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62" r:id="rId4"/>
    <p:sldId id="264" r:id="rId5"/>
    <p:sldId id="258" r:id="rId6"/>
    <p:sldId id="265" r:id="rId7"/>
    <p:sldId id="259" r:id="rId8"/>
    <p:sldId id="261" r:id="rId9"/>
    <p:sldId id="263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572" y="-4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FA999-D650-474D-98C6-DC7998AD3B21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E422B-4507-4502-B5E3-B1DDC58628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62501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FA999-D650-474D-98C6-DC7998AD3B21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E422B-4507-4502-B5E3-B1DDC58628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61207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FA999-D650-474D-98C6-DC7998AD3B21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E422B-4507-4502-B5E3-B1DDC58628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04484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FA999-D650-474D-98C6-DC7998AD3B21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E422B-4507-4502-B5E3-B1DDC58628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0047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FA999-D650-474D-98C6-DC7998AD3B21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E422B-4507-4502-B5E3-B1DDC58628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324960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FA999-D650-474D-98C6-DC7998AD3B21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E422B-4507-4502-B5E3-B1DDC58628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01791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FA999-D650-474D-98C6-DC7998AD3B21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E422B-4507-4502-B5E3-B1DDC58628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21664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FA999-D650-474D-98C6-DC7998AD3B21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E422B-4507-4502-B5E3-B1DDC58628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3517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FA999-D650-474D-98C6-DC7998AD3B21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E422B-4507-4502-B5E3-B1DDC58628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02315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FA999-D650-474D-98C6-DC7998AD3B21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E422B-4507-4502-B5E3-B1DDC58628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92269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FA999-D650-474D-98C6-DC7998AD3B21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E422B-4507-4502-B5E3-B1DDC58628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49607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0FA999-D650-474D-98C6-DC7998AD3B21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7E422B-4507-4502-B5E3-B1DDC58628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53527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CB.svg" TargetMode="External"/><Relationship Id="rId7" Type="http://schemas.openxmlformats.org/officeDocument/2006/relationships/hyperlink" Target="http://eshop.mach-chemikalie.cz/product_info.php?products_id=38" TargetMode="External"/><Relationship Id="rId2" Type="http://schemas.openxmlformats.org/officeDocument/2006/relationships/hyperlink" Target="http://www.datakabinet.cz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images.wikia.com/necyklopedie/images/5/58/47f4d8a7143bc_SAVO_1L.jpg" TargetMode="External"/><Relationship Id="rId5" Type="http://schemas.openxmlformats.org/officeDocument/2006/relationships/hyperlink" Target="http://www.kampioffice.cz/mrproper-universal-citron-5l-P_K-5521650/" TargetMode="External"/><Relationship Id="rId4" Type="http://schemas.openxmlformats.org/officeDocument/2006/relationships/hyperlink" Target="http://cs.wikipedia.org/wiki/Soubor:Strukt_vzorec_DDT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700808"/>
            <a:ext cx="8424936" cy="4896544"/>
          </a:xfrm>
          <a:solidFill>
            <a:srgbClr val="92D050"/>
          </a:solidFill>
        </p:spPr>
        <p:txBody>
          <a:bodyPr>
            <a:normAutofit lnSpcReduction="10000"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Název projektu: Zkvalitnění výuky cizích jazyků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Číslo projektu: CZ.1.07/1.4.00/21.3228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Datum: 29. 12. 2012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Základní škola Havlíčkův Brod, </a:t>
            </a:r>
            <a:r>
              <a:rPr lang="cs-CZ" sz="2400" dirty="0" err="1">
                <a:solidFill>
                  <a:schemeClr val="tx1"/>
                </a:solidFill>
              </a:rPr>
              <a:t>Š</a:t>
            </a:r>
            <a:r>
              <a:rPr lang="cs-CZ" sz="2400" dirty="0" err="1" smtClean="0">
                <a:solidFill>
                  <a:schemeClr val="tx1"/>
                </a:solidFill>
              </a:rPr>
              <a:t>táflova</a:t>
            </a:r>
            <a:r>
              <a:rPr lang="cs-CZ" sz="2400" dirty="0" smtClean="0">
                <a:solidFill>
                  <a:schemeClr val="tx1"/>
                </a:solidFill>
              </a:rPr>
              <a:t> 2004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Jméno: Mgr. Kateřina </a:t>
            </a:r>
            <a:r>
              <a:rPr lang="cs-CZ" sz="2400" dirty="0" err="1" smtClean="0">
                <a:solidFill>
                  <a:schemeClr val="tx1"/>
                </a:solidFill>
              </a:rPr>
              <a:t>Zimplová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Ročník: 8.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Vzdělávací oblast: člověk a příroda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Vzdělávací obor: Chemie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Tematický okruh, téma: </a:t>
            </a:r>
            <a:r>
              <a:rPr lang="cs-CZ" sz="2400" dirty="0" smtClean="0">
                <a:solidFill>
                  <a:schemeClr val="tx1"/>
                </a:solidFill>
              </a:rPr>
              <a:t>VY_32_INOVACE_CH_01_Chlor_prezentace_8.ročník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Metodické doporučení/anotace: DUM slouží k výkladu a rozšíření učiva</a:t>
            </a:r>
          </a:p>
          <a:p>
            <a:pPr algn="l"/>
            <a:endParaRPr lang="cs-CZ" sz="28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1367"/>
            <a:ext cx="68103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36835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3008313" cy="6192688"/>
          </a:xfrm>
          <a:solidFill>
            <a:srgbClr val="00B050"/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H</a:t>
            </a:r>
            <a:br>
              <a:rPr lang="cs-CZ" sz="3600" dirty="0" smtClean="0"/>
            </a:br>
            <a:r>
              <a:rPr lang="cs-CZ" sz="3600" dirty="0" smtClean="0"/>
              <a:t>A</a:t>
            </a:r>
            <a:br>
              <a:rPr lang="cs-CZ" sz="3600" dirty="0" smtClean="0"/>
            </a:br>
            <a:r>
              <a:rPr lang="cs-CZ" sz="3600" dirty="0" smtClean="0"/>
              <a:t>L</a:t>
            </a:r>
            <a:br>
              <a:rPr lang="cs-CZ" sz="3600" dirty="0" smtClean="0"/>
            </a:br>
            <a:r>
              <a:rPr lang="cs-CZ" sz="3600" dirty="0" smtClean="0"/>
              <a:t>O</a:t>
            </a:r>
            <a:br>
              <a:rPr lang="cs-CZ" sz="3600" dirty="0" smtClean="0"/>
            </a:br>
            <a:r>
              <a:rPr lang="cs-CZ" sz="3600" dirty="0" smtClean="0"/>
              <a:t>G</a:t>
            </a:r>
            <a:br>
              <a:rPr lang="cs-CZ" sz="3600" dirty="0" smtClean="0"/>
            </a:br>
            <a:r>
              <a:rPr lang="cs-CZ" sz="3600" dirty="0" smtClean="0"/>
              <a:t>E</a:t>
            </a:r>
            <a:br>
              <a:rPr lang="cs-CZ" sz="3600" dirty="0" smtClean="0"/>
            </a:br>
            <a:r>
              <a:rPr lang="cs-CZ" sz="3600" dirty="0" smtClean="0"/>
              <a:t>N</a:t>
            </a:r>
            <a:br>
              <a:rPr lang="cs-CZ" sz="3600" dirty="0" smtClean="0"/>
            </a:br>
            <a:r>
              <a:rPr lang="cs-CZ" sz="3600" dirty="0" smtClean="0"/>
              <a:t>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188640"/>
            <a:ext cx="5111750" cy="593752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32656"/>
            <a:ext cx="5112568" cy="619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442590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0242" y="548681"/>
            <a:ext cx="8480230" cy="864095"/>
          </a:xfrm>
          <a:solidFill>
            <a:srgbClr val="00B050"/>
          </a:solidFill>
        </p:spPr>
        <p:txBody>
          <a:bodyPr/>
          <a:lstStyle/>
          <a:p>
            <a:pPr algn="l"/>
            <a:r>
              <a:rPr lang="cs-CZ" sz="4000" b="1" dirty="0" smtClean="0"/>
              <a:t>Vlastnosti chloru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628800"/>
            <a:ext cx="8496944" cy="4968552"/>
          </a:xfrm>
          <a:solidFill>
            <a:srgbClr val="92D050"/>
          </a:solidFill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</a:rPr>
              <a:t>Chlor je plynná látka, tvořená dvouatomovými molekulami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sz="2800" b="1" dirty="0" smtClean="0">
                <a:solidFill>
                  <a:schemeClr val="tx1"/>
                </a:solidFill>
              </a:rPr>
              <a:t>Plyn má zelenou barvu, štiplavý zápach, je jedovatý</a:t>
            </a:r>
            <a:r>
              <a:rPr lang="cs-CZ" sz="2800" b="1" dirty="0">
                <a:solidFill>
                  <a:schemeClr val="tx1"/>
                </a:solidFill>
              </a:rPr>
              <a:t/>
            </a:r>
            <a:br>
              <a:rPr lang="cs-CZ" sz="2800" b="1" dirty="0">
                <a:solidFill>
                  <a:schemeClr val="tx1"/>
                </a:solidFill>
              </a:rPr>
            </a:br>
            <a:r>
              <a:rPr lang="cs-CZ" sz="2800" b="1" dirty="0" smtClean="0">
                <a:solidFill>
                  <a:schemeClr val="tx1"/>
                </a:solidFill>
              </a:rPr>
              <a:t>a velmi reaktivní.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Ve vysoké </a:t>
            </a:r>
            <a:r>
              <a:rPr lang="cs-CZ" sz="2800" b="1" dirty="0" smtClean="0">
                <a:solidFill>
                  <a:schemeClr val="tx1"/>
                </a:solidFill>
              </a:rPr>
              <a:t>koncentraci má smrtící účinky </a:t>
            </a:r>
            <a:r>
              <a:rPr lang="cs-CZ" sz="2800" dirty="0" smtClean="0">
                <a:solidFill>
                  <a:schemeClr val="tx1"/>
                </a:solidFill>
              </a:rPr>
              <a:t>– zneužit jako bojový plyn…, ve „zředěné“ formě hubí choroboplodné zárodky – </a:t>
            </a:r>
            <a:r>
              <a:rPr lang="cs-CZ" sz="2800" b="1" dirty="0" smtClean="0">
                <a:solidFill>
                  <a:schemeClr val="tx1"/>
                </a:solidFill>
              </a:rPr>
              <a:t>používá se k chlorování vody</a:t>
            </a:r>
            <a:r>
              <a:rPr lang="cs-CZ" sz="2800" dirty="0" smtClean="0">
                <a:solidFill>
                  <a:schemeClr val="tx1"/>
                </a:solidFill>
              </a:rPr>
              <a:t>, zamezuje šíření nemocí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79076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32657"/>
            <a:ext cx="8640960" cy="936103"/>
          </a:xfrm>
          <a:solidFill>
            <a:srgbClr val="00B050"/>
          </a:solidFill>
        </p:spPr>
        <p:txBody>
          <a:bodyPr/>
          <a:lstStyle/>
          <a:p>
            <a:pPr algn="l"/>
            <a:r>
              <a:rPr lang="cs-CZ" sz="4000" b="1" dirty="0" smtClean="0"/>
              <a:t>Výskyt a využití chloru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484784"/>
            <a:ext cx="8640960" cy="5184576"/>
          </a:xfrm>
          <a:solidFill>
            <a:srgbClr val="92D050"/>
          </a:solidFill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V přírodě se vyskytuje jako </a:t>
            </a:r>
            <a:r>
              <a:rPr lang="cs-CZ" sz="2800" b="1" dirty="0" smtClean="0">
                <a:solidFill>
                  <a:schemeClr val="tx1"/>
                </a:solidFill>
              </a:rPr>
              <a:t>chlorid sodný (</a:t>
            </a:r>
            <a:r>
              <a:rPr lang="cs-CZ" sz="2800" b="1" dirty="0" err="1" smtClean="0">
                <a:solidFill>
                  <a:schemeClr val="tx1"/>
                </a:solidFill>
              </a:rPr>
              <a:t>NaCl</a:t>
            </a:r>
            <a:r>
              <a:rPr lang="cs-CZ" sz="2800" b="1" dirty="0" smtClean="0">
                <a:solidFill>
                  <a:schemeClr val="tx1"/>
                </a:solidFill>
              </a:rPr>
              <a:t>)</a:t>
            </a:r>
            <a:r>
              <a:rPr lang="cs-CZ" sz="2800" dirty="0" smtClean="0">
                <a:solidFill>
                  <a:schemeClr val="tx1"/>
                </a:solidFill>
              </a:rPr>
              <a:t> ve formě kamenné soli, nebo je tato sůl rozpuštěná v mořské vodě.</a:t>
            </a:r>
          </a:p>
          <a:p>
            <a:pPr algn="l"/>
            <a:endParaRPr lang="cs-CZ" sz="2800" dirty="0">
              <a:solidFill>
                <a:schemeClr val="tx1"/>
              </a:solidFill>
            </a:endParaRP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S chlorem se setkáme též v kyselině chlorovodíkové (</a:t>
            </a:r>
            <a:r>
              <a:rPr lang="cs-CZ" sz="2800" dirty="0" err="1" smtClean="0">
                <a:solidFill>
                  <a:schemeClr val="tx1"/>
                </a:solidFill>
              </a:rPr>
              <a:t>HCl</a:t>
            </a:r>
            <a:r>
              <a:rPr lang="cs-CZ" sz="2800" dirty="0" smtClean="0">
                <a:solidFill>
                  <a:schemeClr val="tx1"/>
                </a:solidFill>
              </a:rPr>
              <a:t>).</a:t>
            </a:r>
          </a:p>
          <a:p>
            <a:pPr algn="l"/>
            <a:endParaRPr lang="cs-CZ" sz="2800" dirty="0">
              <a:solidFill>
                <a:schemeClr val="tx1"/>
              </a:solidFill>
            </a:endParaRP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Dnes se ponejvíce chlor využívá jako hlavní součást  </a:t>
            </a:r>
            <a:r>
              <a:rPr lang="cs-CZ" sz="2800" b="1" dirty="0" smtClean="0">
                <a:solidFill>
                  <a:schemeClr val="tx1"/>
                </a:solidFill>
              </a:rPr>
              <a:t>dezinfekce, bělicích a čisticích přípravků např. SAVO.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83702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640960" cy="1152128"/>
          </a:xfrm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Současné využití chloru – organická chemie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700808"/>
            <a:ext cx="8640960" cy="4824536"/>
          </a:xfrm>
          <a:solidFill>
            <a:srgbClr val="92D050"/>
          </a:solidFill>
        </p:spPr>
        <p:txBody>
          <a:bodyPr>
            <a:normAutofit fontScale="92500"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Rozvoj použití chloru nastal zejména v minulém století, byla vytvořena řada látek, které v přírodě neexistují.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Jedná se o organické látky, které mají někde ve své molekule zabudovaný jeden nebo více atomů chloru. 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Jsou to například: polychlorované bifenyly, DDT, dioxiny, PVC a mnoho jiných…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6410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181" y="274638"/>
            <a:ext cx="8565291" cy="1143000"/>
          </a:xfrm>
          <a:solidFill>
            <a:srgbClr val="00B050"/>
          </a:solidFill>
        </p:spPr>
        <p:txBody>
          <a:bodyPr/>
          <a:lstStyle/>
          <a:p>
            <a:pPr algn="l"/>
            <a:r>
              <a:rPr lang="cs-CZ" sz="4000" b="1" dirty="0" smtClean="0"/>
              <a:t>Některé výrobky obsahující chlor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6093296"/>
            <a:ext cx="8291264" cy="432048"/>
          </a:xfrm>
        </p:spPr>
        <p:txBody>
          <a:bodyPr>
            <a:normAutofit fontScale="40000" lnSpcReduction="20000"/>
          </a:bodyPr>
          <a:lstStyle/>
          <a:p>
            <a:pPr marL="0" indent="0" algn="ctr">
              <a:buNone/>
            </a:pPr>
            <a:r>
              <a:rPr lang="cs-CZ" sz="3400" dirty="0" smtClean="0"/>
              <a:t>Obr. 6				Obr. </a:t>
            </a:r>
            <a:r>
              <a:rPr lang="cs-CZ" sz="3400" dirty="0"/>
              <a:t>4</a:t>
            </a:r>
            <a:r>
              <a:rPr lang="cs-CZ" sz="3400" dirty="0" smtClean="0"/>
              <a:t>	    		  Obr. 5</a:t>
            </a:r>
            <a:r>
              <a:rPr lang="cs-CZ" dirty="0" smtClean="0"/>
              <a:t>		      </a:t>
            </a:r>
          </a:p>
          <a:p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1985" y="3064150"/>
            <a:ext cx="3456384" cy="2677014"/>
          </a:xfr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697088"/>
            <a:ext cx="2520280" cy="304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359" y="2348880"/>
            <a:ext cx="2820489" cy="374441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015236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5770984" cy="1162050"/>
          </a:xfrm>
          <a:solidFill>
            <a:srgbClr val="00B050"/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Polychlorované bifenyly PCB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				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148472" y="2227498"/>
            <a:ext cx="5111750" cy="1944215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700808"/>
            <a:ext cx="5770984" cy="4896544"/>
          </a:xfrm>
          <a:solidFill>
            <a:srgbClr val="92D050"/>
          </a:solidFill>
        </p:spPr>
        <p:txBody>
          <a:bodyPr>
            <a:normAutofit fontScale="92500"/>
          </a:bodyPr>
          <a:lstStyle/>
          <a:p>
            <a:r>
              <a:rPr lang="cs-CZ" sz="3000" dirty="0" smtClean="0"/>
              <a:t>Jsou to </a:t>
            </a:r>
            <a:r>
              <a:rPr lang="cs-CZ" sz="3000" b="1" dirty="0" smtClean="0"/>
              <a:t>nehořlavé látky</a:t>
            </a:r>
            <a:r>
              <a:rPr lang="cs-CZ" sz="3000" dirty="0" smtClean="0"/>
              <a:t>, velmi dobrá </a:t>
            </a:r>
            <a:r>
              <a:rPr lang="cs-CZ" sz="3000" b="1" dirty="0" smtClean="0"/>
              <a:t>rozpouštědla, jsou mimořádně stálé.</a:t>
            </a:r>
            <a:endParaRPr lang="cs-CZ" sz="2800" b="1" dirty="0"/>
          </a:p>
          <a:p>
            <a:r>
              <a:rPr lang="cs-CZ" sz="3000" dirty="0" smtClean="0"/>
              <a:t>Používaly se především do tmelů, dále jako součást barev.</a:t>
            </a:r>
          </a:p>
          <a:p>
            <a:endParaRPr lang="cs-CZ" sz="2800" dirty="0"/>
          </a:p>
          <a:p>
            <a:r>
              <a:rPr lang="cs-CZ" sz="3000" dirty="0" smtClean="0"/>
              <a:t>Díky své </a:t>
            </a:r>
            <a:r>
              <a:rPr lang="cs-CZ" sz="3000" b="1" dirty="0" smtClean="0"/>
              <a:t>stálosti zůstávají v přírodě</a:t>
            </a:r>
            <a:r>
              <a:rPr lang="cs-CZ" sz="3000" dirty="0" smtClean="0"/>
              <a:t> </a:t>
            </a:r>
            <a:br>
              <a:rPr lang="cs-CZ" sz="3000" dirty="0" smtClean="0"/>
            </a:br>
            <a:r>
              <a:rPr lang="cs-CZ" sz="3000" dirty="0" smtClean="0"/>
              <a:t>a kolují v potravních řetězcích, zapříčiňují </a:t>
            </a:r>
            <a:r>
              <a:rPr lang="cs-CZ" sz="3000" b="1" dirty="0" smtClean="0"/>
              <a:t>nádorové bujení.</a:t>
            </a:r>
            <a:endParaRPr lang="cs-CZ" sz="2800" b="1" dirty="0"/>
          </a:p>
          <a:p>
            <a:endParaRPr lang="cs-CZ" sz="2800" dirty="0" smtClean="0"/>
          </a:p>
          <a:p>
            <a:r>
              <a:rPr lang="cs-CZ" sz="2800" b="1" dirty="0" smtClean="0"/>
              <a:t>Dnes jsou zakázané</a:t>
            </a:r>
            <a:r>
              <a:rPr lang="cs-CZ" sz="2800" dirty="0" smtClean="0"/>
              <a:t>.  </a:t>
            </a:r>
            <a:r>
              <a:rPr lang="cs-CZ" sz="2400" dirty="0" smtClean="0"/>
              <a:t>		     obr.1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77932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273050"/>
            <a:ext cx="5092995" cy="1067718"/>
          </a:xfrm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lang="cs-CZ" sz="4000" dirty="0" smtClean="0"/>
              <a:t>DDT </a:t>
            </a:r>
            <a:br>
              <a:rPr lang="cs-CZ" sz="4000" dirty="0" smtClean="0"/>
            </a:br>
            <a:r>
              <a:rPr lang="cs-CZ" sz="4000" dirty="0" smtClean="0"/>
              <a:t>nejznámější insekticid</a:t>
            </a:r>
            <a:endParaRPr lang="cs-CZ" sz="4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071070" y="1687438"/>
            <a:ext cx="4762500" cy="302433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5122912" cy="4874220"/>
          </a:xfrm>
          <a:solidFill>
            <a:srgbClr val="92D050"/>
          </a:solidFill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Objevitel Paul Hermann Müller byl za něj oceněn Nobelovou cenou (1948)</a:t>
            </a:r>
          </a:p>
          <a:p>
            <a:endParaRPr lang="cs-CZ" sz="2800" dirty="0"/>
          </a:p>
          <a:p>
            <a:r>
              <a:rPr lang="cs-CZ" sz="2800" dirty="0" smtClean="0"/>
              <a:t>Přípravek zachránil mnoho lidí před nemocemi, které šíří hmyz</a:t>
            </a:r>
          </a:p>
          <a:p>
            <a:r>
              <a:rPr lang="cs-CZ" sz="2800" dirty="0" smtClean="0"/>
              <a:t>(malárie)</a:t>
            </a:r>
          </a:p>
          <a:p>
            <a:endParaRPr lang="cs-CZ" sz="2800" dirty="0"/>
          </a:p>
          <a:p>
            <a:r>
              <a:rPr lang="cs-CZ" sz="2800" dirty="0" smtClean="0"/>
              <a:t>Dnes zakázán – jedovatý, dodnes koluje přírodou…                          					       </a:t>
            </a:r>
            <a:r>
              <a:rPr lang="cs-CZ" sz="2000" dirty="0" smtClean="0"/>
              <a:t>obr.2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878274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3050"/>
            <a:ext cx="3286001" cy="1162050"/>
          </a:xfrm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lang="cs-CZ" sz="3600" dirty="0" smtClean="0"/>
              <a:t>Polyvinylchlorid </a:t>
            </a:r>
            <a:br>
              <a:rPr lang="cs-CZ" sz="3600" dirty="0" smtClean="0"/>
            </a:br>
            <a:r>
              <a:rPr lang="cs-CZ" sz="3600" dirty="0" smtClean="0"/>
              <a:t>- PVC</a:t>
            </a:r>
            <a:endParaRPr lang="cs-CZ" sz="36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1396275"/>
            <a:ext cx="5292080" cy="3606662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512" y="1552353"/>
            <a:ext cx="3286001" cy="5117007"/>
          </a:xfrm>
          <a:solidFill>
            <a:srgbClr val="92D050"/>
          </a:solidFill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Látka používaná </a:t>
            </a:r>
            <a:br>
              <a:rPr lang="cs-CZ" sz="2800" dirty="0" smtClean="0"/>
            </a:br>
            <a:r>
              <a:rPr lang="cs-CZ" sz="2800" dirty="0" smtClean="0"/>
              <a:t>k výrobě nejrůznějších předmětů – říkáme jim též </a:t>
            </a:r>
            <a:r>
              <a:rPr lang="cs-CZ" sz="2800" b="1" dirty="0" smtClean="0"/>
              <a:t>plasty</a:t>
            </a:r>
          </a:p>
          <a:p>
            <a:r>
              <a:rPr lang="cs-CZ" sz="2800" dirty="0" smtClean="0"/>
              <a:t>Využívá se i jako </a:t>
            </a:r>
            <a:r>
              <a:rPr lang="cs-CZ" sz="2800" b="1" dirty="0" smtClean="0"/>
              <a:t>podlahový krytina – „LINO“</a:t>
            </a:r>
          </a:p>
          <a:p>
            <a:r>
              <a:rPr lang="cs-CZ" sz="2800" dirty="0" smtClean="0"/>
              <a:t>Při hoření vznikají vysoce toxické látky</a:t>
            </a:r>
          </a:p>
          <a:p>
            <a:endParaRPr lang="cs-CZ" sz="2800" dirty="0"/>
          </a:p>
          <a:p>
            <a:r>
              <a:rPr lang="cs-CZ" sz="2800" dirty="0" smtClean="0"/>
              <a:t>                             </a:t>
            </a:r>
            <a:r>
              <a:rPr lang="cs-CZ" sz="2000" dirty="0" smtClean="0"/>
              <a:t>obr. 3</a:t>
            </a:r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3190935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60649"/>
            <a:ext cx="8424936" cy="1008112"/>
          </a:xfrm>
          <a:solidFill>
            <a:srgbClr val="00B050"/>
          </a:solidFill>
        </p:spPr>
        <p:txBody>
          <a:bodyPr>
            <a:normAutofit/>
          </a:bodyPr>
          <a:lstStyle/>
          <a:p>
            <a:pPr algn="l"/>
            <a:r>
              <a:rPr lang="cs-CZ" sz="4000" b="1" dirty="0" smtClean="0"/>
              <a:t>Zdroje: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8424936" cy="5328592"/>
          </a:xfrm>
          <a:solidFill>
            <a:srgbClr val="92D050"/>
          </a:solidFill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Druhý  snímek vytvořen s  pomocí souboru  PERIODICKÁ SOUSTAVA CHEMICKÝCH PRVKŮ z </a:t>
            </a:r>
            <a:r>
              <a:rPr lang="cs-CZ" sz="2000" dirty="0" smtClean="0">
                <a:solidFill>
                  <a:schemeClr val="tx1"/>
                </a:solidFill>
                <a:hlinkClick r:id="rId2"/>
              </a:rPr>
              <a:t>www.datakabinet.cz</a:t>
            </a:r>
            <a:r>
              <a:rPr lang="cs-CZ" sz="2000" dirty="0" smtClean="0">
                <a:solidFill>
                  <a:schemeClr val="tx1"/>
                </a:solidFill>
              </a:rPr>
              <a:t>  (škola  má licenci k používání)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Obrázky:</a:t>
            </a:r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Obr. </a:t>
            </a:r>
            <a:r>
              <a:rPr lang="cs-CZ" sz="2000" dirty="0">
                <a:solidFill>
                  <a:schemeClr val="tx1"/>
                </a:solidFill>
              </a:rPr>
              <a:t>1 </a:t>
            </a:r>
            <a:r>
              <a:rPr lang="cs-CZ" sz="2000" dirty="0">
                <a:solidFill>
                  <a:schemeClr val="tx1"/>
                </a:solidFill>
                <a:hlinkClick r:id="rId3"/>
              </a:rPr>
              <a:t>http://</a:t>
            </a:r>
            <a:r>
              <a:rPr lang="cs-CZ" sz="2000" dirty="0" smtClean="0">
                <a:solidFill>
                  <a:schemeClr val="tx1"/>
                </a:solidFill>
                <a:hlinkClick r:id="rId3"/>
              </a:rPr>
              <a:t>cs.wikipedia.org/wiki/Soubor:PCB.svg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Obr.2 </a:t>
            </a:r>
            <a:r>
              <a:rPr lang="cs-CZ" sz="2000" dirty="0" smtClean="0">
                <a:solidFill>
                  <a:schemeClr val="tx1"/>
                </a:solidFill>
                <a:hlinkClick r:id="rId4"/>
              </a:rPr>
              <a:t>http</a:t>
            </a:r>
            <a:r>
              <a:rPr lang="cs-CZ" sz="2000" dirty="0">
                <a:solidFill>
                  <a:schemeClr val="tx1"/>
                </a:solidFill>
                <a:hlinkClick r:id="rId4"/>
              </a:rPr>
              <a:t>://</a:t>
            </a:r>
            <a:r>
              <a:rPr lang="cs-CZ" sz="2000" dirty="0" smtClean="0">
                <a:solidFill>
                  <a:schemeClr val="tx1"/>
                </a:solidFill>
                <a:hlinkClick r:id="rId4"/>
              </a:rPr>
              <a:t>cs.wikipedia.org/wiki/Soubor:Strukt_vzorec_DDT.PNG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Obr.3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http</a:t>
            </a:r>
            <a:r>
              <a:rPr lang="cs-CZ" sz="2000" dirty="0">
                <a:solidFill>
                  <a:schemeClr val="tx1"/>
                </a:solidFill>
              </a:rPr>
              <a:t>://</a:t>
            </a:r>
            <a:r>
              <a:rPr lang="cs-CZ" sz="2000" dirty="0" smtClean="0">
                <a:solidFill>
                  <a:schemeClr val="tx1"/>
                </a:solidFill>
              </a:rPr>
              <a:t>sk.wikipedia.org/wiki/S%C3%BAbor:Polyvinylchloride-repeat-2D-flat.png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Obr.4 (</a:t>
            </a:r>
            <a:r>
              <a:rPr lang="cs-CZ" sz="2000" dirty="0" err="1" smtClean="0">
                <a:solidFill>
                  <a:schemeClr val="tx1"/>
                </a:solidFill>
              </a:rPr>
              <a:t>m.proper</a:t>
            </a:r>
            <a:r>
              <a:rPr lang="cs-CZ" sz="2000" dirty="0">
                <a:solidFill>
                  <a:schemeClr val="tx1"/>
                </a:solidFill>
              </a:rPr>
              <a:t>) </a:t>
            </a:r>
            <a:r>
              <a:rPr lang="cs-CZ" sz="2000" dirty="0">
                <a:solidFill>
                  <a:schemeClr val="tx1"/>
                </a:solidFill>
                <a:hlinkClick r:id="rId5"/>
              </a:rPr>
              <a:t>http://www.kampioffice.cz/mrproper-universal-citron-5l-P_K-5521650</a:t>
            </a:r>
            <a:r>
              <a:rPr lang="cs-CZ" sz="2000" dirty="0" smtClean="0">
                <a:solidFill>
                  <a:schemeClr val="tx1"/>
                </a:solidFill>
                <a:hlinkClick r:id="rId5"/>
              </a:rPr>
              <a:t>/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Obr. 5 (</a:t>
            </a:r>
            <a:r>
              <a:rPr lang="cs-CZ" sz="2000" dirty="0" err="1" smtClean="0">
                <a:solidFill>
                  <a:schemeClr val="tx1"/>
                </a:solidFill>
              </a:rPr>
              <a:t>savo</a:t>
            </a:r>
            <a:r>
              <a:rPr lang="cs-CZ" sz="2000" dirty="0">
                <a:solidFill>
                  <a:schemeClr val="tx1"/>
                </a:solidFill>
              </a:rPr>
              <a:t>) </a:t>
            </a:r>
            <a:r>
              <a:rPr lang="cs-CZ" sz="2000" dirty="0">
                <a:solidFill>
                  <a:schemeClr val="tx1"/>
                </a:solidFill>
                <a:hlinkClick r:id="rId6"/>
              </a:rPr>
              <a:t>http://</a:t>
            </a:r>
            <a:r>
              <a:rPr lang="cs-CZ" sz="2000" dirty="0" smtClean="0">
                <a:solidFill>
                  <a:schemeClr val="tx1"/>
                </a:solidFill>
                <a:hlinkClick r:id="rId6"/>
              </a:rPr>
              <a:t>images.wikia.com/necyklopedie/images/5/58/47f4d8a7143bc_SAVO_1L.jpg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Obr.6 (</a:t>
            </a:r>
            <a:r>
              <a:rPr lang="cs-CZ" sz="2000" dirty="0" err="1" smtClean="0">
                <a:solidFill>
                  <a:schemeClr val="tx1"/>
                </a:solidFill>
              </a:rPr>
              <a:t>bazen</a:t>
            </a:r>
            <a:r>
              <a:rPr lang="cs-CZ" sz="2000" dirty="0" smtClean="0">
                <a:solidFill>
                  <a:schemeClr val="tx1"/>
                </a:solidFill>
              </a:rPr>
              <a:t>. chemie) </a:t>
            </a:r>
          </a:p>
          <a:p>
            <a:pPr algn="l"/>
            <a:r>
              <a:rPr lang="cs-CZ" sz="2000" dirty="0">
                <a:solidFill>
                  <a:schemeClr val="tx1"/>
                </a:solidFill>
                <a:hlinkClick r:id="rId7"/>
              </a:rPr>
              <a:t>http://</a:t>
            </a:r>
            <a:r>
              <a:rPr lang="cs-CZ" sz="2000" dirty="0" smtClean="0">
                <a:solidFill>
                  <a:schemeClr val="tx1"/>
                </a:solidFill>
                <a:hlinkClick r:id="rId7"/>
              </a:rPr>
              <a:t>eshop.mach-chemikalie.cz/product_info.php?products_id=38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92791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301</TotalTime>
  <Words>341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        H A L O G E N Y    </vt:lpstr>
      <vt:lpstr>Vlastnosti chloru</vt:lpstr>
      <vt:lpstr>Výskyt a využití chloru</vt:lpstr>
      <vt:lpstr>Současné využití chloru – organická chemie</vt:lpstr>
      <vt:lpstr>Některé výrobky obsahující chlor</vt:lpstr>
      <vt:lpstr>Polychlorované bifenyly PCB       </vt:lpstr>
      <vt:lpstr>DDT  nejznámější insekticid</vt:lpstr>
      <vt:lpstr>Polyvinylchlorid  - PVC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Aleš</cp:lastModifiedBy>
  <cp:revision>28</cp:revision>
  <dcterms:created xsi:type="dcterms:W3CDTF">2012-12-02T16:02:33Z</dcterms:created>
  <dcterms:modified xsi:type="dcterms:W3CDTF">2013-01-22T21:10:51Z</dcterms:modified>
</cp:coreProperties>
</file>