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3" r:id="rId3"/>
    <p:sldId id="261" r:id="rId4"/>
    <p:sldId id="262" r:id="rId5"/>
    <p:sldId id="257" r:id="rId6"/>
    <p:sldId id="258" r:id="rId7"/>
    <p:sldId id="259" r:id="rId8"/>
    <p:sldId id="260" r:id="rId9"/>
    <p:sldId id="25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FCFA2-F706-42BE-BA7F-FDB76F9CDE2C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A785C3-A4EE-450E-AB99-E5D31C8B5C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667730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FCFA2-F706-42BE-BA7F-FDB76F9CDE2C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A785C3-A4EE-450E-AB99-E5D31C8B5C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8256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FCFA2-F706-42BE-BA7F-FDB76F9CDE2C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A785C3-A4EE-450E-AB99-E5D31C8B5C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949699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FCFA2-F706-42BE-BA7F-FDB76F9CDE2C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A785C3-A4EE-450E-AB99-E5D31C8B5C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481977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FCFA2-F706-42BE-BA7F-FDB76F9CDE2C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A785C3-A4EE-450E-AB99-E5D31C8B5C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365472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FCFA2-F706-42BE-BA7F-FDB76F9CDE2C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A785C3-A4EE-450E-AB99-E5D31C8B5C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0043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FCFA2-F706-42BE-BA7F-FDB76F9CDE2C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A785C3-A4EE-450E-AB99-E5D31C8B5C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034242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FCFA2-F706-42BE-BA7F-FDB76F9CDE2C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A785C3-A4EE-450E-AB99-E5D31C8B5C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589334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FCFA2-F706-42BE-BA7F-FDB76F9CDE2C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A785C3-A4EE-450E-AB99-E5D31C8B5C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071352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FCFA2-F706-42BE-BA7F-FDB76F9CDE2C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A785C3-A4EE-450E-AB99-E5D31C8B5C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185237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FCFA2-F706-42BE-BA7F-FDB76F9CDE2C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A785C3-A4EE-450E-AB99-E5D31C8B5C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268910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EFCFA2-F706-42BE-BA7F-FDB76F9CDE2C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A785C3-A4EE-450E-AB99-E5D31C8B5C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353149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3/35/Bromine_vial_in_acrylic_cube.jpg" TargetMode="External"/><Relationship Id="rId7" Type="http://schemas.openxmlformats.org/officeDocument/2006/relationships/hyperlink" Target="http://cs.wikipedia.org/wiki/Soubor:Teflon_structure.PNG" TargetMode="External"/><Relationship Id="rId2" Type="http://schemas.openxmlformats.org/officeDocument/2006/relationships/hyperlink" Target="http://www.datakabinet.cz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projekty.komentovaneudalosti.cz/psp/Jod/Jod.html" TargetMode="External"/><Relationship Id="rId5" Type="http://schemas.openxmlformats.org/officeDocument/2006/relationships/hyperlink" Target="http://www.hasicibrezinka.cz/muze-se-hodit/hasici-pristroje/" TargetMode="External"/><Relationship Id="rId4" Type="http://schemas.openxmlformats.org/officeDocument/2006/relationships/hyperlink" Target="http://upload.wikimedia.org/wikipedia/commons/1/1b/Bromid_st%C5%99%C3%ADbrn%C3%BD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844824"/>
            <a:ext cx="8568952" cy="4752528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77500" lnSpcReduction="20000"/>
          </a:bodyPr>
          <a:lstStyle/>
          <a:p>
            <a:pPr algn="l"/>
            <a:r>
              <a:rPr lang="cs-CZ" dirty="0">
                <a:solidFill>
                  <a:schemeClr val="tx1"/>
                </a:solidFill>
              </a:rPr>
              <a:t>Název projektu: Zkvalitnění výuky cizích jazyků</a:t>
            </a:r>
          </a:p>
          <a:p>
            <a:pPr algn="l"/>
            <a:r>
              <a:rPr lang="cs-CZ" dirty="0">
                <a:solidFill>
                  <a:schemeClr val="tx1"/>
                </a:solidFill>
              </a:rPr>
              <a:t>Číslo projektu: CZ.1.07/1.4.00/21.3228</a:t>
            </a:r>
          </a:p>
          <a:p>
            <a:pPr algn="l"/>
            <a:r>
              <a:rPr lang="cs-CZ" dirty="0">
                <a:solidFill>
                  <a:schemeClr val="tx1"/>
                </a:solidFill>
              </a:rPr>
              <a:t>Datum: 3</a:t>
            </a:r>
            <a:r>
              <a:rPr lang="cs-CZ" dirty="0" smtClean="0">
                <a:solidFill>
                  <a:schemeClr val="tx1"/>
                </a:solidFill>
              </a:rPr>
              <a:t>. 1. 2013</a:t>
            </a:r>
            <a:endParaRPr lang="cs-CZ" dirty="0">
              <a:solidFill>
                <a:schemeClr val="tx1"/>
              </a:solidFill>
            </a:endParaRPr>
          </a:p>
          <a:p>
            <a:pPr algn="l"/>
            <a:r>
              <a:rPr lang="cs-CZ" dirty="0">
                <a:solidFill>
                  <a:schemeClr val="tx1"/>
                </a:solidFill>
              </a:rPr>
              <a:t>Základní škola Havlíčkův Brod, </a:t>
            </a:r>
            <a:r>
              <a:rPr lang="cs-CZ" dirty="0" err="1">
                <a:solidFill>
                  <a:schemeClr val="tx1"/>
                </a:solidFill>
              </a:rPr>
              <a:t>Štáflova</a:t>
            </a:r>
            <a:r>
              <a:rPr lang="cs-CZ" dirty="0">
                <a:solidFill>
                  <a:schemeClr val="tx1"/>
                </a:solidFill>
              </a:rPr>
              <a:t> 2004</a:t>
            </a:r>
          </a:p>
          <a:p>
            <a:pPr algn="l"/>
            <a:r>
              <a:rPr lang="cs-CZ" dirty="0">
                <a:solidFill>
                  <a:schemeClr val="tx1"/>
                </a:solidFill>
              </a:rPr>
              <a:t>Jméno: Mgr. Kateřina </a:t>
            </a:r>
            <a:r>
              <a:rPr lang="cs-CZ" dirty="0" err="1">
                <a:solidFill>
                  <a:schemeClr val="tx1"/>
                </a:solidFill>
              </a:rPr>
              <a:t>Zimplová</a:t>
            </a:r>
            <a:endParaRPr lang="cs-CZ" dirty="0">
              <a:solidFill>
                <a:schemeClr val="tx1"/>
              </a:solidFill>
            </a:endParaRPr>
          </a:p>
          <a:p>
            <a:pPr algn="l"/>
            <a:r>
              <a:rPr lang="cs-CZ" dirty="0">
                <a:solidFill>
                  <a:schemeClr val="tx1"/>
                </a:solidFill>
              </a:rPr>
              <a:t>Ročník: 8.</a:t>
            </a:r>
          </a:p>
          <a:p>
            <a:pPr algn="l"/>
            <a:r>
              <a:rPr lang="cs-CZ" dirty="0">
                <a:solidFill>
                  <a:schemeClr val="tx1"/>
                </a:solidFill>
              </a:rPr>
              <a:t>Vzdělávací oblast: člověk a příroda</a:t>
            </a:r>
          </a:p>
          <a:p>
            <a:pPr algn="l"/>
            <a:r>
              <a:rPr lang="cs-CZ" dirty="0">
                <a:solidFill>
                  <a:schemeClr val="tx1"/>
                </a:solidFill>
              </a:rPr>
              <a:t>Vzdělávací obor: Chemie</a:t>
            </a:r>
          </a:p>
          <a:p>
            <a:pPr algn="l"/>
            <a:r>
              <a:rPr lang="cs-CZ" dirty="0">
                <a:solidFill>
                  <a:schemeClr val="tx1"/>
                </a:solidFill>
              </a:rPr>
              <a:t>Tematický okruh, téma</a:t>
            </a:r>
            <a:r>
              <a:rPr lang="cs-CZ">
                <a:solidFill>
                  <a:schemeClr val="tx1"/>
                </a:solidFill>
              </a:rPr>
              <a:t>: </a:t>
            </a:r>
            <a:r>
              <a:rPr lang="cs-CZ" smtClean="0">
                <a:solidFill>
                  <a:schemeClr val="tx1"/>
                </a:solidFill>
              </a:rPr>
              <a:t>VY_32_INOVACE_CH_03_Fluor_brom_jod_prezentace_8.ročník</a:t>
            </a:r>
            <a:endParaRPr lang="cs-CZ" dirty="0">
              <a:solidFill>
                <a:schemeClr val="tx1"/>
              </a:solidFill>
            </a:endParaRPr>
          </a:p>
          <a:p>
            <a:pPr algn="l"/>
            <a:r>
              <a:rPr lang="cs-CZ" dirty="0">
                <a:solidFill>
                  <a:schemeClr val="tx1"/>
                </a:solidFill>
              </a:rPr>
              <a:t>Metodické doporučení/anotace: DUM slouží k výkladu a rozšíření učiva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61367"/>
            <a:ext cx="6810375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615047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581128"/>
            <a:ext cx="4104455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00" y="324000"/>
            <a:ext cx="4104000" cy="21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484000"/>
            <a:ext cx="4104456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Nadpis 1"/>
          <p:cNvSpPr>
            <a:spLocks noGrp="1"/>
          </p:cNvSpPr>
          <p:nvPr>
            <p:ph sz="half" idx="2"/>
          </p:nvPr>
        </p:nvSpPr>
        <p:spPr>
          <a:xfrm>
            <a:off x="457200" y="332656"/>
            <a:ext cx="4330824" cy="6192688"/>
          </a:xfrm>
          <a:solidFill>
            <a:srgbClr val="00B050"/>
          </a:solidFill>
        </p:spPr>
        <p:txBody>
          <a:bodyPr>
            <a:normAutofit fontScale="67500" lnSpcReduction="20000"/>
          </a:bodyPr>
          <a:lstStyle/>
          <a:p>
            <a:pPr marL="0" indent="0" algn="ctr">
              <a:buNone/>
            </a:pP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5900" dirty="0" smtClean="0"/>
              <a:t/>
            </a:r>
            <a:br>
              <a:rPr lang="cs-CZ" sz="5900" dirty="0" smtClean="0"/>
            </a:br>
            <a:r>
              <a:rPr lang="cs-CZ" sz="5900" dirty="0" smtClean="0"/>
              <a:t>H</a:t>
            </a:r>
            <a:br>
              <a:rPr lang="cs-CZ" sz="5900" dirty="0" smtClean="0"/>
            </a:br>
            <a:r>
              <a:rPr lang="cs-CZ" sz="5900" dirty="0" smtClean="0"/>
              <a:t>A</a:t>
            </a:r>
            <a:br>
              <a:rPr lang="cs-CZ" sz="5900" dirty="0" smtClean="0"/>
            </a:br>
            <a:r>
              <a:rPr lang="cs-CZ" sz="5900" dirty="0" smtClean="0"/>
              <a:t>L</a:t>
            </a:r>
            <a:br>
              <a:rPr lang="cs-CZ" sz="5900" dirty="0" smtClean="0"/>
            </a:br>
            <a:r>
              <a:rPr lang="cs-CZ" sz="5900" dirty="0" smtClean="0"/>
              <a:t>O</a:t>
            </a:r>
            <a:br>
              <a:rPr lang="cs-CZ" sz="5900" dirty="0" smtClean="0"/>
            </a:br>
            <a:r>
              <a:rPr lang="cs-CZ" sz="5900" dirty="0" smtClean="0"/>
              <a:t>G</a:t>
            </a:r>
            <a:br>
              <a:rPr lang="cs-CZ" sz="5900" dirty="0" smtClean="0"/>
            </a:br>
            <a:r>
              <a:rPr lang="cs-CZ" sz="5900" dirty="0" smtClean="0"/>
              <a:t>E</a:t>
            </a:r>
            <a:br>
              <a:rPr lang="cs-CZ" sz="5900" dirty="0" smtClean="0"/>
            </a:br>
            <a:r>
              <a:rPr lang="cs-CZ" sz="5900" dirty="0" smtClean="0"/>
              <a:t>N</a:t>
            </a:r>
            <a:br>
              <a:rPr lang="cs-CZ" sz="5900" dirty="0" smtClean="0"/>
            </a:br>
            <a:r>
              <a:rPr lang="cs-CZ" sz="5900" dirty="0" smtClean="0"/>
              <a:t>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83760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3050"/>
            <a:ext cx="8784976" cy="779686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sz="2800" dirty="0" smtClean="0"/>
              <a:t>Fluor – vlastnosti, využití</a:t>
            </a:r>
            <a:endParaRPr lang="cs-CZ" sz="2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512" y="1196752"/>
            <a:ext cx="8784976" cy="5400600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Fluor je velmi reaktivní zelený plyn.</a:t>
            </a:r>
          </a:p>
          <a:p>
            <a:r>
              <a:rPr lang="cs-CZ" sz="2800" dirty="0" smtClean="0"/>
              <a:t>V přírodě se vyskytuje pouze ve sloučeninách – fluorid vápenatý se nazývá kazivec.</a:t>
            </a:r>
          </a:p>
          <a:p>
            <a:endParaRPr lang="cs-CZ" sz="2800" dirty="0" smtClean="0"/>
          </a:p>
          <a:p>
            <a:r>
              <a:rPr lang="cs-CZ" sz="2800" b="1" dirty="0" smtClean="0"/>
              <a:t>Fluoridy se přidávají též do zubních past, zamezují vzniku zubního kazu.</a:t>
            </a:r>
          </a:p>
          <a:p>
            <a:endParaRPr lang="cs-CZ" sz="2800" dirty="0" smtClean="0"/>
          </a:p>
          <a:p>
            <a:r>
              <a:rPr lang="cs-CZ" sz="2800" b="1" dirty="0" smtClean="0"/>
              <a:t>Fluor se též objevuje ve sloučeninách zvaných freony.</a:t>
            </a:r>
          </a:p>
          <a:p>
            <a:r>
              <a:rPr lang="cs-CZ" sz="2800" dirty="0" smtClean="0"/>
              <a:t>Jsou nereaktivní, nehořlavé, snadno zkapalnitelné – našly využití jako chladící média. </a:t>
            </a:r>
            <a:r>
              <a:rPr lang="cs-CZ" sz="2800" b="1" dirty="0" smtClean="0"/>
              <a:t>Ničí však ozonovou vrstvu!!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496652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3050"/>
            <a:ext cx="8712968" cy="851694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sz="2800" dirty="0" smtClean="0"/>
              <a:t>Fluor – teflon a další</a:t>
            </a:r>
            <a:endParaRPr lang="cs-CZ" sz="2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512" y="1268760"/>
            <a:ext cx="5040560" cy="5328592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 fontScale="92500" lnSpcReduction="10000"/>
          </a:bodyPr>
          <a:lstStyle/>
          <a:p>
            <a:r>
              <a:rPr lang="cs-CZ" sz="2800" dirty="0" smtClean="0"/>
              <a:t>Fluor se vyskytuje v látce zvané TEFLON, jedná se o polymerní látku (tedy obrovskou makromolekulu, ve které se stále opakuje jediná stavební jednotka). 							</a:t>
            </a:r>
            <a:r>
              <a:rPr lang="cs-CZ" sz="2000" dirty="0" smtClean="0"/>
              <a:t>Obr. 1</a:t>
            </a:r>
          </a:p>
          <a:p>
            <a:r>
              <a:rPr lang="cs-CZ" sz="2800" dirty="0" smtClean="0"/>
              <a:t>Teflon pro své mimořádné vlastnosti našel široké uplatnění – povrchy nádobí, kloubní náhrady, Goretex, Soft Shell.</a:t>
            </a:r>
          </a:p>
          <a:p>
            <a:r>
              <a:rPr lang="cs-CZ" sz="2800" dirty="0" smtClean="0"/>
              <a:t>Je nehořlavý, má vysokou teplotu tání…</a:t>
            </a:r>
          </a:p>
          <a:p>
            <a:r>
              <a:rPr lang="cs-CZ" sz="2200" dirty="0" smtClean="0"/>
              <a:t>				Obr. 2</a:t>
            </a:r>
            <a:endParaRPr lang="cs-CZ" sz="22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1672" y="1628800"/>
            <a:ext cx="3024336" cy="1800200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1" y="3724275"/>
            <a:ext cx="3528392" cy="287307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862583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3050"/>
            <a:ext cx="8496944" cy="563662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sz="2800" dirty="0" smtClean="0"/>
              <a:t>Brom</a:t>
            </a:r>
            <a:endParaRPr lang="cs-CZ" sz="28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0563" y="980728"/>
            <a:ext cx="4186237" cy="5544616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512" y="980728"/>
            <a:ext cx="4248472" cy="5544616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Čistý se v přírodě nevyskytuje</a:t>
            </a:r>
            <a:r>
              <a:rPr lang="cs-CZ" sz="2800" dirty="0" smtClean="0"/>
              <a:t>, protože je extrémně reaktivní.</a:t>
            </a:r>
          </a:p>
          <a:p>
            <a:r>
              <a:rPr lang="cs-CZ" sz="2800" dirty="0" smtClean="0"/>
              <a:t>Je to jediný </a:t>
            </a:r>
            <a:r>
              <a:rPr lang="cs-CZ" sz="2800" b="1" dirty="0" smtClean="0"/>
              <a:t>kapalný nekov</a:t>
            </a:r>
            <a:r>
              <a:rPr lang="cs-CZ" sz="2800" dirty="0" smtClean="0"/>
              <a:t> – </a:t>
            </a:r>
            <a:r>
              <a:rPr lang="cs-CZ" sz="2800" b="1" dirty="0" smtClean="0"/>
              <a:t>extrémní žíravina</a:t>
            </a:r>
            <a:r>
              <a:rPr lang="cs-CZ" sz="2800" dirty="0" smtClean="0"/>
              <a:t> (velmi rychle se odpařuje </a:t>
            </a:r>
            <a:br>
              <a:rPr lang="cs-CZ" sz="2800" dirty="0" smtClean="0"/>
            </a:br>
            <a:r>
              <a:rPr lang="cs-CZ" sz="2800" dirty="0" smtClean="0"/>
              <a:t>– odebírá teplo, vznikají okamžitě omrzliny).</a:t>
            </a:r>
          </a:p>
          <a:p>
            <a:r>
              <a:rPr lang="cs-CZ" sz="2800" dirty="0" smtClean="0"/>
              <a:t>Vyskytuje se tedy pouze </a:t>
            </a:r>
            <a:br>
              <a:rPr lang="cs-CZ" sz="2800" dirty="0" smtClean="0"/>
            </a:br>
            <a:r>
              <a:rPr lang="cs-CZ" sz="2800" dirty="0" smtClean="0"/>
              <a:t>ve sloučeninách (mořská voda).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		</a:t>
            </a:r>
            <a:r>
              <a:rPr lang="cs-CZ" sz="1800" dirty="0" smtClean="0"/>
              <a:t>obr. </a:t>
            </a:r>
            <a:r>
              <a:rPr lang="cs-CZ" sz="1800" dirty="0"/>
              <a:t>3</a:t>
            </a:r>
          </a:p>
        </p:txBody>
      </p:sp>
    </p:spTree>
    <p:extLst>
      <p:ext uri="{BB962C8B-B14F-4D97-AF65-F5344CB8AC3E}">
        <p14:creationId xmlns="" xmlns:p14="http://schemas.microsoft.com/office/powerpoint/2010/main" val="2715576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3050"/>
            <a:ext cx="8568952" cy="779686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Brom – význam, sloučeniny </a:t>
            </a:r>
            <a:endParaRPr lang="cs-CZ" sz="28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604542" y="2604372"/>
            <a:ext cx="5184577" cy="2369338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512" y="1196752"/>
            <a:ext cx="5184576" cy="5426968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sz="2800" b="1" dirty="0" smtClean="0"/>
              <a:t>Bromid stříbrný se využívá jako světločivná vrstva u „klasické fotografie“.</a:t>
            </a:r>
            <a:r>
              <a:rPr lang="cs-CZ" sz="2800" dirty="0" smtClean="0"/>
              <a:t> Na světle se rozkládá a tmavne.</a:t>
            </a:r>
          </a:p>
          <a:p>
            <a:endParaRPr lang="cs-CZ" sz="2800" dirty="0" smtClean="0"/>
          </a:p>
          <a:p>
            <a:r>
              <a:rPr lang="cs-CZ" sz="2800" b="1" dirty="0" smtClean="0"/>
              <a:t>Sloučeny bromu se využívají jako zpomalovače hoření </a:t>
            </a:r>
            <a:r>
              <a:rPr lang="cs-CZ" sz="2800" dirty="0" smtClean="0"/>
              <a:t>např. v podlahových krytinách (např. linoleum). Dnes však zakázány, při hoření vznikají jedovaté látky.</a:t>
            </a:r>
          </a:p>
          <a:p>
            <a:endParaRPr lang="cs-CZ" sz="2800" dirty="0"/>
          </a:p>
          <a:p>
            <a:r>
              <a:rPr lang="cs-CZ" sz="2800" dirty="0" smtClean="0"/>
              <a:t>				</a:t>
            </a:r>
            <a:r>
              <a:rPr lang="cs-CZ" sz="2000" dirty="0" smtClean="0"/>
              <a:t>Obr. 4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1373319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712968" cy="936104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sz="2800" dirty="0" smtClean="0"/>
              <a:t>Brom – další využití</a:t>
            </a:r>
            <a:endParaRPr lang="cs-CZ" sz="28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1268760"/>
            <a:ext cx="4680520" cy="535496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23528" y="1268760"/>
            <a:ext cx="3744416" cy="5328592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Brom</a:t>
            </a:r>
            <a:r>
              <a:rPr lang="cs-CZ" sz="2800" dirty="0" smtClean="0"/>
              <a:t> je též součástí sloučenin nazývané </a:t>
            </a:r>
            <a:r>
              <a:rPr lang="cs-CZ" sz="2800" b="1" dirty="0" smtClean="0"/>
              <a:t>halony</a:t>
            </a:r>
            <a:r>
              <a:rPr lang="cs-CZ" sz="2800" dirty="0" smtClean="0"/>
              <a:t>, používají se </a:t>
            </a:r>
            <a:br>
              <a:rPr lang="cs-CZ" sz="2800" dirty="0" smtClean="0"/>
            </a:br>
            <a:r>
              <a:rPr lang="cs-CZ" sz="2800" dirty="0" smtClean="0"/>
              <a:t>v některých hasicích přístrojích.</a:t>
            </a:r>
          </a:p>
          <a:p>
            <a:r>
              <a:rPr lang="cs-CZ" sz="2800" dirty="0" smtClean="0"/>
              <a:t>Dnes je jejich používání omezeno, protože </a:t>
            </a:r>
            <a:r>
              <a:rPr lang="cs-CZ" sz="2800" b="1" dirty="0" smtClean="0"/>
              <a:t>halony velmi významně poškozují ozonovou vrstvu.</a:t>
            </a:r>
          </a:p>
          <a:p>
            <a:endParaRPr lang="cs-CZ" sz="2800" b="1" dirty="0"/>
          </a:p>
          <a:p>
            <a:r>
              <a:rPr lang="cs-CZ" sz="2000" dirty="0" smtClean="0"/>
              <a:t>			Obr. 5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1373954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3050"/>
            <a:ext cx="8568952" cy="779686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sz="2800" dirty="0" smtClean="0"/>
              <a:t>Jod – vlastnosti, využití</a:t>
            </a:r>
            <a:endParaRPr lang="cs-CZ" sz="28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025288" y="2687680"/>
            <a:ext cx="5256584" cy="2274728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51520" y="1196752"/>
            <a:ext cx="5976664" cy="5328592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Jod je pevná krystalická látka</a:t>
            </a:r>
            <a:r>
              <a:rPr lang="cs-CZ" sz="2800" dirty="0" smtClean="0"/>
              <a:t>. Je součástí hormonů štítné žlázy, jod se přidává i do některých potravin (sůl).</a:t>
            </a:r>
          </a:p>
          <a:p>
            <a:r>
              <a:rPr lang="cs-CZ" sz="2800" dirty="0" smtClean="0"/>
              <a:t>Jod je též součástí dezinfekčních prostředků – </a:t>
            </a:r>
            <a:r>
              <a:rPr lang="cs-CZ" sz="2800" b="1" dirty="0" smtClean="0"/>
              <a:t>JODOVÁ TINKTURA</a:t>
            </a:r>
            <a:r>
              <a:rPr lang="cs-CZ" sz="2800" dirty="0" smtClean="0"/>
              <a:t> je jod rozpuštěný v lihu.</a:t>
            </a:r>
          </a:p>
          <a:p>
            <a:r>
              <a:rPr lang="cs-CZ" sz="2800" b="1" dirty="0" smtClean="0"/>
              <a:t>Jodové tablety</a:t>
            </a:r>
            <a:r>
              <a:rPr lang="cs-CZ" sz="2800" dirty="0" smtClean="0"/>
              <a:t> se používají v případě jaderných havárií a útoků. </a:t>
            </a:r>
            <a:r>
              <a:rPr lang="cs-CZ" sz="2800" b="1" dirty="0" smtClean="0"/>
              <a:t>Zamezují negativnímu působení radioaktivity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000" dirty="0" smtClean="0"/>
              <a:t>					Obr. 6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4066604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32657"/>
            <a:ext cx="8712968" cy="720079"/>
          </a:xfrm>
          <a:solidFill>
            <a:schemeClr val="accent4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196752"/>
            <a:ext cx="8712968" cy="5400600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70000" lnSpcReduction="20000"/>
          </a:bodyPr>
          <a:lstStyle/>
          <a:p>
            <a:pPr algn="l"/>
            <a:r>
              <a:rPr lang="cs-CZ" dirty="0">
                <a:solidFill>
                  <a:schemeClr val="tx1"/>
                </a:solidFill>
              </a:rPr>
              <a:t>Druhý  snímek vytvořen s  pomocí souboru  PERIODICKÁ SOUSTAVA CHEMICKÝCH PRVKŮ z </a:t>
            </a:r>
            <a:r>
              <a:rPr lang="cs-CZ" dirty="0">
                <a:solidFill>
                  <a:schemeClr val="tx1"/>
                </a:solidFill>
                <a:hlinkClick r:id="rId2"/>
              </a:rPr>
              <a:t>www.datakabinet.cz</a:t>
            </a:r>
            <a:r>
              <a:rPr lang="cs-CZ" dirty="0">
                <a:solidFill>
                  <a:schemeClr val="tx1"/>
                </a:solidFill>
              </a:rPr>
              <a:t>  (škola  má licenci k používání)</a:t>
            </a:r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Obr. 3 </a:t>
            </a:r>
            <a:r>
              <a:rPr lang="cs-CZ" dirty="0" smtClean="0">
                <a:hlinkClick r:id="rId3"/>
              </a:rPr>
              <a:t>http://upload.wikimedia.org/wikipedia/commons/3/35/Bromine_vial_in_acrylic_cube.jpg</a:t>
            </a:r>
            <a:endParaRPr lang="cs-CZ" dirty="0" smtClean="0"/>
          </a:p>
          <a:p>
            <a:pPr algn="l"/>
            <a:r>
              <a:rPr lang="cs-CZ" dirty="0" smtClean="0"/>
              <a:t>Obr. 4 </a:t>
            </a:r>
            <a:r>
              <a:rPr lang="cs-CZ" dirty="0" smtClean="0">
                <a:hlinkClick r:id="rId4"/>
              </a:rPr>
              <a:t>http://upload.wikimedia.org/wikipedia/commons/1/1b/Bromid_st%C5%99%C3%ADbrn%C3%BD.PNG</a:t>
            </a:r>
            <a:endParaRPr lang="cs-CZ" dirty="0" smtClean="0"/>
          </a:p>
          <a:p>
            <a:pPr algn="l"/>
            <a:r>
              <a:rPr lang="cs-CZ" dirty="0" smtClean="0"/>
              <a:t>Obr.5</a:t>
            </a:r>
          </a:p>
          <a:p>
            <a:pPr algn="l"/>
            <a:r>
              <a:rPr lang="cs-CZ" dirty="0" smtClean="0">
                <a:hlinkClick r:id="rId5"/>
              </a:rPr>
              <a:t>http://www.hasicibrezinka.cz/muze-se-hodit/hasici-pristroje/</a:t>
            </a:r>
            <a:endParaRPr lang="cs-CZ" dirty="0" smtClean="0"/>
          </a:p>
          <a:p>
            <a:pPr algn="l"/>
            <a:r>
              <a:rPr lang="cs-CZ" dirty="0" smtClean="0"/>
              <a:t>Obr.6</a:t>
            </a:r>
          </a:p>
          <a:p>
            <a:pPr algn="l"/>
            <a:r>
              <a:rPr lang="cs-CZ" dirty="0" smtClean="0">
                <a:hlinkClick r:id="rId6"/>
              </a:rPr>
              <a:t>http://projekty.komentovaneudalosti.cz/psp/Jod/Jod.html</a:t>
            </a:r>
            <a:endParaRPr lang="cs-CZ" dirty="0" smtClean="0"/>
          </a:p>
          <a:p>
            <a:pPr algn="l"/>
            <a:r>
              <a:rPr lang="cs-CZ" dirty="0" smtClean="0"/>
              <a:t>Obr. 1</a:t>
            </a:r>
          </a:p>
          <a:p>
            <a:pPr algn="l"/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cs.wikipedia.org/wiki/Soubor:Teflon_structure.PNG</a:t>
            </a:r>
            <a:endParaRPr lang="cs-CZ" dirty="0" smtClean="0"/>
          </a:p>
          <a:p>
            <a:pPr algn="l"/>
            <a:r>
              <a:rPr lang="cs-CZ" dirty="0" smtClean="0"/>
              <a:t>Obr. 2</a:t>
            </a:r>
          </a:p>
          <a:p>
            <a:pPr algn="l"/>
            <a:r>
              <a:rPr lang="cs-CZ" dirty="0"/>
              <a:t>http://www.todayifoundout.com/wp-content/uploads/2011/08/teflon.jpg</a:t>
            </a:r>
            <a:endParaRPr lang="cs-CZ" dirty="0" smtClean="0"/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060847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362</Words>
  <Application>Microsoft Office PowerPoint</Application>
  <PresentationFormat>Předvádění na obrazovce (4:3)</PresentationFormat>
  <Paragraphs>59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Snímek 2</vt:lpstr>
      <vt:lpstr>Fluor – vlastnosti, využití</vt:lpstr>
      <vt:lpstr>Fluor – teflon a další</vt:lpstr>
      <vt:lpstr>Brom</vt:lpstr>
      <vt:lpstr>Brom – význam, sloučeniny </vt:lpstr>
      <vt:lpstr>Brom – další využití</vt:lpstr>
      <vt:lpstr>Jod – vlastnosti, využití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Zdroje:</dc:title>
  <dc:creator>Uživatel</dc:creator>
  <cp:lastModifiedBy>Aleš</cp:lastModifiedBy>
  <cp:revision>17</cp:revision>
  <dcterms:created xsi:type="dcterms:W3CDTF">2013-01-02T17:24:32Z</dcterms:created>
  <dcterms:modified xsi:type="dcterms:W3CDTF">2013-01-22T21:15:51Z</dcterms:modified>
</cp:coreProperties>
</file>