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notesMasterIdLst>
    <p:notesMasterId r:id="rId15"/>
  </p:notesMasterIdLst>
  <p:sldIdLst>
    <p:sldId id="260" r:id="rId2"/>
    <p:sldId id="256" r:id="rId3"/>
    <p:sldId id="257" r:id="rId4"/>
    <p:sldId id="275" r:id="rId5"/>
    <p:sldId id="276" r:id="rId6"/>
    <p:sldId id="274" r:id="rId7"/>
    <p:sldId id="277" r:id="rId8"/>
    <p:sldId id="278" r:id="rId9"/>
    <p:sldId id="279" r:id="rId10"/>
    <p:sldId id="280" r:id="rId11"/>
    <p:sldId id="281" r:id="rId12"/>
    <p:sldId id="282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3B2C9-339C-44FD-A731-233E09891E62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3DBB-2E45-45DE-B2D9-3027D8880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200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whoosh.wav"/>
          </p:stSnd>
        </p:sndAc>
      </p:transition>
    </mc:Choice>
    <mc:Fallback xmlns="">
      <p:transition spd="med">
        <p:fade/>
        <p:sndAc>
          <p:stSnd>
            <p:snd r:embed="rId3" name="whoosh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3" name="whoosh.wav"/>
          </p:stSnd>
        </p:sndAc>
      </p:transition>
    </mc:Choice>
    <mc:Fallback xmlns="">
      <p:transition spd="med">
        <p:fade/>
        <p:sndAc>
          <p:stSnd>
            <p:snd r:embed="rId14" name="whoosh.wav"/>
          </p:stSnd>
        </p:sndAc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gif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hyperlink" Target="http://cs.wikipedia.org/wiki/%C5%98%C3%ADp" TargetMode="External"/><Relationship Id="rId10" Type="http://schemas.openxmlformats.org/officeDocument/2006/relationships/audio" Target="../media/audio1.wav"/><Relationship Id="rId4" Type="http://schemas.openxmlformats.org/officeDocument/2006/relationships/hyperlink" Target="http://cs.wikipedia.org/wiki/Praotec_%C4%8Cech" TargetMode="External"/><Relationship Id="rId9" Type="http://schemas.openxmlformats.org/officeDocument/2006/relationships/hyperlink" Target="http://cs.wikisource.org/wiki/Star%C3%A9_pov%C4%9Bsti_%C4%8Desk%C3%A9/O_%C4%8Cechov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source.org/wiki/Star%C3%A9_pov%C4%9Bsti_%C4%8Desk%C3%A9/O_Krokovi_a_jeho_dcer%C3%A1ch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://cs.wikipedia.org/wiki/K%C5%99esomysl" TargetMode="External"/><Relationship Id="rId7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source.org/wiki/Star%C3%A9_pov%C4%9Bsti_%C4%8Desk%C3%A9/O_K%C5%99esomyslu_a_Horym%C3%ADrovi" TargetMode="External"/><Relationship Id="rId5" Type="http://schemas.openxmlformats.org/officeDocument/2006/relationships/hyperlink" Target="http://cs.wikipedia.org/wiki/%C5%A0em%C3%ADk" TargetMode="External"/><Relationship Id="rId4" Type="http://schemas.openxmlformats.org/officeDocument/2006/relationships/hyperlink" Target="http://cs.wikipedia.org/wiki/Horym%C3%ADr_(vladyka)" TargetMode="External"/><Relationship Id="rId9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9ZSlD5IK54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dejiny.ceskatelevize.cz/" TargetMode="External"/><Relationship Id="rId3" Type="http://schemas.openxmlformats.org/officeDocument/2006/relationships/hyperlink" Target="http://commons.wikimedia.org/wiki/Category:Old_Czech_Legends?uselang=cs" TargetMode="External"/><Relationship Id="rId7" Type="http://schemas.openxmlformats.org/officeDocument/2006/relationships/hyperlink" Target="http://cs.wikipedia.org/wiki/Star%C3%A9_pov%C4%9Bsti_%C4%8Desk%C3%A9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K%C5%99esomysl" TargetMode="External"/><Relationship Id="rId11" Type="http://schemas.openxmlformats.org/officeDocument/2006/relationships/audio" Target="../media/audio1.wav"/><Relationship Id="rId5" Type="http://schemas.openxmlformats.org/officeDocument/2006/relationships/hyperlink" Target="http://cs.wikipedia.org/wiki/Horym%C3%ADr_(vladyka)" TargetMode="External"/><Relationship Id="rId10" Type="http://schemas.openxmlformats.org/officeDocument/2006/relationships/hyperlink" Target="DUM%20ulo&#382;en%20na-%20http:/dumy.cz/materialy/prehled" TargetMode="External"/><Relationship Id="rId4" Type="http://schemas.openxmlformats.org/officeDocument/2006/relationships/hyperlink" Target="http://cs.wikipedia.org/wiki/O_Krokovi_a_jeho_dcer%C3%A1ch" TargetMode="External"/><Relationship Id="rId9" Type="http://schemas.openxmlformats.org/officeDocument/2006/relationships/hyperlink" Target="http://www.youtube.com/watch?v=A9ZSlD5IK5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53752" y="260648"/>
            <a:ext cx="9036496" cy="2088231"/>
          </a:xfrm>
        </p:spPr>
        <p:txBody>
          <a:bodyPr>
            <a:noAutofit/>
          </a:bodyPr>
          <a:lstStyle/>
          <a:p>
            <a:pPr algn="l"/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400" b="0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</a:t>
            </a:r>
            <a:r>
              <a:rPr lang="cs-CZ" sz="2400" b="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Ohří, Krátká </a:t>
            </a:r>
            <a:r>
              <a:rPr lang="cs-CZ" sz="2400" b="0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676</a:t>
            </a:r>
            <a:r>
              <a:rPr lang="cs-CZ" sz="2800" b="0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b="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Mgr. Hana </a:t>
            </a:r>
            <a:r>
              <a:rPr lang="cs-CZ" sz="2400" b="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Kittnerová</a:t>
            </a:r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cs-CZ" sz="28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altLang="en-US" sz="2400" b="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VY_32_INOVACE_5_39_staré pověsti české</a:t>
            </a:r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31032" y="3584723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pro 4. ročník základní školy. Žák se seznámí s učivem vlastivědy – Naše nejstarší minulost v pověstech.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75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3" name="whoosh.wav"/>
          </p:stSnd>
        </p:sndAc>
      </p:transition>
    </mc:Choice>
    <mc:Fallback xmlns="">
      <p:transition spd="med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200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Naše nejstarší minulost </a:t>
            </a:r>
            <a:br>
              <a:rPr lang="cs-CZ" sz="3200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3200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v pověstech</a:t>
            </a:r>
            <a:endParaRPr lang="cs-CZ" sz="3200" u="sng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3277" y="1844824"/>
            <a:ext cx="8686800" cy="1802830"/>
          </a:xfrm>
        </p:spPr>
        <p:txBody>
          <a:bodyPr>
            <a:normAutofit fontScale="85000" lnSpcReduction="20000"/>
          </a:bodyPr>
          <a:lstStyle/>
          <a:p>
            <a:pPr algn="just">
              <a:buBlip>
                <a:blip r:embed="rId3"/>
              </a:buBlip>
            </a:pPr>
            <a:r>
              <a:rPr lang="cs-CZ" sz="2800" dirty="0" smtClean="0">
                <a:solidFill>
                  <a:schemeClr val="tx1"/>
                </a:solidFill>
              </a:rPr>
              <a:t>Období trvající asi 150let po Sámově říši, kdy nemáme žádné písemné zprávy, lákalo k vymyšlení příběhů o činech předků.</a:t>
            </a:r>
          </a:p>
          <a:p>
            <a:pPr algn="just">
              <a:buBlip>
                <a:blip r:embed="rId3"/>
              </a:buBlip>
            </a:pPr>
            <a:r>
              <a:rPr lang="cs-CZ" sz="2800" dirty="0" smtClean="0">
                <a:solidFill>
                  <a:schemeClr val="tx1"/>
                </a:solidFill>
              </a:rPr>
              <a:t>Vznikaly historické pověsti – vymyšlené (neskutečné) příběhy z minulosti naší země.</a:t>
            </a:r>
          </a:p>
          <a:p>
            <a:pPr algn="just">
              <a:buBlip>
                <a:blip r:embed="rId3"/>
              </a:buBlip>
            </a:pPr>
            <a:r>
              <a:rPr lang="cs-CZ" sz="2800" dirty="0" smtClean="0">
                <a:solidFill>
                  <a:schemeClr val="tx1"/>
                </a:solidFill>
              </a:rPr>
              <a:t>Později vyprávění zaznamenáno i kronikáři, čeští spisovatelé.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49176"/>
            <a:ext cx="2520280" cy="162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582" y="3963792"/>
            <a:ext cx="2706586" cy="177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File:Josef Mathauser - Kněžna Libuše věští slávu Prah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25144"/>
            <a:ext cx="2925426" cy="187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12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71736" y="188640"/>
            <a:ext cx="8686800" cy="838200"/>
          </a:xfrm>
          <a:effectLst/>
        </p:spPr>
        <p:txBody>
          <a:bodyPr/>
          <a:lstStyle/>
          <a:p>
            <a:pPr algn="ctr"/>
            <a:r>
              <a:rPr lang="cs-CZ" b="1" u="sng" dirty="0" smtClean="0">
                <a:effectLst/>
              </a:rPr>
              <a:t>o </a:t>
            </a:r>
            <a:r>
              <a:rPr lang="cs-CZ" b="1" u="sng" dirty="0" err="1" smtClean="0">
                <a:effectLst/>
              </a:rPr>
              <a:t>čechovi</a:t>
            </a:r>
            <a:endParaRPr lang="cs-CZ" b="1" u="sng" dirty="0">
              <a:effectLst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12948" y="1124744"/>
            <a:ext cx="8686800" cy="2160240"/>
          </a:xfrm>
        </p:spPr>
        <p:txBody>
          <a:bodyPr/>
          <a:lstStyle/>
          <a:p>
            <a:pPr>
              <a:buBlip>
                <a:blip r:embed="rId3"/>
              </a:buBlip>
            </a:pPr>
            <a:r>
              <a:rPr lang="cs-CZ" dirty="0" smtClean="0"/>
              <a:t>Podle dochovaných pověstí přivedl </a:t>
            </a:r>
            <a:r>
              <a:rPr lang="cs-CZ" u="sng" dirty="0" smtClean="0">
                <a:hlinkClick r:id="rId4"/>
              </a:rPr>
              <a:t>praotec Čech </a:t>
            </a:r>
            <a:r>
              <a:rPr lang="cs-CZ" dirty="0" smtClean="0"/>
              <a:t>svůj kmen pod </a:t>
            </a:r>
            <a:r>
              <a:rPr lang="cs-CZ" u="sng" dirty="0" smtClean="0">
                <a:hlinkClick r:id="rId5"/>
              </a:rPr>
              <a:t>horu Říp</a:t>
            </a:r>
            <a:r>
              <a:rPr lang="cs-CZ" dirty="0" smtClean="0"/>
              <a:t>. Po obhlédnutí krajiny rozhodl, že se zde všichni usadí. Zemi pojmenovali na jeho počest </a:t>
            </a:r>
            <a:r>
              <a:rPr lang="cs-CZ" u="sng" dirty="0" smtClean="0">
                <a:hlinkClick r:id="rId5"/>
              </a:rPr>
              <a:t>Čechy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5" y="4518373"/>
            <a:ext cx="230425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8145" y="624656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hora Říp</a:t>
            </a:r>
            <a:endParaRPr lang="cs-CZ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32" y="3861048"/>
            <a:ext cx="3432809" cy="2219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8992" y="6080931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praotec Čech na hoře Říp</a:t>
            </a:r>
            <a:endParaRPr lang="cs-CZ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71181"/>
            <a:ext cx="209550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589709" y="6061899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praotec Čech</a:t>
            </a:r>
            <a:endParaRPr lang="cs-CZ" dirty="0"/>
          </a:p>
        </p:txBody>
      </p:sp>
      <p:sp>
        <p:nvSpPr>
          <p:cNvPr id="10" name="Tlačítko akce: Dokument 9">
            <a:hlinkClick r:id="rId9" highlightClick="1"/>
          </p:cNvPr>
          <p:cNvSpPr/>
          <p:nvPr/>
        </p:nvSpPr>
        <p:spPr>
          <a:xfrm>
            <a:off x="8381798" y="2966522"/>
            <a:ext cx="483090" cy="375256"/>
          </a:xfrm>
          <a:prstGeom prst="actionButtonDocument">
            <a:avLst/>
          </a:prstGeom>
          <a:ln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Triangle">
              <a:avLst>
                <a:gd name="adj" fmla="val 65150"/>
              </a:avLst>
            </a:prstTxWarp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cs-CZ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05871" y="3015650"/>
            <a:ext cx="4349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text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49130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10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71736" y="188640"/>
            <a:ext cx="8686800" cy="838200"/>
          </a:xfrm>
          <a:effectLst/>
        </p:spPr>
        <p:txBody>
          <a:bodyPr/>
          <a:lstStyle/>
          <a:p>
            <a:pPr algn="ctr"/>
            <a:r>
              <a:rPr lang="cs-CZ" b="1" u="sng" dirty="0" smtClean="0">
                <a:effectLst/>
              </a:rPr>
              <a:t>o </a:t>
            </a:r>
            <a:r>
              <a:rPr lang="cs-CZ" b="1" u="sng" dirty="0" err="1" smtClean="0">
                <a:effectLst/>
              </a:rPr>
              <a:t>krokovi</a:t>
            </a:r>
            <a:r>
              <a:rPr lang="cs-CZ" b="1" u="sng" dirty="0" smtClean="0">
                <a:effectLst/>
              </a:rPr>
              <a:t> a jeho dcerách</a:t>
            </a:r>
            <a:endParaRPr lang="cs-CZ" b="1" u="sng" dirty="0">
              <a:effectLst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124744"/>
            <a:ext cx="8627265" cy="216024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dirty="0" smtClean="0"/>
              <a:t>Stařešina Krok měl tři dcery – Kazi, Tetu a Libuši. Kněžnou se stala Libuše, předpovídala (věštila) budoucnost a předpověděla slávu Prahy. Mužům vláda ženy nevyhovovala, provdala se za Přemysla Oráče ze Stadic – zakladatel rodu Přemyslovců.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1520" y="5750874"/>
            <a:ext cx="2264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Kníže Krok s dcerami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84915" y="591026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Kněžna Libuše věští slávu Prahy.</a:t>
            </a:r>
          </a:p>
        </p:txBody>
      </p:sp>
      <p:sp>
        <p:nvSpPr>
          <p:cNvPr id="10" name="Tlačítko akce: Dokument 9">
            <a:hlinkClick r:id="rId3" highlightClick="1"/>
          </p:cNvPr>
          <p:cNvSpPr/>
          <p:nvPr/>
        </p:nvSpPr>
        <p:spPr>
          <a:xfrm>
            <a:off x="8395695" y="5382203"/>
            <a:ext cx="483090" cy="375256"/>
          </a:xfrm>
          <a:prstGeom prst="actionButtonDocument">
            <a:avLst/>
          </a:prstGeom>
          <a:ln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Triangle">
              <a:avLst>
                <a:gd name="adj" fmla="val 65150"/>
              </a:avLst>
            </a:prstTxWarp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cs-CZ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43841" y="5473875"/>
            <a:ext cx="4349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text</a:t>
            </a:r>
            <a:endParaRPr lang="cs-CZ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2" y="3727929"/>
            <a:ext cx="3096344" cy="2022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://upload.wikimedia.org/wikipedia/commons/thumb/3/3d/Josef_Mathauser_-_Kn%C4%9B%C5%BEna_Libu%C5%A1e_v%C4%9B%C5%A1t%C3%AD_sl%C3%A1vu_Prahy.jpg/220px-Josef_Mathauser_-_Kn%C4%9B%C5%BEna_Libu%C5%A1e_v%C4%9B%C5%A1t%C3%AD_sl%C3%A1vu_Prah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82976"/>
            <a:ext cx="3168352" cy="203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35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38200"/>
          </a:xfrm>
          <a:effectLst/>
        </p:spPr>
        <p:txBody>
          <a:bodyPr>
            <a:normAutofit/>
          </a:bodyPr>
          <a:lstStyle/>
          <a:p>
            <a:pPr algn="ctr"/>
            <a:r>
              <a:rPr lang="cs-CZ" u="sng" dirty="0" smtClean="0">
                <a:solidFill>
                  <a:schemeClr val="tx1"/>
                </a:solidFill>
                <a:effectLst/>
              </a:rPr>
              <a:t>O Křesomyslu  </a:t>
            </a:r>
            <a:r>
              <a:rPr lang="cs-CZ" u="sng" dirty="0">
                <a:solidFill>
                  <a:schemeClr val="tx1"/>
                </a:solidFill>
                <a:effectLst/>
              </a:rPr>
              <a:t>a </a:t>
            </a:r>
            <a:r>
              <a:rPr lang="cs-CZ" u="sng" dirty="0" smtClean="0">
                <a:solidFill>
                  <a:schemeClr val="tx1"/>
                </a:solidFill>
                <a:effectLst/>
              </a:rPr>
              <a:t> Horymírovi</a:t>
            </a:r>
            <a:endParaRPr lang="cs-CZ" u="sng" dirty="0">
              <a:solidFill>
                <a:schemeClr val="tx1"/>
              </a:solidFill>
              <a:effectLst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124744"/>
            <a:ext cx="8627265" cy="216024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dirty="0" smtClean="0"/>
              <a:t>Dle pověstí země vzkvétala a za knížete </a:t>
            </a:r>
            <a:r>
              <a:rPr lang="cs-CZ" dirty="0" smtClean="0">
                <a:hlinkClick r:id="rId3"/>
              </a:rPr>
              <a:t>Křesomysla</a:t>
            </a:r>
            <a:r>
              <a:rPr lang="cs-CZ" dirty="0" smtClean="0"/>
              <a:t> začalo dobývání zlata a stříbra. Z rolníků se stali horníci, nikdo neobdělával pole. To se nelíbilo </a:t>
            </a:r>
            <a:r>
              <a:rPr lang="cs-CZ" dirty="0" smtClean="0">
                <a:hlinkClick r:id="rId4"/>
              </a:rPr>
              <a:t>Horymírovi</a:t>
            </a:r>
            <a:r>
              <a:rPr lang="cs-CZ" dirty="0" smtClean="0"/>
              <a:t>. Dostal se do sporu a kníže ho odsoudil k smrti. Věrný kůň </a:t>
            </a:r>
            <a:r>
              <a:rPr lang="cs-CZ" dirty="0" smtClean="0">
                <a:hlinkClick r:id="rId5"/>
              </a:rPr>
              <a:t>Šemík</a:t>
            </a:r>
            <a:r>
              <a:rPr lang="cs-CZ" dirty="0" smtClean="0"/>
              <a:t> přeskočil i s Horymírem hradby Vyšehradu a přeplaval Vltavu – unikl smrti.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259632" y="6305151"/>
            <a:ext cx="2264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Kníže Křesomysl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04370" y="588963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Horymír na Šemíkovi</a:t>
            </a:r>
            <a:endParaRPr lang="cs-CZ" dirty="0"/>
          </a:p>
        </p:txBody>
      </p:sp>
      <p:sp>
        <p:nvSpPr>
          <p:cNvPr id="10" name="Tlačítko akce: Dokument 9">
            <a:hlinkClick r:id="rId6" highlightClick="1"/>
          </p:cNvPr>
          <p:cNvSpPr/>
          <p:nvPr/>
        </p:nvSpPr>
        <p:spPr>
          <a:xfrm>
            <a:off x="8395695" y="5382203"/>
            <a:ext cx="483090" cy="559922"/>
          </a:xfrm>
          <a:prstGeom prst="actionButtonDocument">
            <a:avLst/>
          </a:prstGeom>
          <a:ln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Triangle">
              <a:avLst>
                <a:gd name="adj" fmla="val 65150"/>
              </a:avLst>
            </a:prstTxWarp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cs-CZ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43841" y="5612374"/>
            <a:ext cx="4349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text</a:t>
            </a: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57430"/>
            <a:ext cx="1174851" cy="2930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370" y="3255251"/>
            <a:ext cx="2239516" cy="2656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74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62068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Krátký film </a:t>
            </a:r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89659"/>
            <a:ext cx="5227648" cy="3240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3381269" y="506610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Praotec Čech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9128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62068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Co už víš…?</a:t>
            </a:r>
          </a:p>
        </p:txBody>
      </p:sp>
      <p:pic>
        <p:nvPicPr>
          <p:cNvPr id="3074" name="Picture 2" descr="C:\Users\hakitt\AppData\Local\Microsoft\Windows\Temporary Internet Files\Content.IE5\9L81MNF0\MC900440428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77072"/>
            <a:ext cx="2232248" cy="235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akitt\AppData\Local\Microsoft\Windows\Temporary Internet Files\Content.IE5\9L81MNF0\MP9004390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3447664" cy="249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552" y="1330474"/>
            <a:ext cx="1522462" cy="152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2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rak 11"/>
          <p:cNvSpPr/>
          <p:nvPr/>
        </p:nvSpPr>
        <p:spPr>
          <a:xfrm>
            <a:off x="2700816" y="151377"/>
            <a:ext cx="3742368" cy="1584175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Co je pověst?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1916832"/>
            <a:ext cx="57695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Příběh, který se opravdu stal.</a:t>
            </a:r>
            <a:endParaRPr lang="cs-CZ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520" y="3014048"/>
            <a:ext cx="38552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Vymyšlený příběh.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7544" y="4365103"/>
            <a:ext cx="179247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Mince.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5157193"/>
            <a:ext cx="2160240" cy="707886"/>
          </a:xfrm>
          <a:prstGeom prst="leftArrowCallou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správná odpověď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90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44 0.00902 C 0.06389 -0.01041 0.06459 -0.01203 0.06163 -0.03284 C 0.06337 -0.07354 0.06233 -0.11055 0.07344 -0.14801 C 0.07587 -0.16952 0.07934 -0.17461 0.0915 -0.18779 C 0.09479 -0.19126 0.09844 -0.1945 0.10191 -0.19773 C 0.1033 -0.19912 0.10625 -0.20166 0.10625 -0.20143 C 0.11198 -0.21277 0.11424 -0.22618 0.11979 -0.23751 C 0.12153 -0.24514 0.12257 -0.25463 0.1257 -0.26133 C 0.12813 -0.26665 0.13316 -0.27729 0.13316 -0.27706 C 0.13663 -0.29602 0.14028 -0.31429 0.14358 -0.33302 C 0.14306 -0.36425 0.14358 -0.39547 0.14219 -0.42646 C 0.14202 -0.43085 0.13577 -0.44195 0.13316 -0.44426 C 0.1283 -0.44866 0.1191 -0.44912 0.11372 -0.45028 C 0.07396 -0.44658 0.06424 -0.44588 0.03021 -0.43039 C 0.01927 -0.4253 0.01111 -0.41304 0.00191 -0.40449 C -0.02465 -0.37974 -0.04028 -0.34135 -0.05937 -0.30712 C -0.06371 -0.29949 -0.0658 -0.28885 -0.06979 -0.28122 C -0.07604 -0.26896 -0.08489 -0.26018 -0.09375 -0.25139 C -0.121 -0.25254 -0.13975 -0.25139 -0.16389 -0.26133 C -0.16614 -0.27105 -0.1691 -0.27012 -0.17569 -0.27336 C -0.18802 -0.28978 -0.17326 -0.27197 -0.18472 -0.28122 C -0.19496 -0.28955 -0.17951 -0.28215 -0.19219 -0.28723 C -0.19271 -0.28932 -0.19271 -0.29163 -0.19375 -0.29325 C -0.19427 -0.29394 -0.20208 -0.29695 -0.2026 -0.29718 C -0.21024 -0.30042 -0.21701 -0.30342 -0.225 -0.30527 C -0.22812 -0.31707 -0.23472 -0.3173 -0.24288 -0.321 C -0.24583 -0.32239 -0.25191 -0.32516 -0.25191 -0.32493 " pathEditMode="relative" rAng="0" ptsTypes="ffffffffffffffffffffffffff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0" y="-229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rak 11"/>
          <p:cNvSpPr/>
          <p:nvPr/>
        </p:nvSpPr>
        <p:spPr>
          <a:xfrm>
            <a:off x="467544" y="151377"/>
            <a:ext cx="8208912" cy="1693447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Jak se jmenovaly Krokovi dcery?</a:t>
            </a:r>
          </a:p>
        </p:txBody>
      </p:sp>
      <p:sp>
        <p:nvSpPr>
          <p:cNvPr id="6" name="Obdélník 5"/>
          <p:cNvSpPr/>
          <p:nvPr/>
        </p:nvSpPr>
        <p:spPr>
          <a:xfrm>
            <a:off x="301356" y="2066235"/>
            <a:ext cx="391299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Kazi, Teta, Liběna.</a:t>
            </a:r>
            <a:endParaRPr lang="cs-CZ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1331" y="3140968"/>
            <a:ext cx="40030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Kazi, Jitka, Libuše</a:t>
            </a:r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8786" y="4221087"/>
            <a:ext cx="38681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Kazi, Teta, Libuše.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5157193"/>
            <a:ext cx="2160240" cy="707886"/>
          </a:xfrm>
          <a:prstGeom prst="leftArrowCallou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správná odpověď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99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2521 C 0.01146 -0.03654 0.01129 -0.04787 0.0125 -0.05897 C 0.01285 -0.06129 0.01441 -0.06314 0.01545 -0.06499 C 0.01945 -0.07239 0.0224 -0.08071 0.02726 -0.08696 C 0.03125 -0.09204 0.03559 -0.09551 0.03924 -0.10083 C 0.04271 -0.11263 0.04358 -0.12442 0.0467 -0.13645 C 0.04844 -0.14315 0.05122 -0.1494 0.05278 -0.15634 C 0.0533 -0.15842 0.05365 -0.16027 0.05417 -0.16235 C 0.05799 -0.19611 0.05903 -0.23034 0.0632 -0.26388 C 0.06476 -0.27636 0.06858 -0.28932 0.07066 -0.30157 C 0.07309 -0.31614 0.07327 -0.33094 0.07952 -0.34343 C 0.08316 -0.36216 0.0809 -0.3543 0.08559 -0.36725 C 0.0875 -0.3809 0.09132 -0.39315 0.09306 -0.40703 C 0.09358 -0.4142 0.09445 -0.4216 0.09445 -0.42877 C 0.09445 -0.45652 0.09931 -0.51688 0.0691 -0.52613 C 0.05156 -0.53932 0.0599 -0.53376 0.0408 -0.54417 C 0.03837 -0.54556 0.03334 -0.5481 0.03334 -0.54787 C -0.01701 -0.54625 -0.01597 -0.55412 -0.04878 -0.52613 C -0.06441 -0.52983 -0.05729 -0.53076 -0.06962 -0.54209 C -0.09062 -0.56152 -0.06441 -0.5303 -0.08316 -0.55203 C -0.08472 -0.55389 -0.08576 -0.55666 -0.0875 -0.55805 C -0.08923 -0.55944 -0.09166 -0.5592 -0.09357 -0.56013 C -0.10434 -0.56545 -0.11337 -0.57169 -0.12482 -0.57401 C -0.17378 -0.57146 -0.15087 -0.57609 -0.17274 -0.56591 C -0.18212 -0.55342 -0.17639 -0.56036 -0.19062 -0.54602 C -0.20538 -0.53122 -0.18958 -0.53885 -0.20104 -0.53423 C -0.20712 -0.52174 -0.21649 -0.51018 -0.22344 -0.49838 C -0.22621 -0.49376 -0.22743 -0.48774 -0.22934 -0.48242 C -0.23038 -0.47988 -0.23229 -0.47456 -0.23229 -0.47433 C -0.23541 -0.43918 -0.23611 -0.41397 -0.22187 -0.38506 C -0.22014 -0.37234 -0.21753 -0.35939 -0.21441 -0.34736 C -0.21389 -0.34274 -0.21406 -0.33788 -0.21302 -0.33349 C -0.21146 -0.32655 -0.20694 -0.3136 -0.20694 -0.31337 C -0.20955 -0.27451 -0.2092 -0.23381 -0.21892 -0.19611 C -0.2184 -0.17946 -0.21736 -0.16304 -0.21736 -0.14639 C -0.21736 -0.14431 -0.21736 -0.14107 -0.21892 -0.14061 C -0.22326 -0.13899 -0.22778 -0.14061 -0.23229 -0.14061 " pathEditMode="relative" rAng="0" ptsTypes="ffffffffffffffffffffffffffffffffffff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-275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rak 11"/>
          <p:cNvSpPr/>
          <p:nvPr/>
        </p:nvSpPr>
        <p:spPr>
          <a:xfrm>
            <a:off x="1259632" y="151377"/>
            <a:ext cx="6624736" cy="1621439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Jaké nadání měla Libuše?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0141" y="2204864"/>
            <a:ext cx="62119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Uměla předpovídat budoucnost.</a:t>
            </a:r>
            <a:endParaRPr lang="cs-CZ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0875" y="3645024"/>
            <a:ext cx="29658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Psala pověsti.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28184" y="5157193"/>
            <a:ext cx="2160240" cy="707886"/>
          </a:xfrm>
          <a:prstGeom prst="leftArrowCallou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správná odpověď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24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02 -0.00439 C 0.0415 -0.00763 0.04132 -0.0111 0.04063 -0.01434 C 0.03941 -0.01989 0.03715 -0.02475 0.03611 -0.0303 C 0.03403 -0.0414 0.03351 -0.05296 0.0316 -0.06406 C 0.03281 -0.18987 0.03455 -0.31406 0.03455 -0.43987 " pathEditMode="relative" rAng="0" ptsTypes="ffff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-217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998" y="183994"/>
            <a:ext cx="4216226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55615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/>
              <a:t>Kdo byl Šemík?</a:t>
            </a:r>
          </a:p>
        </p:txBody>
      </p:sp>
      <p:sp>
        <p:nvSpPr>
          <p:cNvPr id="6" name="Obdélník 5"/>
          <p:cNvSpPr/>
          <p:nvPr/>
        </p:nvSpPr>
        <p:spPr>
          <a:xfrm>
            <a:off x="312759" y="2106091"/>
            <a:ext cx="55515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Horník, který dobýval zlato.</a:t>
            </a:r>
            <a:endParaRPr lang="cs-CZ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5643" y="3212976"/>
            <a:ext cx="46333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Věrný kůň Horymírův.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7144" y="4221087"/>
            <a:ext cx="38497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</a:t>
            </a:r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Bratr Křesomysla.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28184" y="5157193"/>
            <a:ext cx="2160240" cy="707886"/>
          </a:xfrm>
          <a:prstGeom prst="leftArrowCallou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správná odpověď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0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59 0.0074 C 0.06354 -0.05828 0.09097 -0.1235 0.1132 -0.19334 C 0.12309 -0.22456 0.12882 -0.25694 0.13715 -0.28885 C 0.14063 -0.34366 0.13976 -0.31961 0.13715 -0.41998 C 0.13698 -0.42553 0.13438 -0.4327 0.13108 -0.43594 C 0.12813 -0.43871 0.12413 -0.43848 0.12066 -0.43987 C 0.1092 -0.43918 0.09775 -0.43987 0.08629 -0.43802 C 0.08455 -0.43779 0.08334 -0.43501 0.08177 -0.43386 C 0.07622 -0.42993 0.06962 -0.42784 0.06389 -0.42391 C 0.05799 -0.41998 0.054 -0.41327 0.04896 -0.40819 C 0.0467 -0.40587 0.04375 -0.40472 0.0415 -0.40217 C 0.025 -0.3839 0.02153 -0.34898 -0.00173 -0.34251 C -0.00816 -0.33834 -0.01475 -0.33673 -0.02118 -0.33256 C -0.03177 -0.32586 -0.0441 -0.3136 -0.05538 -0.30874 C -0.06458 -0.30065 -0.05486 -0.30828 -0.06597 -0.30273 C -0.0875 -0.29186 -0.05868 -0.30504 -0.07639 -0.29487 C -0.09861 -0.28215 -0.12916 -0.28885 -0.14948 -0.28885 " pathEditMode="relative" rAng="0" ptsTypes="ffffffffffffffff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-22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kitt\AppData\Local\Microsoft\Windows\Temporary Internet Files\Content.IE5\88I0CWO1\MC90043779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294" y="2492896"/>
            <a:ext cx="3735412" cy="335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62704" y="404664"/>
            <a:ext cx="7218593" cy="17281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Děkuji za pozornost.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295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0"/>
            <a:ext cx="8686800" cy="648072"/>
          </a:xfrm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schemeClr val="tx1"/>
                </a:solidFill>
                <a:effectLst/>
              </a:rPr>
              <a:t>Použitá literatura </a:t>
            </a:r>
            <a:r>
              <a:rPr lang="cs-CZ" sz="2800" b="1" dirty="0" smtClean="0">
                <a:solidFill>
                  <a:schemeClr val="tx1"/>
                </a:solidFill>
                <a:effectLst/>
              </a:rPr>
              <a:t> a </a:t>
            </a:r>
            <a:r>
              <a:rPr lang="cs-CZ" sz="2800" b="1" dirty="0">
                <a:solidFill>
                  <a:schemeClr val="tx1"/>
                </a:solidFill>
                <a:effectLst/>
              </a:rPr>
              <a:t>odkazy: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0" y="548680"/>
            <a:ext cx="9144000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</a:rPr>
              <a:t>Obrázky použity ze sady </a:t>
            </a:r>
            <a:r>
              <a:rPr lang="cs-CZ" sz="2000" dirty="0" smtClean="0">
                <a:solidFill>
                  <a:prstClr val="black"/>
                </a:solidFill>
              </a:rPr>
              <a:t>Office a také:</a:t>
            </a: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3"/>
              </a:rPr>
              <a:t>commons.wikimedia.org/wiki/Category:Old_Czech_Legends?uselang=cs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4"/>
              </a:rPr>
              <a:t>cs.wikipedia.org/wiki/O_Krokovi_a_jeho_dcer%C3%A1ch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5"/>
              </a:rPr>
              <a:t>http://cs.wikipedia.org/wiki/Horym%C3%ADr_(vladyka</a:t>
            </a:r>
            <a:r>
              <a:rPr lang="cs-CZ" dirty="0" smtClean="0">
                <a:solidFill>
                  <a:prstClr val="black"/>
                </a:solidFill>
                <a:hlinkClick r:id="rId5"/>
              </a:rPr>
              <a:t>)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6"/>
              </a:rPr>
              <a:t>cs.wikipedia.org/wiki/K%C5%99esomysl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  <a:hlinkClick r:id="rId7"/>
              </a:rPr>
              <a:t>http</a:t>
            </a:r>
            <a:r>
              <a:rPr lang="cs-CZ" dirty="0">
                <a:solidFill>
                  <a:prstClr val="black"/>
                </a:solidFill>
                <a:hlinkClick r:id="rId7"/>
              </a:rPr>
              <a:t>://cs.wikipedia.org/wiki/Star%C3%A9_pov%C4%9Bsti_%</a:t>
            </a:r>
            <a:r>
              <a:rPr lang="cs-CZ" dirty="0" smtClean="0">
                <a:solidFill>
                  <a:prstClr val="black"/>
                </a:solidFill>
                <a:hlinkClick r:id="rId7"/>
              </a:rPr>
              <a:t>C4%8Desk%C3%A9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  <a:hlinkClick r:id="rId8"/>
              </a:rPr>
              <a:t>http</a:t>
            </a:r>
            <a:r>
              <a:rPr lang="cs-CZ" dirty="0">
                <a:solidFill>
                  <a:prstClr val="black"/>
                </a:solidFill>
                <a:hlinkClick r:id="rId8"/>
              </a:rPr>
              <a:t>://dejiny.ceskatelevize.cz</a:t>
            </a:r>
            <a:r>
              <a:rPr lang="cs-CZ" dirty="0" smtClean="0">
                <a:solidFill>
                  <a:prstClr val="black"/>
                </a:solidFill>
                <a:hlinkClick r:id="rId8"/>
              </a:rPr>
              <a:t>/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9"/>
              </a:rPr>
              <a:t>www.youtube.com/watch?v=A9ZSlD5IK54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</a:rPr>
              <a:t>obr. lva – vlastní foto, autor </a:t>
            </a:r>
            <a:r>
              <a:rPr lang="cs-CZ" dirty="0" err="1" smtClean="0">
                <a:solidFill>
                  <a:prstClr val="black"/>
                </a:solidFill>
              </a:rPr>
              <a:t>Kittnerová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000" dirty="0" smtClean="0">
                <a:solidFill>
                  <a:prstClr val="black"/>
                </a:solidFill>
              </a:rPr>
              <a:t>Není-li </a:t>
            </a:r>
            <a:r>
              <a:rPr lang="cs-CZ" sz="2000" dirty="0">
                <a:solidFill>
                  <a:prstClr val="black"/>
                </a:solidFill>
              </a:rPr>
              <a:t>uvedeno jinak je materiál dílem autorky podle učebních osnov odpovídajících ŠVP vyučovaných podle učebnic</a:t>
            </a:r>
            <a:r>
              <a:rPr lang="cs-CZ" sz="2000" dirty="0" smtClean="0">
                <a:solidFill>
                  <a:prstClr val="black"/>
                </a:solidFill>
              </a:rPr>
              <a:t>:</a:t>
            </a:r>
          </a:p>
          <a:p>
            <a:pPr marL="342900" indent="-342900">
              <a:buFontTx/>
              <a:buChar char="-"/>
            </a:pPr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I. a kol. </a:t>
            </a: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Vlastivěda 4, učebnice,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Brno: NOVÁ ŠKOLA, 2010. ISBN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978-80-7289-166-5</a:t>
            </a:r>
            <a:endParaRPr lang="cs-CZ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I. a kol. </a:t>
            </a: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Vlastivěda 4, pracovní sešit,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Brno: NOVÁ ŠKOLA, 2004.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ISBN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80-7289-066-2</a:t>
            </a:r>
            <a:endParaRPr lang="cs-CZ" sz="2000" dirty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     Citováno </a:t>
            </a:r>
            <a:r>
              <a:rPr lang="cs-CZ" sz="2000" dirty="0">
                <a:solidFill>
                  <a:prstClr val="black"/>
                </a:solidFill>
              </a:rPr>
              <a:t>dne: </a:t>
            </a:r>
            <a:r>
              <a:rPr lang="cs-CZ" sz="2000" dirty="0" smtClean="0">
                <a:solidFill>
                  <a:prstClr val="black"/>
                </a:solidFill>
              </a:rPr>
              <a:t>20.10.2012</a:t>
            </a:r>
          </a:p>
          <a:p>
            <a:pPr lvl="1"/>
            <a:endParaRPr lang="cs-CZ" sz="2000" dirty="0">
              <a:solidFill>
                <a:prstClr val="black"/>
              </a:solidFill>
              <a:hlinkClick r:id="rId10"/>
            </a:endParaRPr>
          </a:p>
          <a:p>
            <a:pPr lvl="1"/>
            <a:r>
              <a:rPr lang="pl-PL" sz="2000" dirty="0" smtClean="0">
                <a:solidFill>
                  <a:srgbClr val="0070C0"/>
                </a:solidFill>
                <a:hlinkClick r:id="rId10"/>
              </a:rPr>
              <a:t>DUM </a:t>
            </a:r>
            <a:r>
              <a:rPr lang="pl-PL" sz="2000" dirty="0">
                <a:solidFill>
                  <a:srgbClr val="0070C0"/>
                </a:solidFill>
                <a:hlinkClick r:id="rId10"/>
              </a:rPr>
              <a:t>uložen na- http://dumy.cz/materialy/prehled</a:t>
            </a:r>
            <a:endParaRPr lang="cs-CZ" sz="2000" dirty="0">
              <a:solidFill>
                <a:srgbClr val="0070C0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81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whoosh.wav"/>
          </p:stSnd>
        </p:sndAc>
      </p:transition>
    </mc:Choice>
    <mc:Fallback xmlns="">
      <p:transition spd="med">
        <p:fade/>
        <p:sndAc>
          <p:stSnd>
            <p:snd r:embed="rId11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940</TotalTime>
  <Words>481</Words>
  <Application>Microsoft Office PowerPoint</Application>
  <PresentationFormat>Předvádění na obrazovce (4:3)</PresentationFormat>
  <Paragraphs>66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Název školy: ZŠ Klášterec nad Ohří, Krátká 676 Autor: Mgr. Hana Kittnerová Název materiálu: VY_32_INOVACE_5_39_staré pověsti české Číslo projektu: CZ.1.07/1.4.00/21.1115  </vt:lpstr>
      <vt:lpstr>Naše nejstarší minulost  v pověstech</vt:lpstr>
      <vt:lpstr>o čechovi</vt:lpstr>
      <vt:lpstr>o krokovi a jeho dcerách</vt:lpstr>
      <vt:lpstr>O Křesomyslu  a  Horymírovi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 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</dc:title>
  <dc:creator>Kabinet</dc:creator>
  <cp:lastModifiedBy>hakitt</cp:lastModifiedBy>
  <cp:revision>84</cp:revision>
  <dcterms:created xsi:type="dcterms:W3CDTF">2011-11-02T19:38:58Z</dcterms:created>
  <dcterms:modified xsi:type="dcterms:W3CDTF">2013-01-22T21:44:36Z</dcterms:modified>
</cp:coreProperties>
</file>