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8"/>
  </p:notesMasterIdLst>
  <p:sldIdLst>
    <p:sldId id="260" r:id="rId2"/>
    <p:sldId id="256" r:id="rId3"/>
    <p:sldId id="271" r:id="rId4"/>
    <p:sldId id="264" r:id="rId5"/>
    <p:sldId id="266" r:id="rId6"/>
    <p:sldId id="272" r:id="rId7"/>
    <p:sldId id="273" r:id="rId8"/>
    <p:sldId id="281" r:id="rId9"/>
    <p:sldId id="274" r:id="rId10"/>
    <p:sldId id="276" r:id="rId11"/>
    <p:sldId id="278" r:id="rId12"/>
    <p:sldId id="275" r:id="rId13"/>
    <p:sldId id="277" r:id="rId14"/>
    <p:sldId id="279" r:id="rId15"/>
    <p:sldId id="282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8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cs.wikipedia.org/wiki/Soubor:ALM_08_Dolch.jpg" TargetMode="External"/><Relationship Id="rId7" Type="http://schemas.openxmlformats.org/officeDocument/2006/relationships/hyperlink" Target="DUM%20ulo&#382;en%20na-%20http:/dumy.cz/materialy/prehl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Veles_Slavic_god.jpg" TargetMode="External"/><Relationship Id="rId5" Type="http://schemas.openxmlformats.org/officeDocument/2006/relationships/hyperlink" Target="http://en.wikipedia.org/wiki/File:Oppidum_manching_osttor.JPG" TargetMode="External"/><Relationship Id="rId4" Type="http://schemas.openxmlformats.org/officeDocument/2006/relationships/hyperlink" Target="http://www.ucebnice-dejepisu.ic.cz/0004-mladsi-a-pozdni-doba-kamenna-neolit-eneolit-chalkolit-matriarchat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VY_32_INOVACE_6_39_Opakování_ pravěk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06988" y="4221088"/>
            <a:ext cx="8341476" cy="117261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pro 4. ročník základní školy. Žák procvičuje učivo pomocí otázek. Opakuje a upevňuje si probrané učivo – České země v pravěku.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91585" y="836712"/>
            <a:ext cx="4248472" cy="504056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OPAKOVÁNÍ - PRAVĚK</a:t>
            </a:r>
            <a:endParaRPr lang="cs-CZ" sz="28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1800200" cy="400110"/>
          </a:xfrm>
          <a:prstGeom prst="rect">
            <a:avLst/>
          </a:prstGeom>
        </p:spPr>
        <p:style>
          <a:lnRef idx="0">
            <a:schemeClr val="accent1"/>
          </a:lnRef>
          <a:fillRef idx="1002">
            <a:schemeClr val="lt2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Už víme, že: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9785" y="2204864"/>
            <a:ext cx="8352928" cy="94065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Lidé si zavedli měření času. Základní jednotkou je 1rok. Náš počátek letopočtu je převzat z křesťanského kalendáře.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024" y="3224973"/>
            <a:ext cx="8352928" cy="134963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Naše území bylo osídleno už v pravěku, nálezy sídlišť, nástrojů a výrobků ukazují, jaký byl pravděpodobně život pravěkých lidí doby kamenné, bronzové a železné.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024" y="4869160"/>
            <a:ext cx="8352928" cy="134963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Naše území bylo osídleno už v pravěku, nálezy sídlišť, nástrojů a výrobků ukazují, jaký byl pravděpodobně život pravěkých lidí doby kamenné, bronzové a železné.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775" y="789744"/>
            <a:ext cx="749424" cy="107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85285" y="980728"/>
            <a:ext cx="8352928" cy="134963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Jméno Bohemia dal naší zemi jeden z keltských kmenů. Kelty na našem území později vystřídali Germáni. Dozvídáme se o tom z vykopávek i z písemných památek.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285" y="2571701"/>
            <a:ext cx="8352928" cy="94065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 5.století osídlovali naše území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Slované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Na obranu před nájezdy vytvořili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Sámův kmenový svaz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285" y="3789040"/>
            <a:ext cx="8352928" cy="94065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Pověsti o Čechovi, Libuši, Přemyslovi a jiné vysvětlovaly ta období v našich dějinách, o kterých nemáme písemné zprávy.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415" y="5013176"/>
            <a:ext cx="1314782" cy="14862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noFill/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72126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600" y="764704"/>
            <a:ext cx="8640960" cy="2144554"/>
          </a:xfrm>
          <a:prstGeom prst="verticalScroll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NA NÁSLEDUJÍCÍCH STRÁNKÁCH SI MŮŽEME OVĚŘIT SVÉ ZNALOSTI O PRAVĚKU</a:t>
            </a:r>
            <a:endParaRPr lang="cs-CZ" sz="3600" b="1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79828" y="3756707"/>
            <a:ext cx="4536504" cy="1166336"/>
          </a:xfrm>
          <a:prstGeom prst="verticalScroll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+mj-lt"/>
              </a:rPr>
              <a:t>POZORNĚ ČTI A ODPOVÍDEJ NA OTÁZKY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60" y="1484784"/>
            <a:ext cx="8892480" cy="129614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Caslon Pro" pitchFamily="18" charset="-18"/>
                <a:cs typeface="Times New Roman" pitchFamily="18" charset="0"/>
              </a:rPr>
              <a:t>Na základě časových úseků byl sestaven kalendář.</a:t>
            </a:r>
            <a:br>
              <a:rPr lang="cs-CZ" sz="3600" dirty="0" smtClean="0">
                <a:solidFill>
                  <a:schemeClr val="tx1"/>
                </a:solidFill>
                <a:latin typeface="Adobe Caslon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Caslon Pro" pitchFamily="18" charset="-18"/>
                <a:cs typeface="Times New Roman" pitchFamily="18" charset="0"/>
              </a:rPr>
              <a:t>Jak nazýváme dobu, kdy oběhne Země kolem Slunce?</a:t>
            </a:r>
            <a:br>
              <a:rPr lang="cs-CZ" sz="3600" dirty="0" smtClean="0">
                <a:solidFill>
                  <a:schemeClr val="tx1"/>
                </a:solidFill>
                <a:latin typeface="Adobe Caslon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Caslon Pro" pitchFamily="18" charset="-18"/>
                <a:cs typeface="Times New Roman" pitchFamily="18" charset="0"/>
              </a:rPr>
              <a:t>Vyber správnou odpověď.</a:t>
            </a:r>
            <a:endParaRPr lang="cs-CZ" sz="3600" dirty="0">
              <a:solidFill>
                <a:schemeClr val="tx1"/>
              </a:solidFill>
              <a:latin typeface="Adobe Caslon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1</a:t>
            </a:r>
            <a:r>
              <a:rPr lang="cs-CZ" sz="4400" dirty="0" smtClean="0">
                <a:latin typeface="+mj-lt"/>
              </a:rPr>
              <a:t>.</a:t>
            </a:r>
            <a:endParaRPr lang="cs-CZ" sz="4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572" y="3789040"/>
            <a:ext cx="183620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1 den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72" y="4509120"/>
            <a:ext cx="183620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1 měsíc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572" y="5224325"/>
            <a:ext cx="183620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1 rok</a:t>
            </a:r>
            <a:endParaRPr lang="cs-CZ" sz="2800" b="1" dirty="0">
              <a:latin typeface="+mj-lt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789040"/>
            <a:ext cx="2202037" cy="2104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345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8120"/>
            <a:ext cx="8640960" cy="21828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Na obrázku vidíme kresbu velkého zvířete, které žilo v době ledové. Lidé, kteří v této době žili na našem území, tato zvířata lovili. </a:t>
            </a:r>
            <a:b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Jak nazýváme lidi, kteří žili v tomto období?</a:t>
            </a:r>
            <a:b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Vyber správné označení: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404664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2</a:t>
            </a:r>
            <a:r>
              <a:rPr lang="cs-CZ" sz="4400" dirty="0" smtClean="0">
                <a:latin typeface="+mj-lt"/>
              </a:rPr>
              <a:t>.</a:t>
            </a:r>
            <a:endParaRPr lang="cs-CZ" sz="4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572" y="3789040"/>
            <a:ext cx="270030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lovci koňů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72" y="4509120"/>
            <a:ext cx="270030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lovci slonů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572" y="5224325"/>
            <a:ext cx="270030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lovci jelenů</a:t>
            </a:r>
            <a:endParaRPr lang="cs-CZ" sz="2800" b="1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9572" y="5893435"/>
            <a:ext cx="270030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d) lovci mamutů</a:t>
            </a:r>
            <a:endParaRPr lang="cs-CZ" sz="2800" b="1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57735"/>
            <a:ext cx="4933532" cy="315283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8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371" y="1174105"/>
            <a:ext cx="8640960" cy="110276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Jak nazýváme období, během něhož se vyvinul člověk dnešního typu?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404664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latin typeface="+mj-lt"/>
              </a:rPr>
              <a:t>3</a:t>
            </a:r>
            <a:r>
              <a:rPr lang="cs-CZ" sz="4400" dirty="0" smtClean="0">
                <a:latin typeface="+mj-lt"/>
              </a:rPr>
              <a:t>.</a:t>
            </a:r>
            <a:endParaRPr lang="cs-CZ" sz="4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177229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starší doba kamenná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077072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b</a:t>
            </a:r>
            <a:r>
              <a:rPr lang="cs-CZ" sz="2800" b="1" dirty="0" smtClean="0">
                <a:latin typeface="+mj-lt"/>
              </a:rPr>
              <a:t>) mladší doba kamenná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0903" y="5759678"/>
            <a:ext cx="3941057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d</a:t>
            </a:r>
            <a:r>
              <a:rPr lang="cs-CZ" sz="2800" b="1" dirty="0" smtClean="0">
                <a:latin typeface="+mj-lt"/>
              </a:rPr>
              <a:t>) doba železná</a:t>
            </a:r>
            <a:endParaRPr lang="cs-CZ" sz="2800" b="1" dirty="0"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941168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doba bronzová</a:t>
            </a:r>
            <a:endParaRPr lang="cs-CZ" sz="2800" b="1" dirty="0">
              <a:latin typeface="+mj-lt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3296848"/>
            <a:ext cx="3475851" cy="260688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34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371" y="1174105"/>
            <a:ext cx="8640960" cy="194421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Lidé doby kamenné uměli vyrábět a používat jednoduché kamenné nástroje.</a:t>
            </a:r>
            <a:b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Jak nazýváme dobu, kdy lidé vyráběli a používali kamenné nástroje?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404664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4</a:t>
            </a:r>
            <a:r>
              <a:rPr lang="cs-CZ" sz="4400" dirty="0" smtClean="0">
                <a:latin typeface="+mj-lt"/>
              </a:rPr>
              <a:t>.</a:t>
            </a:r>
            <a:endParaRPr lang="cs-CZ" sz="4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789040"/>
            <a:ext cx="291632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doba kostěná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509120"/>
            <a:ext cx="291632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doba kamenná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4325"/>
            <a:ext cx="291632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doba železná</a:t>
            </a:r>
            <a:endParaRPr lang="cs-CZ" sz="2800" b="1" dirty="0"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9490">
            <a:off x="3995936" y="4094151"/>
            <a:ext cx="4959510" cy="13531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286022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Vyber všechny materiály, ze kterých si lidé v době kamenné mohli vytvořit své nástroje: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5.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24944"/>
            <a:ext cx="165618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železo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708465"/>
            <a:ext cx="165618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kámen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439495"/>
            <a:ext cx="165618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kost</a:t>
            </a:r>
            <a:endParaRPr lang="cs-CZ" sz="2800" b="1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229200"/>
            <a:ext cx="165618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d</a:t>
            </a:r>
            <a:r>
              <a:rPr lang="cs-CZ" sz="2800" b="1" dirty="0" smtClean="0">
                <a:latin typeface="+mj-lt"/>
              </a:rPr>
              <a:t>) bronz</a:t>
            </a:r>
            <a:endParaRPr lang="cs-CZ" sz="2800" b="1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3737" y="5903694"/>
            <a:ext cx="164798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e</a:t>
            </a:r>
            <a:r>
              <a:rPr lang="cs-CZ" sz="2800" b="1" dirty="0" smtClean="0">
                <a:latin typeface="+mj-lt"/>
              </a:rPr>
              <a:t>) dřevo</a:t>
            </a:r>
            <a:endParaRPr lang="cs-CZ" sz="2800" b="1" dirty="0"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35421"/>
            <a:ext cx="5541639" cy="19157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41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Jak nazýváme opevněná sídliště, ve kterých žili Keltové?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6.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24944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podhradí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708465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hrady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439495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zámky</a:t>
            </a:r>
            <a:endParaRPr lang="cs-CZ" sz="2800" b="1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229200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d</a:t>
            </a:r>
            <a:r>
              <a:rPr lang="cs-CZ" sz="2800" b="1" dirty="0" smtClean="0">
                <a:latin typeface="+mj-lt"/>
              </a:rPr>
              <a:t>) oppida</a:t>
            </a:r>
            <a:endParaRPr lang="cs-CZ" sz="2800" b="1" dirty="0">
              <a:latin typeface="+mj-lt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72095"/>
            <a:ext cx="4778566" cy="358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995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Slované vyznávali pohanské náboženství. To znamená, že uctívali: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7.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295232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mnoho bohů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966349"/>
            <a:ext cx="295232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jediného boha</a:t>
            </a:r>
            <a:endParaRPr lang="cs-CZ" sz="2800" b="1" dirty="0">
              <a:latin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581" y="2132856"/>
            <a:ext cx="2919075" cy="4393208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786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700808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Pod vedením kupce z Franské říše Slované zvítězili nad Avary i nad vojsky krále Dagoberta.</a:t>
            </a:r>
            <a:b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Pamatuješ si, jak se jmenoval tento kupec?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8.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77755" y="3311406"/>
            <a:ext cx="151216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Lech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77755" y="4221536"/>
            <a:ext cx="151216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Sámo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51620" y="5301208"/>
            <a:ext cx="151216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Cyril</a:t>
            </a:r>
            <a:endParaRPr lang="cs-CZ" sz="2800" b="1" dirty="0">
              <a:latin typeface="+mj-lt"/>
            </a:endParaRPr>
          </a:p>
        </p:txBody>
      </p:sp>
      <p:pic>
        <p:nvPicPr>
          <p:cNvPr id="4098" name="Picture 2" descr="http://upload.wikimedia.org/wikipedia/commons/5/5a/Samo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14401"/>
            <a:ext cx="2692896" cy="29734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438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26607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Kdo podle pověsti přivedl do naší země první slovanské obyvatelstvo?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latin typeface="+mj-lt"/>
              </a:rPr>
              <a:t>9</a:t>
            </a:r>
            <a:r>
              <a:rPr lang="cs-CZ" sz="4400" b="1" dirty="0" smtClean="0">
                <a:latin typeface="+mj-lt"/>
              </a:rPr>
              <a:t>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7905" y="2805564"/>
            <a:ext cx="183620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Lech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0972" y="3789040"/>
            <a:ext cx="181006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Krok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43155" y="4725144"/>
            <a:ext cx="179095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Čech</a:t>
            </a:r>
            <a:endParaRPr lang="cs-CZ" sz="2800" b="1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4040" y="5679306"/>
            <a:ext cx="1771839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d</a:t>
            </a:r>
            <a:r>
              <a:rPr lang="cs-CZ" sz="2800" b="1" dirty="0" smtClean="0">
                <a:latin typeface="+mj-lt"/>
              </a:rPr>
              <a:t>) Přemysl</a:t>
            </a:r>
            <a:endParaRPr lang="cs-CZ" sz="2800" b="1" dirty="0"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449" y="3049954"/>
            <a:ext cx="461010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7909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26607"/>
            <a:ext cx="8640960" cy="5902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Jak se podle pověsti jmenoval bratr praotce Čecha?</a:t>
            </a:r>
            <a:endParaRPr lang="cs-CZ" sz="3600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548680"/>
            <a:ext cx="10081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+mj-lt"/>
              </a:rPr>
              <a:t>10.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7905" y="2805564"/>
            <a:ext cx="183620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a) Lech</a:t>
            </a:r>
            <a:endParaRPr lang="cs-CZ" sz="28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0972" y="3789040"/>
            <a:ext cx="181006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b) Krok</a:t>
            </a:r>
            <a:endParaRPr lang="cs-CZ" sz="28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43155" y="4725144"/>
            <a:ext cx="179095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c) Čech</a:t>
            </a:r>
            <a:endParaRPr lang="cs-CZ" sz="2800" b="1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4040" y="5679306"/>
            <a:ext cx="1771839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latin typeface="+mj-lt"/>
              </a:rPr>
              <a:t>d</a:t>
            </a:r>
            <a:r>
              <a:rPr lang="cs-CZ" sz="2800" b="1" dirty="0" smtClean="0">
                <a:latin typeface="+mj-lt"/>
              </a:rPr>
              <a:t>) Přemysl</a:t>
            </a:r>
            <a:endParaRPr lang="cs-CZ" sz="2800" b="1" dirty="0">
              <a:latin typeface="+mj-lt"/>
            </a:endParaRPr>
          </a:p>
        </p:txBody>
      </p:sp>
      <p:pic>
        <p:nvPicPr>
          <p:cNvPr id="8194" name="Picture 2" descr="Soubor:Lech158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96"/>
            <a:ext cx="3815956" cy="3896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1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068960"/>
            <a:ext cx="8640960" cy="5902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>Zda jsi měl vše správně, zasloužíš si jedničku .</a:t>
            </a:r>
            <a:endParaRPr lang="cs-CZ" sz="3600" b="1" dirty="0">
              <a:solidFill>
                <a:schemeClr val="tx1"/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39344"/>
            <a:ext cx="2714600" cy="2714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866713"/>
            <a:ext cx="2066528" cy="206652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1900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596" y="188640"/>
            <a:ext cx="8305800" cy="576064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692696"/>
            <a:ext cx="8856984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:</a:t>
            </a:r>
          </a:p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pazourek: autor  </a:t>
            </a:r>
            <a:r>
              <a:rPr lang="cs-CZ" dirty="0">
                <a:solidFill>
                  <a:prstClr val="black"/>
                </a:solidFill>
              </a:rPr>
              <a:t>opodeldok 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cs.wikipedia.org/wiki/Soubor:ALM_08_Dolch.jpg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www.ucebnice-dejepisu.ic.cz/0004-mladsi-a-pozdni-doba-kamenna-neolit-eneolit-chalkolit-matriarchat.php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oppidum: </a:t>
            </a:r>
            <a:r>
              <a:rPr lang="cs-CZ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5"/>
              </a:rPr>
              <a:t>en.wikipedia.org/wiki/File:Oppidum_manching_osttor.JPG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6"/>
              </a:rPr>
              <a:t>cs.wikipedia.org/wiki/Soubor:Veles_Slavic_god.jpg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http://cs.wikipedia.org/wiki/Soubor:Josef_Mathauser_-_Praotec_%C4%8Cech_na_ho%C5%99e_%C5%98%C3%ADp.jpg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</a:p>
          <a:p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27.10.2012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7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636</TotalTime>
  <Words>459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Název školy: ZŠ Klášterec nad Ohří, Krátká 676 Autor: Mgr. Hana Kittnerová Název materiálu: VY_32_INOVACE_6_39_Opakování_ pravěk Číslo projektu: CZ.1.07/1.4.00/21.1115  </vt:lpstr>
      <vt:lpstr>OPAKOVÁNÍ - PRAVĚK</vt:lpstr>
      <vt:lpstr>Prezentace aplikace PowerPoint</vt:lpstr>
      <vt:lpstr>Prezentace aplikace PowerPoint</vt:lpstr>
      <vt:lpstr>  Na základě časových úseků byl sestaven kalendář. Jak nazýváme dobu, kdy oběhne Země kolem Slunce? Vyber správnou odpověď.</vt:lpstr>
      <vt:lpstr>  Na obrázku vidíme kresbu velkého zvířete, které žilo v době ledové. Lidé, kteří v této době žili na našem území, tato zvířata lovili.  Jak nazýváme lidi, kteří žili v tomto období? Vyber správné označení:</vt:lpstr>
      <vt:lpstr>  Jak nazýváme období, během něhož se vyvinul člověk dnešního typu?</vt:lpstr>
      <vt:lpstr>  Lidé doby kamenné uměli vyrábět a používat jednoduché kamenné nástroje. Jak nazýváme dobu, kdy lidé vyráběli a používali kamenné nástroje?</vt:lpstr>
      <vt:lpstr>  Vyber všechny materiály, ze kterých si lidé v době kamenné mohli vytvořit své nástroje:</vt:lpstr>
      <vt:lpstr>  Jak nazýváme opevněná sídliště, ve kterých žili Keltové?</vt:lpstr>
      <vt:lpstr>  Slované vyznávali pohanské náboženství. To znamená, že uctívali:</vt:lpstr>
      <vt:lpstr>  Pod vedením kupce z Franské říše Slované zvítězili nad Avary i nad vojsky krále Dagoberta. Pamatuješ si, jak se jmenoval tento kupec?</vt:lpstr>
      <vt:lpstr>  Kdo podle pověsti přivedl do naší země první slovanské obyvatelstvo?</vt:lpstr>
      <vt:lpstr>  Jak se podle pověsti jmenoval bratr praotce Čecha?</vt:lpstr>
      <vt:lpstr>  Zda jsi měl vše správně, zasloužíš si jedničku .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68</cp:revision>
  <dcterms:created xsi:type="dcterms:W3CDTF">2011-11-02T19:38:58Z</dcterms:created>
  <dcterms:modified xsi:type="dcterms:W3CDTF">2013-01-22T21:48:59Z</dcterms:modified>
</cp:coreProperties>
</file>