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notesMasterIdLst>
    <p:notesMasterId r:id="rId20"/>
  </p:notesMasterIdLst>
  <p:handoutMasterIdLst>
    <p:handoutMasterId r:id="rId21"/>
  </p:handoutMasterIdLst>
  <p:sldIdLst>
    <p:sldId id="260" r:id="rId2"/>
    <p:sldId id="256" r:id="rId3"/>
    <p:sldId id="257" r:id="rId4"/>
    <p:sldId id="265" r:id="rId5"/>
    <p:sldId id="266" r:id="rId6"/>
    <p:sldId id="267" r:id="rId7"/>
    <p:sldId id="268" r:id="rId8"/>
    <p:sldId id="269" r:id="rId9"/>
    <p:sldId id="264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6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07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ED4237-A0B8-4AAE-B240-0E0064B997E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02E591-9976-495D-83F7-5C6E9A51D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9343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3B2C9-339C-44FD-A731-233E09891E6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3DBB-2E45-45DE-B2D9-3027D8880D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00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13" name="whoosh.wav"/>
          </p:stSnd>
        </p:sndAc>
      </p:transition>
    </mc:Choice>
    <mc:Fallback xmlns="">
      <p:transition spd="slow">
        <p:fade/>
        <p:sndAc>
          <p:stSnd>
            <p:snd r:embed="rId14" name="whoosh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ojm%C3%ADr_I.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yzantsk%C3%A1_%C5%99%C3%AD%C5%A1e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Msk9JZ_D7s&amp;list=PL9CA2AC0753A35A89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1.wav"/><Relationship Id="rId5" Type="http://schemas.openxmlformats.org/officeDocument/2006/relationships/image" Target="../media/image24.GIF"/><Relationship Id="rId4" Type="http://schemas.openxmlformats.org/officeDocument/2006/relationships/image" Target="../media/image2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ingvistika.mysteria.cz/rusko_soubory/hlaholice.gif" TargetMode="External"/><Relationship Id="rId13" Type="http://schemas.openxmlformats.org/officeDocument/2006/relationships/hyperlink" Target="DUM%20ulo&#382;en%20na-%20http:/dumy.cz/materialy/prehled" TargetMode="External"/><Relationship Id="rId3" Type="http://schemas.openxmlformats.org/officeDocument/2006/relationships/hyperlink" Target="http://cs.wikipedia.org/wiki/Velkomoravsk%C3%A1_%C5%99%C3%AD%C5%A1e" TargetMode="External"/><Relationship Id="rId7" Type="http://schemas.openxmlformats.org/officeDocument/2006/relationships/hyperlink" Target="http://cs.wikipedia.org/wiki/Soubor:Cyril_and_Methodius.jpg" TargetMode="External"/><Relationship Id="rId12" Type="http://schemas.openxmlformats.org/officeDocument/2006/relationships/hyperlink" Target="http://dejiny.ceskatelevize.cz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Prince_Rastislav.JPG" TargetMode="External"/><Relationship Id="rId11" Type="http://schemas.openxmlformats.org/officeDocument/2006/relationships/hyperlink" Target="http://www.youtube.com/watch?v=8Msk9JZ_D7s&amp;list=PL9CA2AC0753A35A89" TargetMode="External"/><Relationship Id="rId5" Type="http://schemas.openxmlformats.org/officeDocument/2006/relationships/hyperlink" Target="http://astera.wz.cz/index.php?id=projekty" TargetMode="External"/><Relationship Id="rId10" Type="http://schemas.openxmlformats.org/officeDocument/2006/relationships/hyperlink" Target="http://www.gamepark.cz/pictures/00/14/76/147672.gif" TargetMode="External"/><Relationship Id="rId4" Type="http://schemas.openxmlformats.org/officeDocument/2006/relationships/hyperlink" Target="http://www.gamepark.cz/velkomoravska_rise_408241.htm" TargetMode="External"/><Relationship Id="rId9" Type="http://schemas.openxmlformats.org/officeDocument/2006/relationships/hyperlink" Target="http://cs.wikipedia.org/wiki/Soubor:Schreinerwerkstatt_Boos_Aulendorf.jpg" TargetMode="External"/><Relationship Id="rId1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255414" y="548680"/>
            <a:ext cx="8568952" cy="2016224"/>
          </a:xfrm>
        </p:spPr>
        <p:txBody>
          <a:bodyPr>
            <a:noAutofit/>
          </a:bodyPr>
          <a:lstStyle/>
          <a:p>
            <a:pPr algn="l"/>
            <a:r>
              <a:rPr lang="cs-CZ" sz="24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00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sz="2000" i="1" cap="none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Klášterec nad </a:t>
            </a:r>
            <a:r>
              <a:rPr lang="cs-CZ" sz="200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Ohří, Krátká 676</a:t>
            </a:r>
            <a:r>
              <a:rPr lang="cs-CZ" sz="200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Mgr. Hana </a:t>
            </a:r>
            <a:r>
              <a:rPr lang="cs-CZ" sz="2000" i="1" cap="none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4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00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VY_32_INOVACE_7_39_velkomoravská říše</a:t>
            </a:r>
            <a:r>
              <a:rPr lang="cs-CZ" sz="20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4. ročník základní školy. Výklad učiva o Velkomoravské říši. 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75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3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Velkomoravská říše</a:t>
            </a:r>
            <a:endParaRPr lang="cs-CZ" sz="4400" u="sng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874837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800" dirty="0"/>
              <a:t>V průběhu 9. století n.l. se na Moravě a na jihozápadním Slovensku rozkládal první státní útvar - Velkomoravská říše.</a:t>
            </a:r>
          </a:p>
        </p:txBody>
      </p:sp>
      <p:pic>
        <p:nvPicPr>
          <p:cNvPr id="1026" name="Picture 2" descr="Soubor:Great moravia svatopluk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0087" y="3013101"/>
            <a:ext cx="3788413" cy="3293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112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u="sng" dirty="0" smtClean="0">
                <a:effectLst/>
                <a:latin typeface="+mn-lt"/>
              </a:rPr>
              <a:t>Mojmír i.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052736"/>
            <a:ext cx="8470275" cy="2304256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rvní </a:t>
            </a:r>
            <a:r>
              <a:rPr lang="cs-CZ" dirty="0"/>
              <a:t>známým vládcem říše - </a:t>
            </a:r>
            <a:r>
              <a:rPr lang="cs-CZ" u="sng" dirty="0">
                <a:hlinkClick r:id="rId3"/>
              </a:rPr>
              <a:t>kníže </a:t>
            </a:r>
            <a:r>
              <a:rPr lang="cs-CZ" u="sng" dirty="0" smtClean="0">
                <a:hlinkClick r:id="rId3"/>
              </a:rPr>
              <a:t>Mojmír</a:t>
            </a:r>
            <a:endParaRPr lang="cs-CZ" u="sng" dirty="0" smtClean="0"/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zakladatel dynastie </a:t>
            </a:r>
            <a:r>
              <a:rPr lang="cs-CZ" dirty="0" err="1"/>
              <a:t>M</a:t>
            </a:r>
            <a:r>
              <a:rPr lang="cs-CZ" dirty="0" err="1" smtClean="0"/>
              <a:t>ojmírovců</a:t>
            </a:r>
            <a:r>
              <a:rPr lang="cs-CZ" dirty="0" smtClean="0"/>
              <a:t>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mtClean="0"/>
              <a:t>porazil </a:t>
            </a:r>
            <a:r>
              <a:rPr lang="cs-CZ" dirty="0"/>
              <a:t>slovenského </a:t>
            </a:r>
            <a:r>
              <a:rPr lang="cs-CZ" dirty="0" smtClean="0"/>
              <a:t>knížete </a:t>
            </a:r>
            <a:r>
              <a:rPr lang="cs-CZ" dirty="0" err="1" smtClean="0"/>
              <a:t>Pribinu</a:t>
            </a:r>
            <a:r>
              <a:rPr lang="cs-CZ" dirty="0" smtClean="0"/>
              <a:t> – tím upevnil svou vládu</a:t>
            </a:r>
            <a:endParaRPr lang="cs-CZ" dirty="0"/>
          </a:p>
          <a:p>
            <a:pPr marL="0" indent="0">
              <a:buClr>
                <a:schemeClr val="tx1"/>
              </a:buClr>
              <a:buNone/>
            </a:pP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820" y="3177972"/>
            <a:ext cx="3024336" cy="3345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789040"/>
            <a:ext cx="1656184" cy="2365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130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6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92896"/>
            <a:ext cx="2642875" cy="312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u="sng" dirty="0" smtClean="0">
                <a:effectLst/>
                <a:latin typeface="+mn-lt"/>
              </a:rPr>
              <a:t>Rastislav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980728"/>
            <a:ext cx="8470275" cy="1872208"/>
          </a:xfrm>
        </p:spPr>
        <p:txBody>
          <a:bodyPr>
            <a:normAutofit fontScale="77500" lnSpcReduction="2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/>
              <a:t>Mojmírův </a:t>
            </a:r>
            <a:r>
              <a:rPr lang="cs-CZ" dirty="0" smtClean="0"/>
              <a:t>nástupce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/>
              <a:t>v </a:t>
            </a:r>
            <a:r>
              <a:rPr lang="cs-CZ" dirty="0" smtClean="0"/>
              <a:t>této </a:t>
            </a:r>
            <a:r>
              <a:rPr lang="cs-CZ" dirty="0"/>
              <a:t>době </a:t>
            </a:r>
            <a:r>
              <a:rPr lang="cs-CZ" dirty="0" smtClean="0"/>
              <a:t>byla Velká </a:t>
            </a:r>
            <a:r>
              <a:rPr lang="cs-CZ" dirty="0"/>
              <a:t>Morava mocným evropským státem</a:t>
            </a:r>
            <a:r>
              <a:rPr lang="cs-CZ" dirty="0" smtClean="0"/>
              <a:t>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v této době také pohanské </a:t>
            </a:r>
            <a:r>
              <a:rPr lang="cs-CZ" dirty="0"/>
              <a:t>náboženství vytlačeno novým </a:t>
            </a:r>
            <a:r>
              <a:rPr lang="cs-CZ" dirty="0" smtClean="0"/>
              <a:t>– </a:t>
            </a:r>
            <a:r>
              <a:rPr lang="cs-CZ" u="sng" dirty="0" smtClean="0"/>
              <a:t>křesťanstvím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140968"/>
            <a:ext cx="2957314" cy="3134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6884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u="sng" dirty="0" smtClean="0">
                <a:effectLst/>
                <a:latin typeface="+mn-lt"/>
              </a:rPr>
              <a:t>křesťanství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980728"/>
            <a:ext cx="8470275" cy="1872208"/>
          </a:xfrm>
        </p:spPr>
        <p:txBody>
          <a:bodyPr>
            <a:normAutofit fontScale="92500" lnSpcReduction="2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hlásalo víru v jednoho </a:t>
            </a:r>
            <a:r>
              <a:rPr lang="cs-CZ" u="sng" dirty="0" smtClean="0"/>
              <a:t>Boha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vyzývalo k lásce a pomoci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odmítalo lež, násilí a nenávist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křesťané se na znamení víry dávali </a:t>
            </a:r>
            <a:r>
              <a:rPr lang="cs-CZ" u="sng" dirty="0" smtClean="0"/>
              <a:t>pokřtít</a:t>
            </a:r>
          </a:p>
        </p:txBody>
      </p:sp>
      <p:pic>
        <p:nvPicPr>
          <p:cNvPr id="1032" name="Picture 8" descr="C:\Users\hakitt\AppData\Local\Microsoft\Windows\Temporary Internet Files\Content.IE5\GXQ8LE6T\MP9003849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5925" y="306308"/>
            <a:ext cx="1613598" cy="1610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543" y="3586545"/>
            <a:ext cx="2138362" cy="285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76256" y="6439282"/>
            <a:ext cx="1750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hlava Krista</a:t>
            </a:r>
            <a:endParaRPr lang="cs-CZ" dirty="0"/>
          </a:p>
        </p:txBody>
      </p:sp>
      <p:pic>
        <p:nvPicPr>
          <p:cNvPr id="1039" name="Picture 15" descr="C:\Users\hakitt\AppData\Local\Microsoft\Windows\Temporary Internet Files\Content.IE5\88I0CWO1\MC900397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32547"/>
            <a:ext cx="3495258" cy="3277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625461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křest</a:t>
            </a:r>
            <a:endParaRPr lang="cs-CZ" dirty="0"/>
          </a:p>
        </p:txBody>
      </p:sp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84984"/>
            <a:ext cx="2267892" cy="226789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0587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6409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u="sng" dirty="0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+mn-lt"/>
              </a:rPr>
              <a:t>Působení Konstantina  a </a:t>
            </a:r>
            <a:r>
              <a:rPr lang="cs-CZ" b="1" u="sng" dirty="0" err="1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metoděje</a:t>
            </a:r>
            <a:endParaRPr lang="cs-CZ" b="1" dirty="0">
              <a:ln w="0">
                <a:solidFill>
                  <a:schemeClr val="tx1"/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052736"/>
            <a:ext cx="8712968" cy="5688632"/>
          </a:xfr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od 8.století – šíření křesťanství, ale lid nerozuměl (latina, němčina)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kníže Rastislav chtěl šířit křesťanství ve srozumitelném jazyce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o pomoc požádal císaře </a:t>
            </a:r>
            <a:r>
              <a:rPr lang="cs-CZ" dirty="0" smtClean="0">
                <a:hlinkClick r:id="rId3"/>
              </a:rPr>
              <a:t>byzantské říše</a:t>
            </a:r>
            <a:endParaRPr lang="cs-CZ" dirty="0" smtClean="0"/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rok </a:t>
            </a:r>
            <a:r>
              <a:rPr lang="cs-CZ" b="1" dirty="0" smtClean="0"/>
              <a:t>863</a:t>
            </a:r>
            <a:r>
              <a:rPr lang="cs-CZ" dirty="0" smtClean="0"/>
              <a:t> – </a:t>
            </a:r>
            <a:r>
              <a:rPr lang="cs-CZ" u="sng" dirty="0" smtClean="0"/>
              <a:t>příchod Konstantina a Metoděje </a:t>
            </a:r>
            <a:r>
              <a:rPr lang="cs-CZ" dirty="0" smtClean="0"/>
              <a:t>– ovládali slovanský jazyk, bohoslužby byly lidu srozumitelné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Konstantin sestavil první slovanské písmo – </a:t>
            </a:r>
            <a:r>
              <a:rPr lang="cs-CZ" u="sng" dirty="0" smtClean="0"/>
              <a:t>hlaholice</a:t>
            </a:r>
            <a:r>
              <a:rPr lang="cs-CZ" dirty="0" smtClean="0"/>
              <a:t> – přeložena hlavní část bible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Konstantin onemocněl a přijal jméno Cyril, brzy poté zemřel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u="sng" dirty="0" smtClean="0"/>
          </a:p>
        </p:txBody>
      </p:sp>
    </p:spTree>
    <p:extLst>
      <p:ext uri="{BB962C8B-B14F-4D97-AF65-F5344CB8AC3E}">
        <p14:creationId xmlns:p14="http://schemas.microsoft.com/office/powerpoint/2010/main" val="4030880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u="sng" dirty="0" smtClean="0">
                <a:effectLst/>
                <a:latin typeface="+mn-lt"/>
              </a:rPr>
              <a:t>Rastislav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7" name="Nadpis 2"/>
          <p:cNvSpPr txBox="1">
            <a:spLocks/>
          </p:cNvSpPr>
          <p:nvPr/>
        </p:nvSpPr>
        <p:spPr>
          <a:xfrm>
            <a:off x="251520" y="116632"/>
            <a:ext cx="8686800" cy="8640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anchor="ctr"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dk1"/>
                </a:solidFill>
                <a:effectLst>
                  <a:reflection blurRad="12700" stA="48000" endA="300" endPos="55000" dir="5400000" sy="-90000" algn="bl" rotWithShape="0"/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u="sng" smtClean="0">
                <a:ln w="0">
                  <a:solidFill>
                    <a:schemeClr val="tx1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Působení Konstantina  a metoděje</a:t>
            </a:r>
            <a:endParaRPr lang="cs-CZ" b="1" dirty="0">
              <a:ln w="0">
                <a:solidFill>
                  <a:schemeClr val="tx1"/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360" y="1431719"/>
            <a:ext cx="2290032" cy="3892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7892" y="5400308"/>
            <a:ext cx="20882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Konstantin a Metoděj</a:t>
            </a:r>
            <a:endParaRPr lang="cs-CZ" sz="1600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03" y="1268746"/>
            <a:ext cx="3070233" cy="2376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084282" y="3695391"/>
            <a:ext cx="21964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hlaholice</a:t>
            </a:r>
            <a:endParaRPr lang="cs-CZ" sz="1600" dirty="0"/>
          </a:p>
        </p:txBody>
      </p:sp>
      <p:pic>
        <p:nvPicPr>
          <p:cNvPr id="3077" name="Picture 5" descr="C:\Users\hakitt\AppData\Local\Microsoft\Windows\Temporary Internet Files\Content.IE5\9L81MNF0\MP90017780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4695" y="4252604"/>
            <a:ext cx="3015107" cy="2010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896642" y="6262675"/>
            <a:ext cx="15077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bible</a:t>
            </a:r>
            <a:endParaRPr lang="cs-CZ" sz="1600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039" y="1990473"/>
            <a:ext cx="2742571" cy="3748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210039" y="5738862"/>
            <a:ext cx="14401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text v latině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149265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2002" y="552500"/>
            <a:ext cx="8686800" cy="86409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err="1" smtClean="0">
                <a:effectLst/>
                <a:latin typeface="+mn-lt"/>
              </a:rPr>
              <a:t>svatopluk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2060848"/>
            <a:ext cx="8470275" cy="1872208"/>
          </a:xfrm>
        </p:spPr>
        <p:txBody>
          <a:bodyPr>
            <a:normAutofit fontScale="77500" lnSpcReduction="2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nástupce po Rastislavu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za jeho vlády byl konec slovanské bohoslužby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po Metodějově smrti jejich žáci vyhnáni – bohoslužby opět v latině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ustálilo se latinské písmo - latinka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1" y="4509120"/>
            <a:ext cx="7779472" cy="2085796"/>
          </a:xfrm>
          <a:prstGeom prst="horizontalScroll">
            <a:avLst/>
          </a:prstGeom>
          <a:ln>
            <a:solidFill>
              <a:schemeClr val="tx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Bratři Konstantin a Metoděj byli pro svoje zásluhy o šíření křesťanství prohlášeni církví za svaté. </a:t>
            </a:r>
          </a:p>
          <a:p>
            <a:pPr algn="just"/>
            <a:r>
              <a:rPr lang="cs-CZ" sz="2400" b="1" dirty="0" smtClean="0"/>
              <a:t>5. červenec </a:t>
            </a:r>
            <a:r>
              <a:rPr lang="cs-CZ" sz="2400" dirty="0" smtClean="0"/>
              <a:t>byl u nás na jejich počest vyhlášen </a:t>
            </a:r>
            <a:r>
              <a:rPr lang="cs-CZ" sz="2400" b="1" dirty="0" smtClean="0"/>
              <a:t>státním svátkem.</a:t>
            </a:r>
            <a:endParaRPr lang="cs-CZ" sz="24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790" y="329316"/>
            <a:ext cx="1180552" cy="10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2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5194" y="0"/>
            <a:ext cx="6724619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384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64604" y="188640"/>
            <a:ext cx="8686800" cy="86409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effectLst/>
                <a:latin typeface="+mn-lt"/>
              </a:rPr>
              <a:t>rozvoj řemesel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72866" y="1259752"/>
            <a:ext cx="8470275" cy="1872208"/>
          </a:xfrm>
        </p:spPr>
        <p:txBody>
          <a:bodyPr>
            <a:normAutofit fontScale="77500" lnSpcReduction="2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velkého mistrovství dosahovalo šperkařství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specializované dílny vyráběly sklo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/>
              <a:t>r</a:t>
            </a:r>
            <a:r>
              <a:rPr lang="cs-CZ" dirty="0" smtClean="0"/>
              <a:t>ozvoj </a:t>
            </a:r>
            <a:r>
              <a:rPr lang="cs-CZ" dirty="0"/>
              <a:t>samostatných řemesel - </a:t>
            </a:r>
            <a:r>
              <a:rPr lang="cs-CZ" dirty="0" smtClean="0"/>
              <a:t>řezbáři</a:t>
            </a:r>
            <a:r>
              <a:rPr lang="cs-CZ" dirty="0"/>
              <a:t>, kováři, hrnčíři, </a:t>
            </a:r>
            <a:r>
              <a:rPr lang="cs-CZ" dirty="0" smtClean="0"/>
              <a:t>obuvníci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elký </a:t>
            </a:r>
            <a:r>
              <a:rPr lang="cs-CZ" dirty="0"/>
              <a:t>význam začal mít </a:t>
            </a:r>
            <a:r>
              <a:rPr lang="cs-CZ" dirty="0" smtClean="0"/>
              <a:t>obchod</a:t>
            </a:r>
            <a:endParaRPr lang="cs-CZ" dirty="0"/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131960"/>
            <a:ext cx="4555861" cy="3416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08104" y="6563074"/>
            <a:ext cx="22322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řezbářská dílna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788621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64604" y="188640"/>
            <a:ext cx="8686800" cy="86409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effectLst/>
                <a:latin typeface="+mn-lt"/>
              </a:rPr>
              <a:t>zánik velkomoravské říše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72866" y="1259752"/>
            <a:ext cx="8470275" cy="1872208"/>
          </a:xfrm>
        </p:spPr>
        <p:txBody>
          <a:bodyPr>
            <a:normAutofit fontScale="77500" lnSpcReduction="2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po Svatoplukově smrti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b="1" dirty="0" smtClean="0"/>
              <a:t>počátek 10.století</a:t>
            </a:r>
            <a:r>
              <a:rPr lang="cs-CZ" dirty="0" smtClean="0"/>
              <a:t> – nájezdy kočovných Maďarů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kolem roku 906 se rozpadla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b="1" dirty="0" smtClean="0"/>
              <a:t>Čechy a Morava se od té doby začaly vyvíjet samostatně</a:t>
            </a:r>
            <a:endParaRPr lang="cs-CZ" b="1" dirty="0"/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dirty="0" smtClean="0"/>
          </a:p>
        </p:txBody>
      </p:sp>
      <p:pic>
        <p:nvPicPr>
          <p:cNvPr id="5122" name="Picture 2" descr="147672.gif (368×333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948434"/>
            <a:ext cx="4320480" cy="3909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4912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0"/>
            <a:ext cx="8686800" cy="841248"/>
          </a:xfrm>
        </p:spPr>
        <p:txBody>
          <a:bodyPr>
            <a:normAutofit/>
          </a:bodyPr>
          <a:lstStyle/>
          <a:p>
            <a:pPr algn="ctr"/>
            <a:r>
              <a:rPr lang="cs-CZ" sz="3200" b="1" u="sng" dirty="0" smtClean="0">
                <a:effectLst/>
                <a:latin typeface="+mn-lt"/>
              </a:rPr>
              <a:t>krátký film – velká </a:t>
            </a:r>
            <a:r>
              <a:rPr lang="cs-CZ" sz="3200" b="1" u="sng" dirty="0" err="1" smtClean="0">
                <a:effectLst/>
                <a:latin typeface="+mn-lt"/>
              </a:rPr>
              <a:t>morava</a:t>
            </a:r>
            <a:endParaRPr lang="cs-CZ" sz="3200" dirty="0"/>
          </a:p>
        </p:txBody>
      </p:sp>
      <p:pic>
        <p:nvPicPr>
          <p:cNvPr id="5" name="Zástupný symbol pro obsah 1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8886" y="2780928"/>
            <a:ext cx="4762969" cy="29523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614" y="980728"/>
            <a:ext cx="1218938" cy="1056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818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6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73968" y="1213687"/>
            <a:ext cx="7056784" cy="1191816"/>
          </a:xfrm>
          <a:prstGeom prst="round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Jak se jmenoval první historicky známý vládce Velkomoravské říše?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2547937" cy="79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3284984"/>
            <a:ext cx="3528392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kníže Oldřich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4581128"/>
            <a:ext cx="3528392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k</a:t>
            </a:r>
            <a:r>
              <a:rPr lang="cs-CZ" sz="2000" b="1" dirty="0" smtClean="0"/>
              <a:t>níže Mojmír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5936" y="5949280"/>
            <a:ext cx="3528392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kníže Svatopluk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3980963"/>
            <a:ext cx="3816424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kníže Metoděj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976174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73968" y="915145"/>
            <a:ext cx="7056784" cy="1736646"/>
          </a:xfrm>
          <a:prstGeom prst="round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Jak se jmenovali kněží, kteří k nám přišli šířit křesťanství srozumitelným jazykem?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2547937" cy="79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3284984"/>
            <a:ext cx="3528392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Mojmír a Metoděj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4581128"/>
            <a:ext cx="3528392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Svatopluk a Cyril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5936" y="5949280"/>
            <a:ext cx="3528392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Konstantin a Metoděj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3980963"/>
            <a:ext cx="3816424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Konstantin a Cyril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7162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73968" y="915145"/>
            <a:ext cx="7056784" cy="1191816"/>
          </a:xfrm>
          <a:prstGeom prst="round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Jak se nazývá nejstarší slovanská abeceda?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2547937" cy="79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3284984"/>
            <a:ext cx="3528392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hlaholice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4581128"/>
            <a:ext cx="3528392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kraslice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5936" y="5949280"/>
            <a:ext cx="3528392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/>
              <a:t>mojmíra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3980963"/>
            <a:ext cx="3816424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latinka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663286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73968" y="915145"/>
            <a:ext cx="7056784" cy="1736646"/>
          </a:xfrm>
          <a:prstGeom prst="round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Který přehled panovníků Velkomoravské říše je správně?</a:t>
            </a:r>
          </a:p>
          <a:p>
            <a:pPr algn="ctr"/>
            <a:r>
              <a:rPr lang="cs-CZ" sz="2000" b="1" dirty="0" smtClean="0"/>
              <a:t>(jak </a:t>
            </a:r>
            <a:r>
              <a:rPr lang="cs-CZ" sz="2000" b="1" dirty="0"/>
              <a:t>postupně </a:t>
            </a:r>
            <a:r>
              <a:rPr lang="cs-CZ" sz="2000" b="1" dirty="0" smtClean="0"/>
              <a:t>panovali</a:t>
            </a:r>
            <a:r>
              <a:rPr lang="cs-CZ" sz="2800" b="1" dirty="0"/>
              <a:t>)</a:t>
            </a:r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2547937" cy="79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2929694"/>
            <a:ext cx="3528392" cy="10156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Mojmír I.</a:t>
            </a:r>
          </a:p>
          <a:p>
            <a:pPr algn="ctr"/>
            <a:r>
              <a:rPr lang="cs-CZ" sz="2000" b="1" dirty="0" smtClean="0"/>
              <a:t>Svatopluk</a:t>
            </a:r>
          </a:p>
          <a:p>
            <a:pPr algn="ctr"/>
            <a:r>
              <a:rPr lang="cs-CZ" sz="2000" b="1" dirty="0" smtClean="0"/>
              <a:t>Rastislav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581128"/>
            <a:ext cx="3528392" cy="10156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Mojmír I.</a:t>
            </a:r>
          </a:p>
          <a:p>
            <a:pPr algn="ctr"/>
            <a:r>
              <a:rPr lang="cs-CZ" sz="2000" b="1" dirty="0" smtClean="0"/>
              <a:t>Rastislav</a:t>
            </a:r>
          </a:p>
          <a:p>
            <a:pPr algn="ctr"/>
            <a:r>
              <a:rPr lang="cs-CZ" sz="2000" b="1" dirty="0" smtClean="0"/>
              <a:t>Svatopluk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5396735"/>
            <a:ext cx="3528392" cy="10156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Rastislav</a:t>
            </a:r>
          </a:p>
          <a:p>
            <a:pPr algn="ctr"/>
            <a:r>
              <a:rPr lang="cs-CZ" sz="2000" b="1" dirty="0" smtClean="0"/>
              <a:t>Svatopluk</a:t>
            </a:r>
          </a:p>
          <a:p>
            <a:pPr algn="ctr"/>
            <a:r>
              <a:rPr lang="cs-CZ" sz="2000" b="1" dirty="0" smtClean="0"/>
              <a:t>Mojmír I.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3284984"/>
            <a:ext cx="3816424" cy="10156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Svatopluk</a:t>
            </a:r>
          </a:p>
          <a:p>
            <a:pPr algn="ctr"/>
            <a:r>
              <a:rPr lang="cs-CZ" sz="2000" b="1" dirty="0" smtClean="0"/>
              <a:t>Cyril</a:t>
            </a:r>
          </a:p>
          <a:p>
            <a:pPr algn="ctr"/>
            <a:r>
              <a:rPr lang="cs-CZ" sz="2000" b="1" dirty="0" smtClean="0"/>
              <a:t>Mojmír I.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09443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7604" y="908720"/>
            <a:ext cx="7128792" cy="1686639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7461" y="3284984"/>
            <a:ext cx="2749078" cy="2749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426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350" y="0"/>
            <a:ext cx="8686800" cy="841248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Použitá literatura </a:t>
            </a:r>
            <a:r>
              <a:rPr lang="cs-CZ" sz="2400" b="1" dirty="0" smtClean="0">
                <a:solidFill>
                  <a:schemeClr val="tx1"/>
                </a:solidFill>
              </a:rPr>
              <a:t> a </a:t>
            </a:r>
            <a:r>
              <a:rPr lang="cs-CZ" sz="2400" b="1" dirty="0">
                <a:solidFill>
                  <a:schemeClr val="tx1"/>
                </a:solidFill>
              </a:rPr>
              <a:t>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47787" y="620688"/>
            <a:ext cx="8438190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</a:rPr>
              <a:t>Obrázky použity ze sady </a:t>
            </a:r>
            <a:r>
              <a:rPr lang="cs-CZ" sz="1600" dirty="0" smtClean="0">
                <a:solidFill>
                  <a:prstClr val="black"/>
                </a:solidFill>
              </a:rPr>
              <a:t>Office a také:</a:t>
            </a: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3"/>
              </a:rPr>
              <a:t>http://cs.wikipedia.org/wiki/Velkomoravsk%C3%A1_%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C5%99%C3%AD%C5%A1e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www.gamepark.cz/velkomoravska_rise_408241.htm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astera.wz.cz/index.php?id=projekty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</a:rPr>
              <a:t>http://cs.wikipedia.org/wiki/Soubor:Reims-Portail_Nord_4.jpg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6"/>
              </a:rPr>
              <a:t>cs.wikipedia.org/wiki/Soubor:Prince_Rastislav.JPG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7"/>
              </a:rPr>
              <a:t>cs.wikipedia.org/wiki/Soubor:Cyril_and_Methodius.jpg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8"/>
              </a:rPr>
              <a:t>www.lingvistika.mysteria.cz/rusko_soubory/hlaholice.gif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9"/>
              </a:rPr>
              <a:t>cs.wikipedia.org/wiki/Soubor:Schreinerwerkstatt_Boos_Aulendorf.jpg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10"/>
              </a:rPr>
              <a:t>www.gamepark.cz/pictures/00/14/76/147672.gif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11"/>
              </a:rPr>
              <a:t>www.youtube.com/watch?v=8Msk9JZ_D7s&amp;list=PL9CA2AC0753A35A89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12"/>
              </a:rPr>
              <a:t>http://dejiny.ceskatelevize.cz</a:t>
            </a:r>
            <a:r>
              <a:rPr lang="cs-CZ" sz="1600" dirty="0" smtClean="0">
                <a:solidFill>
                  <a:prstClr val="black"/>
                </a:solidFill>
                <a:hlinkClick r:id="rId12"/>
              </a:rPr>
              <a:t>/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 smtClean="0">
                <a:solidFill>
                  <a:prstClr val="black"/>
                </a:solidFill>
              </a:rPr>
              <a:t>Není-li </a:t>
            </a:r>
            <a:r>
              <a:rPr lang="cs-CZ" sz="1600" dirty="0">
                <a:solidFill>
                  <a:prstClr val="black"/>
                </a:solidFill>
              </a:rPr>
              <a:t>uvedeno jinak je materiál dílem autorky podle učebních osnov odpovídajících ŠVP vyučovaných podle učebnic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978-80-7289-166-5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80-7289-066-2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Citováno dne</a:t>
            </a:r>
            <a:r>
              <a:rPr lang="cs-CZ" sz="2000">
                <a:solidFill>
                  <a:prstClr val="black"/>
                </a:solidFill>
              </a:rPr>
              <a:t>: </a:t>
            </a:r>
            <a:r>
              <a:rPr lang="cs-CZ" sz="2000" smtClean="0">
                <a:solidFill>
                  <a:prstClr val="black"/>
                </a:solidFill>
              </a:rPr>
              <a:t>01.11.2012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pl-PL" sz="2000" dirty="0">
                <a:solidFill>
                  <a:srgbClr val="0070C0"/>
                </a:solidFill>
                <a:hlinkClick r:id="rId13"/>
              </a:rPr>
              <a:t>DUM uložen na- http://dumy.cz/materialy/prehled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1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Content="1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1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7">
      <a:dk1>
        <a:srgbClr val="000000"/>
      </a:dk1>
      <a:lt1>
        <a:srgbClr val="FFFFFF"/>
      </a:lt1>
      <a:dk2>
        <a:srgbClr val="1F2123"/>
      </a:dk2>
      <a:lt2>
        <a:srgbClr val="EDC77D"/>
      </a:lt2>
      <a:accent1>
        <a:srgbClr val="0C0C0C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FF0000"/>
      </a:hlink>
      <a:folHlink>
        <a:srgbClr val="FF000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1149</TotalTime>
  <Words>526</Words>
  <Application>Microsoft Office PowerPoint</Application>
  <PresentationFormat>Předvádění na obrazovce (4:3)</PresentationFormat>
  <Paragraphs>102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Název školy: ZŠ Klášterec nad Ohří, Krátká 676 Autor: Mgr. Hana Kittnerová Název materiálu: VY_32_INOVACE_7_39_velkomoravská říše Číslo projektu: CZ.1.07/1.4.00/21.1115  </vt:lpstr>
      <vt:lpstr>Velkomoravská říše</vt:lpstr>
      <vt:lpstr>Mojmír i. </vt:lpstr>
      <vt:lpstr>Rastislav </vt:lpstr>
      <vt:lpstr>křesťanství </vt:lpstr>
      <vt:lpstr>Působení Konstantina  a metoděje</vt:lpstr>
      <vt:lpstr>Rastislav </vt:lpstr>
      <vt:lpstr>svatopluk</vt:lpstr>
      <vt:lpstr>Prezentace aplikace PowerPoint</vt:lpstr>
      <vt:lpstr>rozvoj řemesel</vt:lpstr>
      <vt:lpstr>zánik velkomoravské říše</vt:lpstr>
      <vt:lpstr>krátký film – velká morava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 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Kabinet</dc:creator>
  <cp:lastModifiedBy>hakitt</cp:lastModifiedBy>
  <cp:revision>70</cp:revision>
  <dcterms:created xsi:type="dcterms:W3CDTF">2011-11-02T19:38:58Z</dcterms:created>
  <dcterms:modified xsi:type="dcterms:W3CDTF">2013-01-22T21:54:11Z</dcterms:modified>
</cp:coreProperties>
</file>