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8" r:id="rId10"/>
    <p:sldId id="265" r:id="rId11"/>
    <p:sldId id="269" r:id="rId12"/>
    <p:sldId id="270" r:id="rId13"/>
    <p:sldId id="266" r:id="rId14"/>
    <p:sldId id="271" r:id="rId15"/>
    <p:sldId id="272" r:id="rId16"/>
    <p:sldId id="267" r:id="rId17"/>
    <p:sldId id="273" r:id="rId18"/>
    <p:sldId id="274" r:id="rId19"/>
    <p:sldId id="258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4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919AE-50A2-454E-B44D-E4238F2467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D27D3-A4BC-4E96-9911-3D1D6AEA5E5D}" type="datetimeFigureOut">
              <a:rPr lang="cs-CZ"/>
              <a:pPr>
                <a:defRPr/>
              </a:pPr>
              <a:t>23.1.2013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23.1.2013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6.bin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8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5" Type="http://schemas.openxmlformats.org/officeDocument/2006/relationships/oleObject" Target="../embeddings/oleObject31.bin"/><Relationship Id="rId4" Type="http://schemas.openxmlformats.org/officeDocument/2006/relationships/oleObject" Target="../embeddings/oleObject30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5" Type="http://schemas.openxmlformats.org/officeDocument/2006/relationships/oleObject" Target="../embeddings/oleObject34.bin"/><Relationship Id="rId4" Type="http://schemas.openxmlformats.org/officeDocument/2006/relationships/oleObject" Target="../embeddings/oleObject33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98780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Číselné obory – Operace s mnohočleny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Michala Pfefrčková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Základní poznatky z matematiky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první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11.12.2012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slouží k osvojení a procvičení sčítání, odčítání, násobení, dělení mnohočlenů a  rozkladu mnohočlenu na součin.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PC.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205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720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Základní poznatky </a:t>
            </a:r>
            <a:r>
              <a:rPr lang="cs-CZ" dirty="0" smtClean="0"/>
              <a:t>                z </a:t>
            </a:r>
            <a:r>
              <a:rPr lang="cs-CZ" dirty="0" smtClean="0"/>
              <a:t>matematiky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Operace s mnohočleny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268760"/>
            <a:ext cx="8229600" cy="778091"/>
          </a:xfrm>
        </p:spPr>
        <p:txBody>
          <a:bodyPr/>
          <a:lstStyle/>
          <a:p>
            <a:r>
              <a:rPr lang="cs-CZ" dirty="0" smtClean="0"/>
              <a:t>Upravte následující výrazy: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 a odčítání mnohočlenů</a:t>
            </a:r>
            <a:endParaRPr lang="cs-CZ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025" name="Object 1"/>
          <p:cNvGraphicFramePr>
            <a:graphicFrameLocks noChangeAspect="1"/>
          </p:cNvGraphicFramePr>
          <p:nvPr/>
        </p:nvGraphicFramePr>
        <p:xfrm>
          <a:off x="395288" y="5013325"/>
          <a:ext cx="7727950" cy="539750"/>
        </p:xfrm>
        <a:graphic>
          <a:graphicData uri="http://schemas.openxmlformats.org/presentationml/2006/ole">
            <p:oleObj spid="_x0000_s1025" name="Rovnice" r:id="rId3" imgW="3682800" imgH="253800" progId="Equation.3">
              <p:embed/>
            </p:oleObj>
          </a:graphicData>
        </a:graphic>
      </p:graphicFrame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395288" y="2060575"/>
          <a:ext cx="6700837" cy="539750"/>
        </p:xfrm>
        <a:graphic>
          <a:graphicData uri="http://schemas.openxmlformats.org/presentationml/2006/ole">
            <p:oleObj spid="_x0000_s1027" name="Rovnice" r:id="rId4" imgW="3187700" imgH="254000" progId="Equation.3">
              <p:embed/>
            </p:oleObj>
          </a:graphicData>
        </a:graphic>
      </p:graphicFrame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179388" y="3573463"/>
          <a:ext cx="7596187" cy="539750"/>
        </p:xfrm>
        <a:graphic>
          <a:graphicData uri="http://schemas.openxmlformats.org/presentationml/2006/ole">
            <p:oleObj spid="_x0000_s1029" name="Rovnice" r:id="rId5" imgW="3619500" imgH="254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620689"/>
            <a:ext cx="8229600" cy="576064"/>
          </a:xfrm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395536" y="1124744"/>
          <a:ext cx="8329613" cy="4792663"/>
        </p:xfrm>
        <a:graphic>
          <a:graphicData uri="http://schemas.openxmlformats.org/presentationml/2006/ole">
            <p:oleObj spid="_x0000_s18434" name="Rovnice" r:id="rId3" imgW="3301920" imgH="1879560" progId="Equation.3">
              <p:embed/>
            </p:oleObj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251520" y="1844824"/>
            <a:ext cx="8712968" cy="44644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Pozor na správné odstranění závorek!!!</a:t>
            </a:r>
          </a:p>
          <a:p>
            <a:pPr algn="ctr"/>
            <a:r>
              <a:rPr lang="cs-CZ" sz="2800" dirty="0" smtClean="0"/>
              <a:t>Sčítat a odčítat lze pouze </a:t>
            </a:r>
            <a:r>
              <a:rPr lang="cs-CZ" sz="2800" dirty="0" smtClean="0"/>
              <a:t>členy </a:t>
            </a:r>
            <a:r>
              <a:rPr lang="cs-CZ" sz="2800" dirty="0" smtClean="0"/>
              <a:t>se stejnými proměnnými.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457200" y="620689"/>
            <a:ext cx="8229600" cy="576064"/>
          </a:xfrm>
          <a:prstGeom prst="rect">
            <a:avLst/>
          </a:prstGeom>
        </p:spPr>
        <p:txBody>
          <a:bodyPr/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Řešení: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251520" y="1196752"/>
          <a:ext cx="8650874" cy="4885061"/>
        </p:xfrm>
        <a:graphic>
          <a:graphicData uri="http://schemas.openxmlformats.org/presentationml/2006/ole">
            <p:oleObj spid="_x0000_s19458" name="Rovnice" r:id="rId3" imgW="3848040" imgH="21459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457200" y="620689"/>
            <a:ext cx="8229600" cy="576064"/>
          </a:xfrm>
          <a:prstGeom prst="rect">
            <a:avLst/>
          </a:prstGeom>
        </p:spPr>
        <p:txBody>
          <a:bodyPr/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Řešení: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0482" name="Object 2"/>
          <p:cNvGraphicFramePr>
            <a:graphicFrameLocks noChangeAspect="1"/>
          </p:cNvGraphicFramePr>
          <p:nvPr/>
        </p:nvGraphicFramePr>
        <p:xfrm>
          <a:off x="323528" y="1556792"/>
          <a:ext cx="8469313" cy="1795463"/>
        </p:xfrm>
        <a:graphic>
          <a:graphicData uri="http://schemas.openxmlformats.org/presentationml/2006/ole">
            <p:oleObj spid="_x0000_s20482" name="Rovnice" r:id="rId3" imgW="3822480" imgH="7999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Násobení mnohočlenů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ChangeAspect="1"/>
          </p:cNvGraphicFramePr>
          <p:nvPr>
            <p:ph idx="1"/>
          </p:nvPr>
        </p:nvGraphicFramePr>
        <p:xfrm>
          <a:off x="971600" y="2348880"/>
          <a:ext cx="3049588" cy="539750"/>
        </p:xfrm>
        <a:graphic>
          <a:graphicData uri="http://schemas.openxmlformats.org/presentationml/2006/ole">
            <p:oleObj spid="_x0000_s21506" name="Rovnice" r:id="rId3" imgW="1434960" imgH="25380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899592" y="3356992"/>
          <a:ext cx="2792412" cy="539750"/>
        </p:xfrm>
        <a:graphic>
          <a:graphicData uri="http://schemas.openxmlformats.org/presentationml/2006/ole">
            <p:oleObj spid="_x0000_s21507" name="Rovnice" r:id="rId4" imgW="1180800" imgH="22860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904875" y="4581525"/>
          <a:ext cx="5180013" cy="539750"/>
        </p:xfrm>
        <a:graphic>
          <a:graphicData uri="http://schemas.openxmlformats.org/presentationml/2006/ole">
            <p:oleObj spid="_x0000_s21508" name="Rovnice" r:id="rId5" imgW="2222280" imgH="241200" progId="Equation.3">
              <p:embed/>
            </p:oleObj>
          </a:graphicData>
        </a:graphic>
      </p:graphicFrame>
      <p:sp>
        <p:nvSpPr>
          <p:cNvPr id="7" name="Zástupný symbol pro obsah 1"/>
          <p:cNvSpPr txBox="1">
            <a:spLocks/>
          </p:cNvSpPr>
          <p:nvPr/>
        </p:nvSpPr>
        <p:spPr>
          <a:xfrm>
            <a:off x="179512" y="1484784"/>
            <a:ext cx="8229600" cy="778091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Násobte a upravte následující výrazy: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457200" y="620689"/>
            <a:ext cx="8229600" cy="576064"/>
          </a:xfrm>
          <a:prstGeom prst="rect">
            <a:avLst/>
          </a:prstGeom>
        </p:spPr>
        <p:txBody>
          <a:bodyPr/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Řešení: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2530" name="Zástupný symbol pro obsah 3"/>
          <p:cNvGraphicFramePr>
            <a:graphicFrameLocks noChangeAspect="1"/>
          </p:cNvGraphicFramePr>
          <p:nvPr/>
        </p:nvGraphicFramePr>
        <p:xfrm>
          <a:off x="1725613" y="1295400"/>
          <a:ext cx="5546725" cy="611188"/>
        </p:xfrm>
        <a:graphic>
          <a:graphicData uri="http://schemas.openxmlformats.org/presentationml/2006/ole">
            <p:oleObj spid="_x0000_s22530" name="Rovnice" r:id="rId3" imgW="2298600" imgH="253800" progId="Equation.3">
              <p:embed/>
            </p:oleObj>
          </a:graphicData>
        </a:graphic>
      </p:graphicFrame>
      <p:graphicFrame>
        <p:nvGraphicFramePr>
          <p:cNvPr id="22531" name="Object 3"/>
          <p:cNvGraphicFramePr>
            <a:graphicFrameLocks noChangeAspect="1"/>
          </p:cNvGraphicFramePr>
          <p:nvPr/>
        </p:nvGraphicFramePr>
        <p:xfrm>
          <a:off x="1246188" y="2636838"/>
          <a:ext cx="6435725" cy="1108075"/>
        </p:xfrm>
        <a:graphic>
          <a:graphicData uri="http://schemas.openxmlformats.org/presentationml/2006/ole">
            <p:oleObj spid="_x0000_s22531" name="Rovnice" r:id="rId4" imgW="2869920" imgH="495000" progId="Equation.3">
              <p:embed/>
            </p:oleObj>
          </a:graphicData>
        </a:graphic>
      </p:graphicFrame>
      <p:graphicFrame>
        <p:nvGraphicFramePr>
          <p:cNvPr id="22532" name="Object 4"/>
          <p:cNvGraphicFramePr>
            <a:graphicFrameLocks noChangeAspect="1"/>
          </p:cNvGraphicFramePr>
          <p:nvPr/>
        </p:nvGraphicFramePr>
        <p:xfrm>
          <a:off x="484188" y="4437063"/>
          <a:ext cx="8391525" cy="1489075"/>
        </p:xfrm>
        <a:graphic>
          <a:graphicData uri="http://schemas.openxmlformats.org/presentationml/2006/ole">
            <p:oleObj spid="_x0000_s22532" name="Rovnice" r:id="rId5" imgW="4190760" imgH="774360" progId="Equation.3">
              <p:embed/>
            </p:oleObj>
          </a:graphicData>
        </a:graphic>
      </p:graphicFrame>
      <p:sp>
        <p:nvSpPr>
          <p:cNvPr id="7" name="Levá jednoduchá závorka 6"/>
          <p:cNvSpPr/>
          <p:nvPr/>
        </p:nvSpPr>
        <p:spPr>
          <a:xfrm rot="5400000">
            <a:off x="2051720" y="1844824"/>
            <a:ext cx="216024" cy="1368152"/>
          </a:xfrm>
          <a:prstGeom prst="leftBracket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Levá jednoduchá závorka 7"/>
          <p:cNvSpPr/>
          <p:nvPr/>
        </p:nvSpPr>
        <p:spPr>
          <a:xfrm rot="16200000">
            <a:off x="2411760" y="2204864"/>
            <a:ext cx="144016" cy="2016224"/>
          </a:xfrm>
          <a:prstGeom prst="leftBracket">
            <a:avLst/>
          </a:prstGeom>
          <a:ln w="508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4427984" y="2636912"/>
            <a:ext cx="720080" cy="576064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4139952" y="2636912"/>
            <a:ext cx="288032" cy="5760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Levá jednoduchá závorka 11"/>
          <p:cNvSpPr/>
          <p:nvPr/>
        </p:nvSpPr>
        <p:spPr>
          <a:xfrm rot="5400000">
            <a:off x="2375756" y="2240868"/>
            <a:ext cx="216024" cy="720080"/>
          </a:xfrm>
          <a:prstGeom prst="leftBracket">
            <a:avLst/>
          </a:prstGeom>
          <a:ln w="508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5292080" y="2636912"/>
            <a:ext cx="864096" cy="576064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Levá jednoduchá závorka 13"/>
          <p:cNvSpPr/>
          <p:nvPr/>
        </p:nvSpPr>
        <p:spPr>
          <a:xfrm rot="16200000">
            <a:off x="2735796" y="2456892"/>
            <a:ext cx="216024" cy="1440160"/>
          </a:xfrm>
          <a:prstGeom prst="leftBracket">
            <a:avLst/>
          </a:prstGeom>
          <a:ln w="508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6228184" y="2636912"/>
            <a:ext cx="1080120" cy="576064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3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651528"/>
          </a:xfrm>
        </p:spPr>
        <p:txBody>
          <a:bodyPr/>
          <a:lstStyle/>
          <a:p>
            <a:r>
              <a:rPr lang="cs-CZ" dirty="0" smtClean="0"/>
              <a:t>Určete podíl následujících polynomů: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Podíl mnohočlenů</a:t>
            </a:r>
            <a:endParaRPr lang="cs-CZ" dirty="0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25601" name="Object 1"/>
          <p:cNvGraphicFramePr>
            <a:graphicFrameLocks noChangeAspect="1"/>
          </p:cNvGraphicFramePr>
          <p:nvPr/>
        </p:nvGraphicFramePr>
        <p:xfrm>
          <a:off x="683568" y="2348880"/>
          <a:ext cx="5391150" cy="539750"/>
        </p:xfrm>
        <a:graphic>
          <a:graphicData uri="http://schemas.openxmlformats.org/presentationml/2006/ole">
            <p:oleObj spid="_x0000_s25601" name="Rovnice" r:id="rId3" imgW="2462731" imgH="241195" progId="Equation.3">
              <p:embed/>
            </p:oleObj>
          </a:graphicData>
        </a:graphic>
      </p:graphicFrame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25603" name="Object 3"/>
          <p:cNvGraphicFramePr>
            <a:graphicFrameLocks noChangeAspect="1"/>
          </p:cNvGraphicFramePr>
          <p:nvPr/>
        </p:nvGraphicFramePr>
        <p:xfrm>
          <a:off x="711200" y="4076700"/>
          <a:ext cx="4264025" cy="539750"/>
        </p:xfrm>
        <a:graphic>
          <a:graphicData uri="http://schemas.openxmlformats.org/presentationml/2006/ole">
            <p:oleObj spid="_x0000_s25603" name="Rovnice" r:id="rId4" imgW="1955520" imgH="241200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611560" y="3212976"/>
          <a:ext cx="4840288" cy="539750"/>
        </p:xfrm>
        <a:graphic>
          <a:graphicData uri="http://schemas.openxmlformats.org/presentationml/2006/ole">
            <p:oleObj spid="_x0000_s25605" name="Rovnice" r:id="rId5" imgW="2158920" imgH="241200" progId="Equation.3">
              <p:embed/>
            </p:oleObj>
          </a:graphicData>
        </a:graphic>
      </p:graphicFrame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25606" name="Object 6"/>
          <p:cNvGraphicFramePr>
            <a:graphicFrameLocks noChangeAspect="1"/>
          </p:cNvGraphicFramePr>
          <p:nvPr/>
        </p:nvGraphicFramePr>
        <p:xfrm>
          <a:off x="696913" y="4941888"/>
          <a:ext cx="6602412" cy="539750"/>
        </p:xfrm>
        <a:graphic>
          <a:graphicData uri="http://schemas.openxmlformats.org/presentationml/2006/ole">
            <p:oleObj spid="_x0000_s25606" name="Rovnice" r:id="rId6" imgW="302256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457200" y="620689"/>
            <a:ext cx="8229600" cy="576064"/>
          </a:xfrm>
          <a:prstGeom prst="rect">
            <a:avLst/>
          </a:prstGeom>
        </p:spPr>
        <p:txBody>
          <a:bodyPr/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Řešení: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/>
        </p:nvGraphicFramePr>
        <p:xfrm>
          <a:off x="539552" y="1340768"/>
          <a:ext cx="7813675" cy="539750"/>
        </p:xfrm>
        <a:graphic>
          <a:graphicData uri="http://schemas.openxmlformats.org/presentationml/2006/ole">
            <p:oleObj spid="_x0000_s26625" name="Rovnice" r:id="rId3" imgW="3568680" imgH="241200" progId="Equation.3">
              <p:embed/>
            </p:oleObj>
          </a:graphicData>
        </a:graphic>
      </p:graphicFrame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484188" y="2276475"/>
          <a:ext cx="6975475" cy="4141788"/>
        </p:xfrm>
        <a:graphic>
          <a:graphicData uri="http://schemas.openxmlformats.org/presentationml/2006/ole">
            <p:oleObj spid="_x0000_s26626" name="Rovnice" r:id="rId4" imgW="3111480" imgH="1854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457200" y="620689"/>
            <a:ext cx="8229600" cy="576064"/>
          </a:xfrm>
          <a:prstGeom prst="rect">
            <a:avLst/>
          </a:prstGeom>
        </p:spPr>
        <p:txBody>
          <a:bodyPr/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Řešení: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395536" y="1268760"/>
          <a:ext cx="7858125" cy="4567238"/>
        </p:xfrm>
        <a:graphic>
          <a:graphicData uri="http://schemas.openxmlformats.org/presentationml/2006/ole">
            <p:oleObj spid="_x0000_s28675" name="Rovnice" r:id="rId3" imgW="3504960" imgH="2044440" progId="Equation.3">
              <p:embed/>
            </p:oleObj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308304" y="1052736"/>
            <a:ext cx="936104" cy="1512168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6444208" y="2708920"/>
            <a:ext cx="2448272" cy="165618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zbytek po dělení mnohočlenu mnohočlenem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457200" y="620689"/>
            <a:ext cx="8229600" cy="576064"/>
          </a:xfrm>
          <a:prstGeom prst="rect">
            <a:avLst/>
          </a:prstGeom>
        </p:spPr>
        <p:txBody>
          <a:bodyPr/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Řešení: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172713" y="1340768"/>
          <a:ext cx="8650611" cy="4609182"/>
        </p:xfrm>
        <a:graphic>
          <a:graphicData uri="http://schemas.openxmlformats.org/presentationml/2006/ole">
            <p:oleObj spid="_x0000_s29698" name="Rovnice" r:id="rId3" imgW="4012920" imgH="2145960" progId="Equation.3">
              <p:embed/>
            </p:oleObj>
          </a:graphicData>
        </a:graphic>
      </p:graphicFrame>
      <p:sp>
        <p:nvSpPr>
          <p:cNvPr id="4" name="Zaoblený obdélník 3"/>
          <p:cNvSpPr/>
          <p:nvPr/>
        </p:nvSpPr>
        <p:spPr>
          <a:xfrm>
            <a:off x="179512" y="1844824"/>
            <a:ext cx="8712968" cy="424847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uspořádejte mnohočleny sestupně !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Vzorce pro úpravy mnohočlenů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123728" y="1412776"/>
          <a:ext cx="5308600" cy="4752975"/>
        </p:xfrm>
        <a:graphic>
          <a:graphicData uri="http://schemas.openxmlformats.org/presentationml/2006/ole">
            <p:oleObj spid="_x0000_s23554" name="Rovnice" r:id="rId3" imgW="2184120" imgH="19555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620689"/>
            <a:ext cx="8229600" cy="720080"/>
          </a:xfrm>
        </p:spPr>
        <p:txBody>
          <a:bodyPr/>
          <a:lstStyle/>
          <a:p>
            <a:r>
              <a:rPr lang="cs-CZ" dirty="0" smtClean="0"/>
              <a:t>Upravte následující výrazy:</a:t>
            </a:r>
            <a:endParaRPr lang="cs-CZ" dirty="0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0721" name="Object 1"/>
          <p:cNvGraphicFramePr>
            <a:graphicFrameLocks noChangeAspect="1"/>
          </p:cNvGraphicFramePr>
          <p:nvPr/>
        </p:nvGraphicFramePr>
        <p:xfrm>
          <a:off x="1043608" y="3933056"/>
          <a:ext cx="2698750" cy="539750"/>
        </p:xfrm>
        <a:graphic>
          <a:graphicData uri="http://schemas.openxmlformats.org/presentationml/2006/ole">
            <p:oleObj spid="_x0000_s30721" name="Rovnice" r:id="rId3" imgW="1282700" imgH="254000" progId="Equation.3">
              <p:embed/>
            </p:oleObj>
          </a:graphicData>
        </a:graphic>
      </p:graphicFrame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0723" name="Object 3"/>
          <p:cNvGraphicFramePr>
            <a:graphicFrameLocks noChangeAspect="1"/>
          </p:cNvGraphicFramePr>
          <p:nvPr/>
        </p:nvGraphicFramePr>
        <p:xfrm>
          <a:off x="971600" y="2852936"/>
          <a:ext cx="2559050" cy="539750"/>
        </p:xfrm>
        <a:graphic>
          <a:graphicData uri="http://schemas.openxmlformats.org/presentationml/2006/ole">
            <p:oleObj spid="_x0000_s30723" name="Rovnice" r:id="rId4" imgW="1218671" imgH="253890" progId="Equation.3">
              <p:embed/>
            </p:oleObj>
          </a:graphicData>
        </a:graphic>
      </p:graphicFrame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0725" name="Object 5"/>
          <p:cNvGraphicFramePr>
            <a:graphicFrameLocks noChangeAspect="1"/>
          </p:cNvGraphicFramePr>
          <p:nvPr/>
        </p:nvGraphicFramePr>
        <p:xfrm>
          <a:off x="899592" y="1700808"/>
          <a:ext cx="2979737" cy="539750"/>
        </p:xfrm>
        <a:graphic>
          <a:graphicData uri="http://schemas.openxmlformats.org/presentationml/2006/ole">
            <p:oleObj spid="_x0000_s30725" name="Rovnice" r:id="rId5" imgW="1422400" imgH="254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467544" y="332656"/>
            <a:ext cx="8229600" cy="576064"/>
          </a:xfrm>
          <a:prstGeom prst="rect">
            <a:avLst/>
          </a:prstGeom>
        </p:spPr>
        <p:txBody>
          <a:bodyPr/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Řešení: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395536" y="980728"/>
          <a:ext cx="8432800" cy="1106487"/>
        </p:xfrm>
        <a:graphic>
          <a:graphicData uri="http://schemas.openxmlformats.org/presentationml/2006/ole">
            <p:oleObj spid="_x0000_s31746" name="Rovnice" r:id="rId3" imgW="4025880" imgH="520560" progId="Equation.3">
              <p:embed/>
            </p:oleObj>
          </a:graphicData>
        </a:graphic>
      </p:graphicFrame>
      <p:graphicFrame>
        <p:nvGraphicFramePr>
          <p:cNvPr id="31747" name="Object 3"/>
          <p:cNvGraphicFramePr>
            <a:graphicFrameLocks noChangeAspect="1"/>
          </p:cNvGraphicFramePr>
          <p:nvPr/>
        </p:nvGraphicFramePr>
        <p:xfrm>
          <a:off x="467544" y="2204864"/>
          <a:ext cx="6689725" cy="1673225"/>
        </p:xfrm>
        <a:graphic>
          <a:graphicData uri="http://schemas.openxmlformats.org/presentationml/2006/ole">
            <p:oleObj spid="_x0000_s31747" name="Rovnice" r:id="rId4" imgW="3187440" imgH="787320" progId="Equation.3">
              <p:embed/>
            </p:oleObj>
          </a:graphicData>
        </a:graphic>
      </p:graphicFrame>
      <p:graphicFrame>
        <p:nvGraphicFramePr>
          <p:cNvPr id="31748" name="Object 4"/>
          <p:cNvGraphicFramePr>
            <a:graphicFrameLocks noChangeAspect="1"/>
          </p:cNvGraphicFramePr>
          <p:nvPr/>
        </p:nvGraphicFramePr>
        <p:xfrm>
          <a:off x="539552" y="4149080"/>
          <a:ext cx="6492876" cy="2239962"/>
        </p:xfrm>
        <a:graphic>
          <a:graphicData uri="http://schemas.openxmlformats.org/presentationml/2006/ole">
            <p:oleObj spid="_x0000_s31748" name="Rovnice" r:id="rId5" imgW="3085920" imgH="10540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Vzorce pro rozklad mnohočlenů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051050" y="1773238"/>
          <a:ext cx="5246688" cy="3240087"/>
        </p:xfrm>
        <a:graphic>
          <a:graphicData uri="http://schemas.openxmlformats.org/presentationml/2006/ole">
            <p:oleObj spid="_x0000_s24578" name="Rovnice" r:id="rId3" imgW="2158920" imgH="13334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620689"/>
            <a:ext cx="8229600" cy="720080"/>
          </a:xfrm>
        </p:spPr>
        <p:txBody>
          <a:bodyPr/>
          <a:lstStyle/>
          <a:p>
            <a:r>
              <a:rPr lang="cs-CZ" dirty="0" smtClean="0"/>
              <a:t>Upravte na součin mnohočlenů:</a:t>
            </a:r>
            <a:endParaRPr lang="cs-CZ" dirty="0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827584" y="1268760"/>
          <a:ext cx="4978401" cy="603250"/>
        </p:xfrm>
        <a:graphic>
          <a:graphicData uri="http://schemas.openxmlformats.org/presentationml/2006/ole">
            <p:oleObj spid="_x0000_s32773" name="Rovnice" r:id="rId3" imgW="2006280" imgH="241200" progId="Equation.3">
              <p:embed/>
            </p:oleObj>
          </a:graphicData>
        </a:graphic>
      </p:graphicFrame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2775" name="Object 7"/>
          <p:cNvGraphicFramePr>
            <a:graphicFrameLocks noChangeAspect="1"/>
          </p:cNvGraphicFramePr>
          <p:nvPr/>
        </p:nvGraphicFramePr>
        <p:xfrm>
          <a:off x="550863" y="4365625"/>
          <a:ext cx="7399337" cy="1106488"/>
        </p:xfrm>
        <a:graphic>
          <a:graphicData uri="http://schemas.openxmlformats.org/presentationml/2006/ole">
            <p:oleObj spid="_x0000_s32775" name="Rovnice" r:id="rId4" imgW="3517560" imgH="520560" progId="Equation.3">
              <p:embed/>
            </p:oleObj>
          </a:graphicData>
        </a:graphic>
      </p:graphicFrame>
      <p:sp>
        <p:nvSpPr>
          <p:cNvPr id="3277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278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2782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2784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2783" name="Object 15"/>
          <p:cNvGraphicFramePr>
            <a:graphicFrameLocks noChangeAspect="1"/>
          </p:cNvGraphicFramePr>
          <p:nvPr/>
        </p:nvGraphicFramePr>
        <p:xfrm>
          <a:off x="683568" y="2708920"/>
          <a:ext cx="7985125" cy="1069975"/>
        </p:xfrm>
        <a:graphic>
          <a:graphicData uri="http://schemas.openxmlformats.org/presentationml/2006/ole">
            <p:oleObj spid="_x0000_s32783" name="Rovnice" r:id="rId5" imgW="3708360" imgH="495000" progId="Equation.3">
              <p:embed/>
            </p:oleObj>
          </a:graphicData>
        </a:graphic>
      </p:graphicFrame>
      <p:sp>
        <p:nvSpPr>
          <p:cNvPr id="21" name="Obdélník 20"/>
          <p:cNvSpPr/>
          <p:nvPr/>
        </p:nvSpPr>
        <p:spPr>
          <a:xfrm>
            <a:off x="2915816" y="1124744"/>
            <a:ext cx="3672408" cy="10081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211960" y="2636912"/>
            <a:ext cx="4608512" cy="64807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4211960" y="3284984"/>
            <a:ext cx="4392488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635896" y="4293096"/>
            <a:ext cx="4464496" cy="7200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491880" y="5013176"/>
            <a:ext cx="4392488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620689"/>
            <a:ext cx="8229600" cy="720080"/>
          </a:xfrm>
        </p:spPr>
        <p:txBody>
          <a:bodyPr/>
          <a:lstStyle/>
          <a:p>
            <a:r>
              <a:rPr lang="cs-CZ" dirty="0" smtClean="0"/>
              <a:t>Upravte na součin mnohočlenů:</a:t>
            </a:r>
            <a:endParaRPr lang="cs-CZ" dirty="0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277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2777" name="Object 9"/>
          <p:cNvGraphicFramePr>
            <a:graphicFrameLocks noChangeAspect="1"/>
          </p:cNvGraphicFramePr>
          <p:nvPr/>
        </p:nvGraphicFramePr>
        <p:xfrm>
          <a:off x="827584" y="1700808"/>
          <a:ext cx="5172076" cy="539750"/>
        </p:xfrm>
        <a:graphic>
          <a:graphicData uri="http://schemas.openxmlformats.org/presentationml/2006/ole">
            <p:oleObj spid="_x0000_s33796" name="Rovnice" r:id="rId3" imgW="2463480" imgH="253800" progId="Equation.3">
              <p:embed/>
            </p:oleObj>
          </a:graphicData>
        </a:graphic>
      </p:graphicFrame>
      <p:sp>
        <p:nvSpPr>
          <p:cNvPr id="3278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2779" name="Object 11"/>
          <p:cNvGraphicFramePr>
            <a:graphicFrameLocks noChangeAspect="1"/>
          </p:cNvGraphicFramePr>
          <p:nvPr/>
        </p:nvGraphicFramePr>
        <p:xfrm>
          <a:off x="755576" y="3140968"/>
          <a:ext cx="5240338" cy="534988"/>
        </p:xfrm>
        <a:graphic>
          <a:graphicData uri="http://schemas.openxmlformats.org/presentationml/2006/ole">
            <p:oleObj spid="_x0000_s33797" name="Rovnice" r:id="rId4" imgW="2374560" imgH="241200" progId="Equation.3">
              <p:embed/>
            </p:oleObj>
          </a:graphicData>
        </a:graphic>
      </p:graphicFrame>
      <p:sp>
        <p:nvSpPr>
          <p:cNvPr id="32782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2781" name="Object 13"/>
          <p:cNvGraphicFramePr>
            <a:graphicFrameLocks noChangeAspect="1"/>
          </p:cNvGraphicFramePr>
          <p:nvPr/>
        </p:nvGraphicFramePr>
        <p:xfrm>
          <a:off x="755576" y="4293096"/>
          <a:ext cx="7285038" cy="1106488"/>
        </p:xfrm>
        <a:graphic>
          <a:graphicData uri="http://schemas.openxmlformats.org/presentationml/2006/ole">
            <p:oleObj spid="_x0000_s33798" name="Rovnice" r:id="rId5" imgW="3479760" imgH="520560" progId="Equation.3">
              <p:embed/>
            </p:oleObj>
          </a:graphicData>
        </a:graphic>
      </p:graphicFrame>
      <p:sp>
        <p:nvSpPr>
          <p:cNvPr id="32784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131840" y="1484784"/>
            <a:ext cx="3672408" cy="10081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123728" y="2852936"/>
            <a:ext cx="4032448" cy="10081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707904" y="3933056"/>
            <a:ext cx="4392488" cy="10081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635896" y="4869160"/>
            <a:ext cx="4392488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2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POLÁK, Josef. </a:t>
            </a:r>
            <a:r>
              <a:rPr lang="cs-CZ" i="1" dirty="0" smtClean="0"/>
              <a:t>Přehled středoškolské matematiky</a:t>
            </a:r>
            <a:r>
              <a:rPr lang="cs-CZ" dirty="0" smtClean="0"/>
              <a:t>. 6. </a:t>
            </a:r>
            <a:r>
              <a:rPr lang="cs-CZ" dirty="0" err="1" smtClean="0"/>
              <a:t>vyd</a:t>
            </a:r>
            <a:r>
              <a:rPr lang="cs-CZ" dirty="0" smtClean="0"/>
              <a:t>. Praha: Prometheus, 1995, 608 s. ISBN 80-85849-78-</a:t>
            </a:r>
            <a:r>
              <a:rPr lang="cs-CZ" dirty="0" err="1" smtClean="0"/>
              <a:t>x</a:t>
            </a:r>
            <a:r>
              <a:rPr lang="cs-CZ" dirty="0" smtClean="0"/>
              <a:t>. </a:t>
            </a:r>
          </a:p>
          <a:p>
            <a:endParaRPr lang="cs-CZ" dirty="0" smtClean="0"/>
          </a:p>
          <a:p>
            <a:r>
              <a:rPr lang="cs-CZ" dirty="0" smtClean="0"/>
              <a:t>BUŠEK, Ivan, Leo BOČEK a Emil CALDA. </a:t>
            </a:r>
            <a:r>
              <a:rPr lang="cs-CZ" i="1" dirty="0" smtClean="0"/>
              <a:t>Matematika pro gymnázia: základní poznatky z matematiky</a:t>
            </a:r>
            <a:r>
              <a:rPr lang="cs-CZ" dirty="0" smtClean="0"/>
              <a:t>. </a:t>
            </a:r>
            <a:r>
              <a:rPr lang="cs-CZ" dirty="0" err="1" smtClean="0"/>
              <a:t>Dot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Prometheus, 1995, 165 s. ISBN 80-85849-34-8. </a:t>
            </a: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pic>
        <p:nvPicPr>
          <p:cNvPr id="2867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225</TotalTime>
  <Words>254</Words>
  <Application>Microsoft Office PowerPoint</Application>
  <PresentationFormat>Předvádění na obrazovce (4:3)</PresentationFormat>
  <Paragraphs>50</Paragraphs>
  <Slides>19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Shluk</vt:lpstr>
      <vt:lpstr>Rovnice</vt:lpstr>
      <vt:lpstr>Snímek 1</vt:lpstr>
      <vt:lpstr>Základní poznatky                 z matematiky</vt:lpstr>
      <vt:lpstr>Sčítání a odčítání mnohočlenů</vt:lpstr>
      <vt:lpstr>Snímek 4</vt:lpstr>
      <vt:lpstr>Snímek 5</vt:lpstr>
      <vt:lpstr>Snímek 6</vt:lpstr>
      <vt:lpstr>Násobení mnohočlenů</vt:lpstr>
      <vt:lpstr>Snímek 8</vt:lpstr>
      <vt:lpstr>Podíl mnohočlenů</vt:lpstr>
      <vt:lpstr>Snímek 10</vt:lpstr>
      <vt:lpstr>Snímek 11</vt:lpstr>
      <vt:lpstr>Snímek 12</vt:lpstr>
      <vt:lpstr>Vzorce pro úpravy mnohočlenů</vt:lpstr>
      <vt:lpstr>Snímek 14</vt:lpstr>
      <vt:lpstr>Snímek 15</vt:lpstr>
      <vt:lpstr>Vzorce pro rozklad mnohočlenů</vt:lpstr>
      <vt:lpstr>Snímek 17</vt:lpstr>
      <vt:lpstr>Snímek 18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36</cp:revision>
  <dcterms:modified xsi:type="dcterms:W3CDTF">2013-01-23T06:43:58Z</dcterms:modified>
</cp:coreProperties>
</file>