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60" r:id="rId4"/>
    <p:sldId id="264" r:id="rId5"/>
    <p:sldId id="263" r:id="rId6"/>
    <p:sldId id="262" r:id="rId7"/>
    <p:sldId id="261" r:id="rId8"/>
    <p:sldId id="265" r:id="rId9"/>
    <p:sldId id="266" r:id="rId10"/>
    <p:sldId id="268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4" Type="http://schemas.openxmlformats.org/officeDocument/2006/relationships/image" Target="../media/image24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4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23.1.2013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2.bin"/><Relationship Id="rId5" Type="http://schemas.openxmlformats.org/officeDocument/2006/relationships/oleObject" Target="../embeddings/oleObject21.bin"/><Relationship Id="rId4" Type="http://schemas.openxmlformats.org/officeDocument/2006/relationships/oleObject" Target="../embeddings/oleObject2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6.bin"/><Relationship Id="rId5" Type="http://schemas.openxmlformats.org/officeDocument/2006/relationships/oleObject" Target="../embeddings/oleObject25.bin"/><Relationship Id="rId4" Type="http://schemas.openxmlformats.org/officeDocument/2006/relationships/oleObject" Target="../embeddings/oleObject24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2.bin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30.bin"/><Relationship Id="rId5" Type="http://schemas.openxmlformats.org/officeDocument/2006/relationships/oleObject" Target="../embeddings/oleObject29.bin"/><Relationship Id="rId10" Type="http://schemas.openxmlformats.org/officeDocument/2006/relationships/oleObject" Target="../embeddings/oleObject34.bin"/><Relationship Id="rId4" Type="http://schemas.openxmlformats.org/officeDocument/2006/relationships/oleObject" Target="../embeddings/oleObject28.bin"/><Relationship Id="rId9" Type="http://schemas.openxmlformats.org/officeDocument/2006/relationships/oleObject" Target="../embeddings/oleObject33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Číselné obory – Výrazy, mnohočleny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zápisů výrazů, určování definičních oborů výrazů a zavedení pojmu mnohočlen.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</a:t>
            </a:r>
            <a:r>
              <a:rPr lang="cs-CZ" dirty="0" smtClean="0"/>
              <a:t>                   z </a:t>
            </a:r>
            <a:r>
              <a:rPr lang="cs-CZ" dirty="0" smtClean="0"/>
              <a:t>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Výrazy, mnohočleny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zápis, který je utvořen podle dohod o zápisech čísel, proměnných, výsledků operací a hodnot funkcí</a:t>
            </a:r>
          </a:p>
          <a:p>
            <a:endParaRPr lang="cs-CZ" dirty="0" smtClean="0"/>
          </a:p>
          <a:p>
            <a:r>
              <a:rPr lang="cs-CZ" dirty="0" smtClean="0"/>
              <a:t>pro proměnné je třeba stanovit obory proměnných, což jsou množiny čísel, která můžeme dosazovat za proměnné tak, že má daný výraz smysl = určujeme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definiční obor výrazu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Rozlišujeme: </a:t>
            </a:r>
            <a:r>
              <a:rPr lang="cs-CZ" dirty="0" smtClean="0"/>
              <a:t>číselné </a:t>
            </a:r>
            <a:r>
              <a:rPr lang="cs-CZ" dirty="0" smtClean="0"/>
              <a:t>výrazy, </a:t>
            </a:r>
            <a:r>
              <a:rPr lang="cs-CZ" dirty="0" err="1" smtClean="0"/>
              <a:t>výrazy</a:t>
            </a:r>
            <a:r>
              <a:rPr lang="cs-CZ" dirty="0" smtClean="0"/>
              <a:t>                               s </a:t>
            </a:r>
            <a:r>
              <a:rPr lang="cs-CZ" dirty="0" smtClean="0"/>
              <a:t>proměnnými, lomené výrazy.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720080"/>
          </a:xfrm>
        </p:spPr>
        <p:txBody>
          <a:bodyPr>
            <a:noAutofit/>
          </a:bodyPr>
          <a:lstStyle/>
          <a:p>
            <a:r>
              <a:rPr lang="cs-CZ" sz="2800" dirty="0" smtClean="0"/>
              <a:t>Zapište následující výrazy pomocí zvolených proměnných:</a:t>
            </a:r>
            <a:endParaRPr lang="cs-CZ" sz="2800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539552" y="1484784"/>
            <a:ext cx="6912768" cy="4968552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/>
          <a:p>
            <a:r>
              <a:rPr lang="cs-CZ" sz="2400" dirty="0" smtClean="0"/>
              <a:t>Součin třetí mocniny jednoho čísla a druhé odmocniny druhého čísla:</a:t>
            </a:r>
          </a:p>
          <a:p>
            <a:endParaRPr lang="cs-CZ" sz="2400" dirty="0" smtClean="0"/>
          </a:p>
          <a:p>
            <a:r>
              <a:rPr lang="cs-CZ" sz="2400" dirty="0" smtClean="0"/>
              <a:t>Součet třetí mocniny jednoho čísla </a:t>
            </a:r>
            <a:r>
              <a:rPr lang="cs-CZ" sz="2400" dirty="0" smtClean="0"/>
              <a:t>a </a:t>
            </a:r>
            <a:r>
              <a:rPr lang="cs-CZ" sz="2400" dirty="0" smtClean="0"/>
              <a:t>dvojnásobku druhé mocniny druhého čísla:</a:t>
            </a:r>
          </a:p>
          <a:p>
            <a:endParaRPr lang="cs-CZ" sz="2400" dirty="0" smtClean="0"/>
          </a:p>
          <a:p>
            <a:r>
              <a:rPr lang="cs-CZ" sz="2400" dirty="0" smtClean="0"/>
              <a:t>Rozdíl čtyřnásobku druhé mocniny jednoho čísla a druhé odmocniny poloviny stejného čísla:</a:t>
            </a:r>
          </a:p>
          <a:p>
            <a:endParaRPr lang="cs-CZ" sz="2400" dirty="0" smtClean="0"/>
          </a:p>
          <a:p>
            <a:r>
              <a:rPr lang="cs-CZ" sz="2400" dirty="0" smtClean="0"/>
              <a:t>Podíl druhé mocniny jednoho čísla zvětšeného o dva a druhé mocniny druhého čísla zmenšeného o tři: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236296" y="1556792"/>
          <a:ext cx="1318643" cy="722114"/>
        </p:xfrm>
        <a:graphic>
          <a:graphicData uri="http://schemas.openxmlformats.org/presentationml/2006/ole">
            <p:oleObj spid="_x0000_s3074" name="Rovnice" r:id="rId3" imgW="533160" imgH="29196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7164288" y="2780928"/>
          <a:ext cx="1508125" cy="627063"/>
        </p:xfrm>
        <a:graphic>
          <a:graphicData uri="http://schemas.openxmlformats.org/presentationml/2006/ole">
            <p:oleObj spid="_x0000_s3075" name="Rovnice" r:id="rId4" imgW="609480" imgH="2538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7020272" y="3789040"/>
          <a:ext cx="1760537" cy="1192213"/>
        </p:xfrm>
        <a:graphic>
          <a:graphicData uri="http://schemas.openxmlformats.org/presentationml/2006/ole">
            <p:oleObj spid="_x0000_s3076" name="Rovnice" r:id="rId5" imgW="711000" imgH="4824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7164288" y="5301208"/>
          <a:ext cx="1477962" cy="1254125"/>
        </p:xfrm>
        <a:graphic>
          <a:graphicData uri="http://schemas.openxmlformats.org/presentationml/2006/ole">
            <p:oleObj spid="_x0000_s3077" name="Rovnice" r:id="rId6" imgW="596880" imgH="507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576064"/>
          </a:xfrm>
        </p:spPr>
        <p:txBody>
          <a:bodyPr/>
          <a:lstStyle/>
          <a:p>
            <a:r>
              <a:rPr lang="cs-CZ" dirty="0" smtClean="0"/>
              <a:t>Určete definiční obor následujícího výrazu: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1547664" y="1196752"/>
            <a:ext cx="7365504" cy="86409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zjistěte, pro které hodnoty proměnných má daný výraz smysl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99592" y="2492896"/>
          <a:ext cx="1353170" cy="1195825"/>
        </p:xfrm>
        <a:graphic>
          <a:graphicData uri="http://schemas.openxmlformats.org/presentationml/2006/ole">
            <p:oleObj spid="_x0000_s1026" name="Rovnice" r:id="rId3" imgW="545760" imgH="482400" progId="Equation.3">
              <p:embed/>
            </p:oleObj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1691680" y="3789040"/>
            <a:ext cx="792088" cy="108012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267744" y="2852936"/>
            <a:ext cx="1080120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483768" y="4725144"/>
            <a:ext cx="3384376" cy="6480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„nelze dělit nulou“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2987824" y="5157192"/>
          <a:ext cx="1789914" cy="1080120"/>
        </p:xfrm>
        <a:graphic>
          <a:graphicData uri="http://schemas.openxmlformats.org/presentationml/2006/ole">
            <p:oleObj spid="_x0000_s1027" name="Rovnice" r:id="rId4" imgW="736560" imgH="444240" progId="Equation.3">
              <p:embed/>
            </p:oleObj>
          </a:graphicData>
        </a:graphic>
      </p:graphicFrame>
      <p:sp>
        <p:nvSpPr>
          <p:cNvPr id="14" name="Zástupný symbol pro obsah 1"/>
          <p:cNvSpPr txBox="1">
            <a:spLocks/>
          </p:cNvSpPr>
          <p:nvPr/>
        </p:nvSpPr>
        <p:spPr>
          <a:xfrm>
            <a:off x="3491880" y="2276872"/>
            <a:ext cx="3672408" cy="9361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„nelze odmocňovat záporná čísla“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175125" y="3141663"/>
          <a:ext cx="1573213" cy="1079500"/>
        </p:xfrm>
        <a:graphic>
          <a:graphicData uri="http://schemas.openxmlformats.org/presentationml/2006/ole">
            <p:oleObj spid="_x0000_s1028" name="Rovnice" r:id="rId5" imgW="647640" imgH="444240" progId="Equation.3">
              <p:embed/>
            </p:oleObj>
          </a:graphicData>
        </a:graphic>
      </p:graphicFrame>
      <p:sp>
        <p:nvSpPr>
          <p:cNvPr id="15" name="Pravá složená závorka 14"/>
          <p:cNvSpPr/>
          <p:nvPr/>
        </p:nvSpPr>
        <p:spPr>
          <a:xfrm rot="1161853">
            <a:off x="6012160" y="2852936"/>
            <a:ext cx="864096" cy="3168352"/>
          </a:xfrm>
          <a:prstGeom prst="righ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6951663" y="4581525"/>
          <a:ext cx="1663700" cy="647700"/>
        </p:xfrm>
        <a:graphic>
          <a:graphicData uri="http://schemas.openxmlformats.org/presentationml/2006/ole">
            <p:oleObj spid="_x0000_s1029" name="Rovnice" r:id="rId6" imgW="685800" imgH="266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576064"/>
          </a:xfrm>
        </p:spPr>
        <p:txBody>
          <a:bodyPr/>
          <a:lstStyle/>
          <a:p>
            <a:r>
              <a:rPr lang="cs-CZ" dirty="0" smtClean="0"/>
              <a:t>Určete definiční obor následujících výrazů: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52475" y="1628775"/>
          <a:ext cx="1776413" cy="3937000"/>
        </p:xfrm>
        <a:graphic>
          <a:graphicData uri="http://schemas.openxmlformats.org/presentationml/2006/ole">
            <p:oleObj spid="_x0000_s2050" name="Rovnice" r:id="rId3" imgW="876240" imgH="1942920" progId="Equation.3">
              <p:embed/>
            </p:oleObj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2555776" y="2132856"/>
            <a:ext cx="1080120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779912" y="1916832"/>
          <a:ext cx="1633838" cy="474340"/>
        </p:xfrm>
        <a:graphic>
          <a:graphicData uri="http://schemas.openxmlformats.org/presentationml/2006/ole">
            <p:oleObj spid="_x0000_s2051" name="Rovnice" r:id="rId4" imgW="78732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2339752" y="3068960"/>
            <a:ext cx="1080120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498850" y="2852738"/>
          <a:ext cx="1765300" cy="474662"/>
        </p:xfrm>
        <a:graphic>
          <a:graphicData uri="http://schemas.openxmlformats.org/presentationml/2006/ole">
            <p:oleObj spid="_x0000_s2052" name="Rovnice" r:id="rId5" imgW="850680" imgH="228600" progId="Equation.3">
              <p:embed/>
            </p:oleObj>
          </a:graphicData>
        </a:graphic>
      </p:graphicFrame>
      <p:cxnSp>
        <p:nvCxnSpPr>
          <p:cNvPr id="10" name="Přímá spojovací šipka 9"/>
          <p:cNvCxnSpPr/>
          <p:nvPr/>
        </p:nvCxnSpPr>
        <p:spPr>
          <a:xfrm>
            <a:off x="2699792" y="4077072"/>
            <a:ext cx="1080120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3859213" y="3860800"/>
          <a:ext cx="1765300" cy="474663"/>
        </p:xfrm>
        <a:graphic>
          <a:graphicData uri="http://schemas.openxmlformats.org/presentationml/2006/ole">
            <p:oleObj spid="_x0000_s2053" name="Rovnice" r:id="rId6" imgW="850680" imgH="228600" progId="Equation.3">
              <p:embed/>
            </p:oleObj>
          </a:graphicData>
        </a:graphic>
      </p:graphicFrame>
      <p:cxnSp>
        <p:nvCxnSpPr>
          <p:cNvPr id="12" name="Přímá spojovací šipka 11"/>
          <p:cNvCxnSpPr/>
          <p:nvPr/>
        </p:nvCxnSpPr>
        <p:spPr>
          <a:xfrm>
            <a:off x="2339752" y="5157192"/>
            <a:ext cx="1080120" cy="0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3563888" y="4941168"/>
          <a:ext cx="4346575" cy="473075"/>
        </p:xfrm>
        <a:graphic>
          <a:graphicData uri="http://schemas.openxmlformats.org/presentationml/2006/ole">
            <p:oleObj spid="_x0000_s2054" name="Rovnice" r:id="rId7" imgW="20952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29401"/>
            <a:ext cx="8229600" cy="1011568"/>
          </a:xfrm>
        </p:spPr>
        <p:txBody>
          <a:bodyPr/>
          <a:lstStyle/>
          <a:p>
            <a:r>
              <a:rPr lang="cs-CZ" dirty="0" smtClean="0"/>
              <a:t>Mnohočlen (polynom) s jednou proměnnou je výraz, který lze zapsat ve tvaru: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Mnohočleny - polynomy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691680" y="3212976"/>
          <a:ext cx="5450718" cy="559048"/>
        </p:xfrm>
        <a:graphic>
          <a:graphicData uri="http://schemas.openxmlformats.org/presentationml/2006/ole">
            <p:oleObj spid="_x0000_s4098" name="Rovnice" r:id="rId3" imgW="2476440" imgH="253800" progId="Equation.3">
              <p:embed/>
            </p:oleObj>
          </a:graphicData>
        </a:graphic>
      </p:graphicFrame>
      <p:sp>
        <p:nvSpPr>
          <p:cNvPr id="5" name="Zástupný symbol pro obsah 1"/>
          <p:cNvSpPr txBox="1">
            <a:spLocks/>
          </p:cNvSpPr>
          <p:nvPr/>
        </p:nvSpPr>
        <p:spPr>
          <a:xfrm>
            <a:off x="611560" y="3933056"/>
            <a:ext cx="8229600" cy="101156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kde </a:t>
            </a:r>
            <a:r>
              <a:rPr lang="cs-CZ" sz="2700" i="1" noProof="0" dirty="0" smtClean="0"/>
              <a:t>				</a:t>
            </a:r>
            <a:r>
              <a:rPr lang="cs-CZ" sz="2700" noProof="0" dirty="0" smtClean="0"/>
              <a:t>jsou reálná čísla, </a:t>
            </a:r>
            <a:r>
              <a:rPr lang="cs-CZ" sz="2700" i="1" noProof="0" dirty="0" smtClean="0"/>
              <a:t>n</a:t>
            </a:r>
            <a:r>
              <a:rPr lang="cs-CZ" sz="2700" noProof="0" dirty="0" smtClean="0"/>
              <a:t> celé nezáporné číslo a </a:t>
            </a:r>
            <a:r>
              <a:rPr lang="cs-CZ" sz="2700" i="1" noProof="0" dirty="0" smtClean="0"/>
              <a:t>x</a:t>
            </a:r>
            <a:r>
              <a:rPr lang="cs-CZ" sz="2700" noProof="0" dirty="0" smtClean="0"/>
              <a:t> proměnná.</a:t>
            </a:r>
            <a:endParaRPr kumimoji="0" lang="cs-CZ" sz="27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547664" y="3933056"/>
          <a:ext cx="2664296" cy="501204"/>
        </p:xfrm>
        <a:graphic>
          <a:graphicData uri="http://schemas.openxmlformats.org/presentationml/2006/ole">
            <p:oleObj spid="_x0000_s4099" name="Rovnice" r:id="rId4" imgW="128268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331640" y="1052736"/>
          <a:ext cx="1224136" cy="646178"/>
        </p:xfrm>
        <a:graphic>
          <a:graphicData uri="http://schemas.openxmlformats.org/presentationml/2006/ole">
            <p:oleObj spid="_x0000_s5122" name="Rovnice" r:id="rId3" imgW="457200" imgH="2412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11960" y="980728"/>
            <a:ext cx="47468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mnohočlen </a:t>
            </a:r>
            <a:r>
              <a:rPr lang="cs-CZ" sz="2800" i="1" dirty="0" smtClean="0"/>
              <a:t>n</a:t>
            </a:r>
            <a:r>
              <a:rPr lang="cs-CZ" sz="2800" dirty="0" smtClean="0"/>
              <a:t>-</a:t>
            </a:r>
            <a:r>
              <a:rPr lang="cs-CZ" sz="2800" dirty="0" err="1" smtClean="0"/>
              <a:t>tého</a:t>
            </a:r>
            <a:r>
              <a:rPr lang="cs-CZ" sz="2800" dirty="0" smtClean="0"/>
              <a:t> stupně</a:t>
            </a:r>
          </a:p>
          <a:p>
            <a:r>
              <a:rPr lang="cs-CZ" sz="2800" i="1" dirty="0" smtClean="0"/>
              <a:t>n</a:t>
            </a:r>
            <a:r>
              <a:rPr lang="cs-CZ" sz="2800" dirty="0" smtClean="0"/>
              <a:t> – stupeň mnohočlenu</a:t>
            </a:r>
            <a:endParaRPr lang="cs-CZ" sz="2800" i="1" dirty="0"/>
          </a:p>
        </p:txBody>
      </p:sp>
      <p:graphicFrame>
        <p:nvGraphicFramePr>
          <p:cNvPr id="5125" name="Zástupný symbol pro obsah 3"/>
          <p:cNvGraphicFramePr>
            <a:graphicFrameLocks noChangeAspect="1"/>
          </p:cNvGraphicFramePr>
          <p:nvPr/>
        </p:nvGraphicFramePr>
        <p:xfrm>
          <a:off x="971600" y="4725144"/>
          <a:ext cx="2232248" cy="606491"/>
        </p:xfrm>
        <a:graphic>
          <a:graphicData uri="http://schemas.openxmlformats.org/presentationml/2006/ole">
            <p:oleObj spid="_x0000_s5125" name="Rovnice" r:id="rId4" imgW="888840" imgH="24120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323528" y="2852936"/>
          <a:ext cx="3579103" cy="671882"/>
        </p:xfrm>
        <a:graphic>
          <a:graphicData uri="http://schemas.openxmlformats.org/presentationml/2006/ole">
            <p:oleObj spid="_x0000_s5126" name="Rovnice" r:id="rId5" imgW="1282680" imgH="24120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83968" y="2924944"/>
            <a:ext cx="4357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koeficienty mnohočlenu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725144"/>
            <a:ext cx="3167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člen mnohočlenu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ChangeAspect="1"/>
          </p:cNvGraphicFramePr>
          <p:nvPr/>
        </p:nvGraphicFramePr>
        <p:xfrm>
          <a:off x="2843808" y="908720"/>
          <a:ext cx="474662" cy="646113"/>
        </p:xfrm>
        <a:graphic>
          <a:graphicData uri="http://schemas.openxmlformats.org/presentationml/2006/ole">
            <p:oleObj spid="_x0000_s6146" name="Rovnice" r:id="rId3" imgW="177480" imgH="2412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707904" y="4437112"/>
            <a:ext cx="2355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kubický člen</a:t>
            </a:r>
            <a:endParaRPr lang="cs-CZ" sz="2800" dirty="0"/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2699792" y="2060848"/>
          <a:ext cx="712787" cy="646112"/>
        </p:xfrm>
        <a:graphic>
          <a:graphicData uri="http://schemas.openxmlformats.org/presentationml/2006/ole">
            <p:oleObj spid="_x0000_s6147" name="Rovnice" r:id="rId4" imgW="266400" imgH="24120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779912" y="2060848"/>
            <a:ext cx="2315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lineární člen</a:t>
            </a:r>
            <a:endParaRPr lang="cs-CZ" sz="2800" dirty="0"/>
          </a:p>
        </p:txBody>
      </p:sp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2555776" y="3068960"/>
          <a:ext cx="881063" cy="681038"/>
        </p:xfrm>
        <a:graphic>
          <a:graphicData uri="http://schemas.openxmlformats.org/presentationml/2006/ole">
            <p:oleObj spid="_x0000_s6148" name="Rovnice" r:id="rId5" imgW="330120" imgH="25380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707904" y="3212976"/>
            <a:ext cx="2997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kvadratický člen</a:t>
            </a:r>
            <a:endParaRPr lang="cs-CZ" sz="2800" dirty="0"/>
          </a:p>
        </p:txBody>
      </p:sp>
      <p:graphicFrame>
        <p:nvGraphicFramePr>
          <p:cNvPr id="14" name="Zástupný symbol pro obsah 3"/>
          <p:cNvGraphicFramePr>
            <a:graphicFrameLocks noChangeAspect="1"/>
          </p:cNvGraphicFramePr>
          <p:nvPr/>
        </p:nvGraphicFramePr>
        <p:xfrm>
          <a:off x="2699792" y="4365104"/>
          <a:ext cx="847725" cy="679450"/>
        </p:xfrm>
        <a:graphic>
          <a:graphicData uri="http://schemas.openxmlformats.org/presentationml/2006/ole">
            <p:oleObj spid="_x0000_s6151" name="Rovnice" r:id="rId6" imgW="317160" imgH="25380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3851920" y="980728"/>
            <a:ext cx="2627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absolutní člen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939560"/>
          </a:xfrm>
        </p:spPr>
        <p:txBody>
          <a:bodyPr/>
          <a:lstStyle/>
          <a:p>
            <a:r>
              <a:rPr lang="cs-CZ" dirty="0" smtClean="0"/>
              <a:t>Rozhodněte, zda jsou následující výrazy mnohočleny: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2636912"/>
          <a:ext cx="2736850" cy="463550"/>
        </p:xfrm>
        <a:graphic>
          <a:graphicData uri="http://schemas.openxmlformats.org/presentationml/2006/ole">
            <p:oleObj spid="_x0000_s8194" name="Rovnice" r:id="rId3" imgW="1422360" imgH="241200" progId="Equation.3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6012160" y="2564904"/>
          <a:ext cx="366712" cy="414337"/>
        </p:xfrm>
        <a:graphic>
          <a:graphicData uri="http://schemas.openxmlformats.org/presentationml/2006/ole">
            <p:oleObj spid="_x0000_s8195" name="Rovnice" r:id="rId4" imgW="190440" imgH="215640" progId="Equation.3">
              <p:embed/>
            </p:oleObj>
          </a:graphicData>
        </a:graphic>
      </p:graphicFrame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1331640" y="4149080"/>
          <a:ext cx="1905000" cy="879475"/>
        </p:xfrm>
        <a:graphic>
          <a:graphicData uri="http://schemas.openxmlformats.org/presentationml/2006/ole">
            <p:oleObj spid="_x0000_s8196" name="Rovnice" r:id="rId5" imgW="990360" imgH="457200" progId="Equation.3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5724128" y="4365104"/>
          <a:ext cx="1074738" cy="414338"/>
        </p:xfrm>
        <a:graphic>
          <a:graphicData uri="http://schemas.openxmlformats.org/presentationml/2006/ole">
            <p:oleObj spid="_x0000_s8197" name="Rovnice" r:id="rId6" imgW="558720" imgH="215640" progId="Equation.3">
              <p:embed/>
            </p:oleObj>
          </a:graphicData>
        </a:graphic>
      </p:graphicFrame>
      <p:sp>
        <p:nvSpPr>
          <p:cNvPr id="7" name="Veselý obličej 6"/>
          <p:cNvSpPr/>
          <p:nvPr/>
        </p:nvSpPr>
        <p:spPr>
          <a:xfrm>
            <a:off x="3419872" y="4149080"/>
            <a:ext cx="936104" cy="864096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516216" y="2348880"/>
            <a:ext cx="936104" cy="86409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851920" y="2348880"/>
            <a:ext cx="936104" cy="86409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948264" y="4221088"/>
            <a:ext cx="936104" cy="864096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939560"/>
          </a:xfrm>
        </p:spPr>
        <p:txBody>
          <a:bodyPr/>
          <a:lstStyle/>
          <a:p>
            <a:r>
              <a:rPr lang="cs-CZ" dirty="0" smtClean="0"/>
              <a:t>Určete stupeň následujících mnohočlenů </a:t>
            </a:r>
            <a:r>
              <a:rPr lang="cs-CZ" dirty="0" smtClean="0"/>
              <a:t>                 a </a:t>
            </a:r>
            <a:r>
              <a:rPr lang="cs-CZ" dirty="0" smtClean="0"/>
              <a:t>dané koeficienty: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83568" y="1844824"/>
          <a:ext cx="2736304" cy="2027796"/>
        </p:xfrm>
        <a:graphic>
          <a:graphicData uri="http://schemas.openxmlformats.org/presentationml/2006/ole">
            <p:oleObj spid="_x0000_s7170" name="Rovnice" r:id="rId3" imgW="1422360" imgH="1054080" progId="Equation.3">
              <p:embed/>
            </p:oleObj>
          </a:graphicData>
        </a:graphic>
      </p:graphicFrame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683568" y="4365104"/>
          <a:ext cx="1806575" cy="2027238"/>
        </p:xfrm>
        <a:graphic>
          <a:graphicData uri="http://schemas.openxmlformats.org/presentationml/2006/ole">
            <p:oleObj spid="_x0000_s7172" name="Rovnice" r:id="rId4" imgW="939600" imgH="1054080" progId="Equation.3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4860032" y="4293096"/>
          <a:ext cx="2393950" cy="2027238"/>
        </p:xfrm>
        <a:graphic>
          <a:graphicData uri="http://schemas.openxmlformats.org/presentationml/2006/ole">
            <p:oleObj spid="_x0000_s7173" name="Rovnice" r:id="rId5" imgW="1244520" imgH="1054080" progId="Equation.3">
              <p:embed/>
            </p:oleObj>
          </a:graphicData>
        </a:graphic>
      </p:graphicFrame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683568" y="1844824"/>
          <a:ext cx="2735262" cy="2027238"/>
        </p:xfrm>
        <a:graphic>
          <a:graphicData uri="http://schemas.openxmlformats.org/presentationml/2006/ole">
            <p:oleObj spid="_x0000_s7174" name="Rovnice" r:id="rId6" imgW="1422360" imgH="1054080" progId="Equation.3">
              <p:embed/>
            </p:oleObj>
          </a:graphicData>
        </a:graphic>
      </p:graphicFrame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5220072" y="1844824"/>
          <a:ext cx="976312" cy="2027237"/>
        </p:xfrm>
        <a:graphic>
          <a:graphicData uri="http://schemas.openxmlformats.org/presentationml/2006/ole">
            <p:oleObj spid="_x0000_s7175" name="Rovnice" r:id="rId7" imgW="507960" imgH="1054080" progId="Equation.3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5220072" y="1844824"/>
          <a:ext cx="1025525" cy="2027237"/>
        </p:xfrm>
        <a:graphic>
          <a:graphicData uri="http://schemas.openxmlformats.org/presentationml/2006/ole">
            <p:oleObj spid="_x0000_s7171" name="Rovnice" r:id="rId8" imgW="533160" imgH="1054080" progId="Equation.3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683568" y="4365104"/>
          <a:ext cx="1806575" cy="2027238"/>
        </p:xfrm>
        <a:graphic>
          <a:graphicData uri="http://schemas.openxmlformats.org/presentationml/2006/ole">
            <p:oleObj spid="_x0000_s7176" name="Rovnice" r:id="rId9" imgW="939600" imgH="1054080" progId="Equation.3">
              <p:embed/>
            </p:oleObj>
          </a:graphicData>
        </a:graphic>
      </p:graphicFrame>
      <p:graphicFrame>
        <p:nvGraphicFramePr>
          <p:cNvPr id="7177" name="Object 9"/>
          <p:cNvGraphicFramePr>
            <a:graphicFrameLocks noChangeAspect="1"/>
          </p:cNvGraphicFramePr>
          <p:nvPr/>
        </p:nvGraphicFramePr>
        <p:xfrm>
          <a:off x="4860032" y="4293096"/>
          <a:ext cx="2393950" cy="2027238"/>
        </p:xfrm>
        <a:graphic>
          <a:graphicData uri="http://schemas.openxmlformats.org/presentationml/2006/ole">
            <p:oleObj spid="_x0000_s7177" name="Rovnice" r:id="rId10" imgW="1244520" imgH="10540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220</TotalTime>
  <Words>375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Rovnice</vt:lpstr>
      <vt:lpstr>Snímek 1</vt:lpstr>
      <vt:lpstr>Základní poznatky                    z matematiky</vt:lpstr>
      <vt:lpstr>Výrazy</vt:lpstr>
      <vt:lpstr>Snímek 4</vt:lpstr>
      <vt:lpstr>Snímek 5</vt:lpstr>
      <vt:lpstr>Snímek 6</vt:lpstr>
      <vt:lpstr>Mnohočleny - polynomy</vt:lpstr>
      <vt:lpstr>Snímek 8</vt:lpstr>
      <vt:lpstr>Snímek 9</vt:lpstr>
      <vt:lpstr>Snímek 10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35</cp:revision>
  <dcterms:modified xsi:type="dcterms:W3CDTF">2013-01-23T06:47:05Z</dcterms:modified>
</cp:coreProperties>
</file>