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1"/>
  </p:sldMasterIdLst>
  <p:notesMasterIdLst>
    <p:notesMasterId r:id="rId13"/>
  </p:notesMasterIdLst>
  <p:sldIdLst>
    <p:sldId id="260" r:id="rId2"/>
    <p:sldId id="256" r:id="rId3"/>
    <p:sldId id="257" r:id="rId4"/>
    <p:sldId id="264" r:id="rId5"/>
    <p:sldId id="269" r:id="rId6"/>
    <p:sldId id="268" r:id="rId7"/>
    <p:sldId id="270" r:id="rId8"/>
    <p:sldId id="271" r:id="rId9"/>
    <p:sldId id="272" r:id="rId10"/>
    <p:sldId id="273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3B2C9-339C-44FD-A731-233E09891E62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33DBB-2E45-45DE-B2D9-3027D8880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4200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4E727EE-DF0F-4959-9C04-7DFC7C12449D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467BF4F-7C01-42B3-993B-130D0738296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13" name="whoosh.wav"/>
          </p:stSnd>
        </p:sndAc>
      </p:transition>
    </mc:Choice>
    <mc:Fallback xmlns="">
      <p:transition spd="slow">
        <p:fade/>
        <p:sndAc>
          <p:stSnd>
            <p:snd r:embed="rId14" name="whoosh.wav"/>
          </p:stSnd>
        </p:sndAc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hyperlink" Target="http://web.quick.cz/remsikj/Krivoklatsko.htm" TargetMode="Externa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ltsky-horoskop.cz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eltsky-horoskop.cz/" TargetMode="External"/><Relationship Id="rId3" Type="http://schemas.openxmlformats.org/officeDocument/2006/relationships/hyperlink" Target="http://oko.yin.cz/8/keltove/" TargetMode="External"/><Relationship Id="rId7" Type="http://schemas.openxmlformats.org/officeDocument/2006/relationships/hyperlink" Target="http://www.utrum.cz/kultura/projekt-keltove-na-cro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keltove.cz/view.php?cisloclanku=2006022204" TargetMode="External"/><Relationship Id="rId11" Type="http://schemas.openxmlformats.org/officeDocument/2006/relationships/audio" Target="../media/audio1.wav"/><Relationship Id="rId5" Type="http://schemas.openxmlformats.org/officeDocument/2006/relationships/hyperlink" Target="http://www.lovecpokladu.cz/home/historie-minci-keltove-390" TargetMode="External"/><Relationship Id="rId4" Type="http://schemas.openxmlformats.org/officeDocument/2006/relationships/hyperlink" Target="http://www.teambuildingsro.com/kurzyslegendou.php" TargetMode="External"/><Relationship Id="rId9" Type="http://schemas.openxmlformats.org/officeDocument/2006/relationships/hyperlink" Target="DUM%20ulo&#382;en%20na-%20http:/dumy.cz/materialy/prehl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6" cstate="print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2252732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Prezentace pro 4. ročník základní školy. Žák se seznámí s učivem vlastivědy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– Keltové na našem území.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548680"/>
            <a:ext cx="84969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 </a:t>
            </a:r>
            <a:r>
              <a:rPr lang="cs-CZ" sz="2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Mgr. Hana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Kittnerová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materiálu: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altLang="en-US" sz="2800" i="1" dirty="0" smtClean="0">
                <a:latin typeface="Times New Roman" pitchFamily="18" charset="0"/>
                <a:cs typeface="Times New Roman" pitchFamily="18" charset="0"/>
              </a:rPr>
              <a:t>Y_32_INOVACE_3_39_Keltové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9975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3" name="whoosh.wav"/>
          </p:stSnd>
        </p:sndAc>
      </p:transition>
    </mc:Choice>
    <mc:Fallback xmlns="">
      <p:transition spd="slow">
        <p:fade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cs-CZ" sz="6600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KELTOVÉ</a:t>
            </a:r>
            <a:endParaRPr lang="cs-CZ" sz="6600" u="sng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3810000" cy="2647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isometricOffAxis1Righ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248" y="1700808"/>
            <a:ext cx="4122964" cy="2322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221088"/>
            <a:ext cx="2066925" cy="240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1112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6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Keltové na našem území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dirty="0" smtClean="0">
                <a:solidFill>
                  <a:schemeClr val="tx1"/>
                </a:solidFill>
              </a:rPr>
              <a:t>ovládli naše území během doby železné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dirty="0" smtClean="0">
                <a:solidFill>
                  <a:schemeClr val="tx1"/>
                </a:solidFill>
              </a:rPr>
              <a:t>písemné prameny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dirty="0" smtClean="0">
                <a:solidFill>
                  <a:schemeClr val="tx1"/>
                </a:solidFill>
              </a:rPr>
              <a:t>jeden z keltských kmenů – BOJOVÉ </a:t>
            </a:r>
            <a:r>
              <a:rPr lang="cs-CZ" smtClean="0">
                <a:solidFill>
                  <a:schemeClr val="tx1"/>
                </a:solidFill>
              </a:rPr>
              <a:t>– název </a:t>
            </a:r>
            <a:r>
              <a:rPr lang="cs-CZ" dirty="0" smtClean="0">
                <a:solidFill>
                  <a:schemeClr val="tx1"/>
                </a:solidFill>
              </a:rPr>
              <a:t>vlasti – Bohemia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dirty="0" smtClean="0">
                <a:solidFill>
                  <a:schemeClr val="tx1"/>
                </a:solidFill>
              </a:rPr>
              <a:t>vynikali bojovností, tvrdostí a vyspělou kulturou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dirty="0" smtClean="0">
                <a:solidFill>
                  <a:schemeClr val="tx1"/>
                </a:solidFill>
              </a:rPr>
              <a:t>zruční stavitelé, řemeslníci, dobří obchodníci (mince)</a:t>
            </a:r>
          </a:p>
          <a:p>
            <a:pPr marL="0" indent="0">
              <a:buClr>
                <a:schemeClr val="tx1"/>
              </a:buClr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085184"/>
            <a:ext cx="3297238" cy="1653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130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39552" y="620688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Centrem výroby i obchodu byla sídliště </a:t>
            </a:r>
            <a:r>
              <a:rPr lang="cs-CZ" sz="2800" b="1" u="sng" dirty="0" smtClean="0">
                <a:sym typeface="Symbol"/>
              </a:rPr>
              <a:t> OPPIDA</a:t>
            </a:r>
            <a:endParaRPr lang="cs-CZ" sz="2800" b="1" u="sng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22364"/>
            <a:ext cx="7344816" cy="3231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584" y="4653136"/>
            <a:ext cx="3734652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652120" y="5975386"/>
            <a:ext cx="3096344" cy="369332"/>
          </a:xfrm>
          <a:prstGeom prst="rect">
            <a:avLst/>
          </a:prstGeom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dirty="0" smtClean="0">
                <a:hlinkClick r:id="rId5"/>
              </a:rPr>
              <a:t>Stradonice – české oppidum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384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6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39552" y="620688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Dokladem velké zručnosti jsou nálezy sošek, šperků, nástrojů.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58" y="4018198"/>
            <a:ext cx="4260050" cy="2044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199850" y="6030605"/>
            <a:ext cx="1478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keltské dýky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42601" y="318649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keltské šperky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418" y="1988840"/>
            <a:ext cx="2857500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860418" y="5808365"/>
            <a:ext cx="2888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soška – hlava keltského boha</a:t>
            </a:r>
            <a:endParaRPr lang="cs-CZ" dirty="0"/>
          </a:p>
        </p:txBody>
      </p:sp>
      <p:pic>
        <p:nvPicPr>
          <p:cNvPr id="1026" name="Picture 2" descr="http://www.komenskeho66.cz/materialy/dejepis/6%20keltovezlatesperk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340768"/>
            <a:ext cx="2849959" cy="245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96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6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026314"/>
            <a:ext cx="7152194" cy="52322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Období </a:t>
            </a:r>
            <a:r>
              <a:rPr lang="cs-CZ" sz="2800" dirty="0" err="1" smtClean="0"/>
              <a:t>keltů</a:t>
            </a:r>
            <a:r>
              <a:rPr lang="cs-CZ" sz="2800" dirty="0" smtClean="0"/>
              <a:t> na našem území trvalo asi 400 let.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07704" y="2274568"/>
            <a:ext cx="6984776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/>
              <a:t>V průběhu 1.století našeho letopočtu keltské kmeny z česko-moravského území vytlačily kmeny Germánů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4437112"/>
            <a:ext cx="8064896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/>
              <a:t>Ani Germáni se nestali hlavními obyvateli našeho území. Kolem roku 500 n.l. je začínají nahrazovat </a:t>
            </a:r>
            <a:r>
              <a:rPr lang="cs-CZ" sz="2800" b="1" dirty="0" smtClean="0"/>
              <a:t>Slované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6307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zajímavost</a:t>
            </a:r>
            <a:endParaRPr lang="cs-CZ" sz="40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Keltové milovali přírodu. Keltský horoskop je plný stromů.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Podívej se, ke kterému stromu patříš.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17633" y="4442981"/>
            <a:ext cx="7642413" cy="92333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hlinkClick r:id="rId3"/>
              </a:rPr>
              <a:t>KELTSKÝ HOROSKOP</a:t>
            </a:r>
            <a:endParaRPr lang="cs-CZ" sz="5400" b="1" u="sng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505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1484784"/>
            <a:ext cx="7056784" cy="646986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Kdy ovládli naše území Keltové?</a:t>
            </a:r>
            <a:endParaRPr lang="cs-CZ" sz="32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2547937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55576" y="3284984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2. století našeho letopočtu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4581128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naše území neovládli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32040" y="3710538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 době kamenné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99992" y="5517232"/>
            <a:ext cx="3816424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5000 let před naším letopočtem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5928745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400 let před naším letopočtem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88754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5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1576" y="1268760"/>
            <a:ext cx="7056784" cy="1191816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Jak se jmenovalo sídliště opevněné mohutnými hradbami?</a:t>
            </a:r>
            <a:endParaRPr lang="cs-CZ" sz="32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2547937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55576" y="3284984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hradiště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4581128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/>
              <a:t>bohemia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32040" y="3710538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pískoviště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99992" y="5517232"/>
            <a:ext cx="3816424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oppidum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30786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5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1576" y="1268760"/>
            <a:ext cx="7056784" cy="1191816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Jak se jmenovaly kmeny, které vytlačily Kelty z našeho území?</a:t>
            </a:r>
            <a:endParaRPr lang="cs-CZ" sz="32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2547937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55576" y="3284984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kmeny Slovanů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4581128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kmeny Seveřanů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95936" y="5949280"/>
            <a:ext cx="352839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kmeny Indiánů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76056" y="3980963"/>
            <a:ext cx="3816424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kmeny Germánů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50005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5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350" y="116632"/>
            <a:ext cx="8686800" cy="841248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chemeClr val="tx1"/>
                </a:solidFill>
              </a:rPr>
              <a:t>Použitá literatura </a:t>
            </a:r>
            <a:r>
              <a:rPr lang="cs-CZ" sz="3200" b="1" dirty="0" smtClean="0">
                <a:solidFill>
                  <a:schemeClr val="tx1"/>
                </a:solidFill>
              </a:rPr>
              <a:t> a </a:t>
            </a:r>
            <a:r>
              <a:rPr lang="cs-CZ" sz="3200" b="1" dirty="0">
                <a:solidFill>
                  <a:schemeClr val="tx1"/>
                </a:solidFill>
              </a:rPr>
              <a:t>odkazy: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836712"/>
            <a:ext cx="8280920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000" dirty="0">
                <a:solidFill>
                  <a:prstClr val="black"/>
                </a:solidFill>
              </a:rPr>
              <a:t>Obrázky použity ze sady </a:t>
            </a:r>
            <a:r>
              <a:rPr lang="cs-CZ" sz="2000" dirty="0" smtClean="0">
                <a:solidFill>
                  <a:prstClr val="black"/>
                </a:solidFill>
              </a:rPr>
              <a:t>Office a také:</a:t>
            </a:r>
          </a:p>
          <a:p>
            <a:pPr marL="342900" indent="-342900">
              <a:buFontTx/>
              <a:buChar char="-"/>
            </a:pPr>
            <a:r>
              <a:rPr lang="cs-CZ" dirty="0" smtClean="0">
                <a:solidFill>
                  <a:prstClr val="black"/>
                </a:solidFill>
                <a:hlinkClick r:id="rId3"/>
              </a:rPr>
              <a:t>http</a:t>
            </a:r>
            <a:r>
              <a:rPr lang="cs-CZ" dirty="0">
                <a:solidFill>
                  <a:prstClr val="black"/>
                </a:solidFill>
                <a:hlinkClick r:id="rId3"/>
              </a:rPr>
              <a:t>://oko.yin.cz/8/keltove</a:t>
            </a:r>
            <a:r>
              <a:rPr lang="cs-CZ" dirty="0" smtClean="0">
                <a:solidFill>
                  <a:prstClr val="black"/>
                </a:solidFill>
                <a:hlinkClick r:id="rId3"/>
              </a:rPr>
              <a:t>/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  <a:hlinkClick r:id="rId4"/>
              </a:rPr>
              <a:t>http://</a:t>
            </a:r>
            <a:r>
              <a:rPr lang="cs-CZ" dirty="0" smtClean="0">
                <a:solidFill>
                  <a:prstClr val="black"/>
                </a:solidFill>
                <a:hlinkClick r:id="rId4"/>
              </a:rPr>
              <a:t>www.komenskeho66.cz/materialy/dejepis/614.html</a:t>
            </a:r>
          </a:p>
          <a:p>
            <a:pPr marL="342900" indent="-342900">
              <a:buFontTx/>
              <a:buChar char="-"/>
            </a:pPr>
            <a:r>
              <a:rPr lang="cs-CZ" dirty="0" smtClean="0">
                <a:solidFill>
                  <a:prstClr val="black"/>
                </a:solidFill>
                <a:hlinkClick r:id="rId4"/>
              </a:rPr>
              <a:t>http</a:t>
            </a:r>
            <a:r>
              <a:rPr lang="cs-CZ" dirty="0">
                <a:solidFill>
                  <a:prstClr val="black"/>
                </a:solidFill>
                <a:hlinkClick r:id="rId4"/>
              </a:rPr>
              <a:t>://</a:t>
            </a:r>
            <a:r>
              <a:rPr lang="cs-CZ" dirty="0" smtClean="0">
                <a:solidFill>
                  <a:prstClr val="black"/>
                </a:solidFill>
                <a:hlinkClick r:id="rId4"/>
              </a:rPr>
              <a:t>www.teambuildingsro.com/kurzyslegendou.php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  <a:hlinkClick r:id="rId5"/>
              </a:rPr>
              <a:t>http://</a:t>
            </a:r>
            <a:r>
              <a:rPr lang="cs-CZ" dirty="0" smtClean="0">
                <a:solidFill>
                  <a:prstClr val="black"/>
                </a:solidFill>
                <a:hlinkClick r:id="rId5"/>
              </a:rPr>
              <a:t>www.lovecpokladu.cz/home/historie-minci-keltove-390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dirty="0" smtClean="0">
                <a:solidFill>
                  <a:prstClr val="black"/>
                </a:solidFill>
                <a:hlinkClick r:id="rId6"/>
              </a:rPr>
              <a:t>www.keltove.cz/view.php?cisloclanku=2006022204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  <a:hlinkClick r:id="rId7"/>
              </a:rPr>
              <a:t>http://www.utrum.cz/kultura/projekt-keltove-na-cro</a:t>
            </a:r>
            <a:r>
              <a:rPr lang="cs-CZ" dirty="0" smtClean="0">
                <a:solidFill>
                  <a:prstClr val="black"/>
                </a:solidFill>
                <a:hlinkClick r:id="rId7"/>
              </a:rPr>
              <a:t>/</a:t>
            </a:r>
            <a:endParaRPr lang="cs-CZ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  <a:hlinkClick r:id="rId8"/>
              </a:rPr>
              <a:t>http://www.keltsky-horoskop.cz</a:t>
            </a:r>
            <a:r>
              <a:rPr lang="cs-CZ" dirty="0" smtClean="0">
                <a:solidFill>
                  <a:prstClr val="black"/>
                </a:solidFill>
                <a:hlinkClick r:id="rId8"/>
              </a:rPr>
              <a:t>/</a:t>
            </a:r>
            <a:endParaRPr lang="cs-CZ" dirty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sz="2000" dirty="0">
                <a:solidFill>
                  <a:prstClr val="black"/>
                </a:solidFill>
              </a:rPr>
              <a:t>Není-li uvedeno jinak je materiál dílem autorky podle učebních osnov odpovídajících ŠVP vyučovaných podle učebnic:</a:t>
            </a: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PeadDr.Stříbrná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I. a kol. </a:t>
            </a: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Vlastivěda 4, učebnice,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Brno: NOVÁ ŠKOLA, 2010. ISBN 978-80-7289-166-5</a:t>
            </a: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PeadDr.Stříbrná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I. a kol. </a:t>
            </a:r>
            <a:r>
              <a:rPr lang="cs-CZ" sz="20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Vlastivěda 4, pracovní sešit,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Brno: NOVÁ ŠKOLA, 2004. ISBN 80-7289-066-2</a:t>
            </a:r>
            <a:endParaRPr lang="cs-CZ" sz="2000" dirty="0">
              <a:solidFill>
                <a:prstClr val="black"/>
              </a:solidFill>
            </a:endParaRP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>
                <a:solidFill>
                  <a:prstClr val="black"/>
                </a:solidFill>
              </a:rPr>
              <a:t>Citováno dne: 20.09.2012</a:t>
            </a: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pl-PL" sz="2000" dirty="0">
                <a:solidFill>
                  <a:srgbClr val="0070C0"/>
                </a:solidFill>
                <a:hlinkClick r:id="rId9"/>
              </a:rPr>
              <a:t>DUM uložen na- http://dumy.cz/materialy/prehled</a:t>
            </a:r>
            <a:endParaRPr lang="cs-CZ" sz="2000" dirty="0">
              <a:solidFill>
                <a:srgbClr val="0070C0"/>
              </a:solidFill>
            </a:endParaRPr>
          </a:p>
          <a:p>
            <a:endParaRPr lang="cs-CZ" sz="20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81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11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434</TotalTime>
  <Words>331</Words>
  <Application>Microsoft Office PowerPoint</Application>
  <PresentationFormat>Předvádění na obrazovce (4:3)</PresentationFormat>
  <Paragraphs>57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KELTOVÉ</vt:lpstr>
      <vt:lpstr>Keltové na našem území</vt:lpstr>
      <vt:lpstr>Prezentace aplikace PowerPoint</vt:lpstr>
      <vt:lpstr>Prezentace aplikace PowerPoint</vt:lpstr>
      <vt:lpstr>Prezentace aplikace PowerPoint</vt:lpstr>
      <vt:lpstr>zajímavost</vt:lpstr>
      <vt:lpstr>Prezentace aplikace PowerPoint</vt:lpstr>
      <vt:lpstr>Prezentace aplikace PowerPoint</vt:lpstr>
      <vt:lpstr>Prezentace aplikace PowerPoint</vt:lpstr>
      <vt:lpstr>Použitá literatura  a odkazy: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</dc:title>
  <dc:creator>Kabinet</dc:creator>
  <cp:lastModifiedBy>hakitt</cp:lastModifiedBy>
  <cp:revision>45</cp:revision>
  <dcterms:created xsi:type="dcterms:W3CDTF">2011-11-02T19:38:58Z</dcterms:created>
  <dcterms:modified xsi:type="dcterms:W3CDTF">2013-01-22T22:03:54Z</dcterms:modified>
</cp:coreProperties>
</file>