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6"/>
  </p:notesMasterIdLst>
  <p:sldIdLst>
    <p:sldId id="260" r:id="rId2"/>
    <p:sldId id="256" r:id="rId3"/>
    <p:sldId id="257" r:id="rId4"/>
    <p:sldId id="264" r:id="rId5"/>
    <p:sldId id="269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6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8.gif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0.wav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0.wav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0.wav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DUM%20ulo&#382;en%20na-%20http:/dumy.cz/materialy/prehled" TargetMode="External"/><Relationship Id="rId3" Type="http://schemas.openxmlformats.org/officeDocument/2006/relationships/hyperlink" Target="http://slovane.ic.cz/slovane/stari_slovane/jak_zili.htm" TargetMode="External"/><Relationship Id="rId7" Type="http://schemas.openxmlformats.org/officeDocument/2006/relationships/hyperlink" Target="http://www.youtube.com/watch?v=I7GkYXQ9e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Samo1.jpg" TargetMode="External"/><Relationship Id="rId5" Type="http://schemas.openxmlformats.org/officeDocument/2006/relationships/hyperlink" Target="http://www.eternalnight.co.uk/artbooks/p/pilcerovamartina/perun.jpg" TargetMode="External"/><Relationship Id="rId10" Type="http://schemas.openxmlformats.org/officeDocument/2006/relationships/audio" Target="../media/audio1.wav"/><Relationship Id="rId4" Type="http://schemas.openxmlformats.org/officeDocument/2006/relationships/hyperlink" Target="http://www.russievirtuelle.com/mythologie/dieux/images/vel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07504" y="548680"/>
            <a:ext cx="8712968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</a:t>
            </a:r>
            <a:r>
              <a:rPr lang="cs-CZ" sz="24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Ohří,</a:t>
            </a:r>
            <a:r>
              <a:rPr lang="cs-CZ" sz="240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Krátká </a:t>
            </a:r>
            <a:r>
              <a:rPr lang="cs-CZ" sz="24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676</a:t>
            </a:r>
            <a:br>
              <a:rPr lang="cs-CZ" sz="24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4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4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</a:t>
            </a:r>
            <a:r>
              <a:rPr lang="cs-CZ" altLang="en-US" sz="24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_32_INOVACE_4_39_Slované</a:t>
            </a:r>
            <a:br>
              <a:rPr lang="cs-CZ" altLang="en-US" sz="24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4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52094" y="3569092"/>
            <a:ext cx="8008338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Žák se seznámí s učivem vlastivědy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Příchod Slovanů, Sámův kmenový svaz.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u="sng" dirty="0" err="1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slované</a:t>
            </a:r>
            <a:endParaRPr lang="cs-CZ" sz="66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802830"/>
          </a:xfrm>
        </p:spPr>
        <p:txBody>
          <a:bodyPr>
            <a:normAutofit fontScale="92500" lnSpcReduction="10000"/>
          </a:bodyPr>
          <a:lstStyle/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5.stol.n.l. – příchod Slovanů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původní vlast – západní Ukrajina a východní Polsko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postupně z našeho území vytlačili Germány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končí pravěk začíná nové období dějin - </a:t>
            </a:r>
            <a:r>
              <a:rPr lang="cs-CZ" sz="2800" u="sng" dirty="0" smtClean="0">
                <a:solidFill>
                  <a:schemeClr val="tx1"/>
                </a:solidFill>
              </a:rPr>
              <a:t>STŘEDOVĚK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622" y="3645024"/>
            <a:ext cx="3662035" cy="29813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b="1" u="sng" dirty="0" smtClean="0">
                <a:effectLst/>
              </a:rPr>
              <a:t>Slované na našem území</a:t>
            </a:r>
            <a:endParaRPr lang="cs-CZ" b="1" u="sng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49685" y="1782475"/>
            <a:ext cx="8686800" cy="3819054"/>
          </a:xfrm>
        </p:spPr>
        <p:txBody>
          <a:bodyPr/>
          <a:lstStyle/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pastevci a zemědělci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usadili se v okolí vodních toků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chovali zvířata, lovili zvěř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tkali látky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chaty ze dřeva, proutí, rákosu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výměnný obchod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hakitt\AppData\Local\Microsoft\Windows\Temporary Internet Files\Content.IE5\4R1NGP5R\MP900262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162" y="1484784"/>
            <a:ext cx="1713384" cy="114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kitt\AppData\Local\Microsoft\Windows\Temporary Internet Files\Content.IE5\88I0CWO1\MP9004277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423" y="1556792"/>
            <a:ext cx="1182454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kitt\AppData\Local\Microsoft\Windows\Temporary Internet Files\Content.IE5\88I0CWO1\MP9000786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248" y="2996952"/>
            <a:ext cx="1519064" cy="101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475" y="4365104"/>
            <a:ext cx="3327673" cy="2328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8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02" y="404664"/>
            <a:ext cx="8227797" cy="612067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62068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Výměnný obchod – vyměňovali jeden druh  </a:t>
            </a:r>
          </a:p>
          <a:p>
            <a:pPr algn="just"/>
            <a:r>
              <a:rPr lang="cs-CZ" sz="3600" dirty="0"/>
              <a:t> </a:t>
            </a:r>
            <a:r>
              <a:rPr lang="cs-CZ" sz="3600" dirty="0" smtClean="0"/>
              <a:t>                                 zboží za jiný.</a:t>
            </a:r>
          </a:p>
        </p:txBody>
      </p:sp>
      <p:sp>
        <p:nvSpPr>
          <p:cNvPr id="5" name="Obousměrná svislá šipka 4"/>
          <p:cNvSpPr/>
          <p:nvPr/>
        </p:nvSpPr>
        <p:spPr>
          <a:xfrm>
            <a:off x="337186" y="2780928"/>
            <a:ext cx="1224136" cy="288032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8421" y="3140968"/>
            <a:ext cx="492443" cy="2232247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cs-CZ" sz="2000" dirty="0" smtClean="0"/>
              <a:t>výměnný obchod</a:t>
            </a:r>
            <a:endParaRPr lang="cs-CZ" sz="2000" dirty="0"/>
          </a:p>
        </p:txBody>
      </p:sp>
      <p:pic>
        <p:nvPicPr>
          <p:cNvPr id="4101" name="Picture 5" descr="C:\Users\hakitt\AppData\Local\Microsoft\Windows\Temporary Internet Files\Content.IE5\C4ZYPK7X\MC900349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764" y="2817114"/>
            <a:ext cx="1130424" cy="113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951" y="4437112"/>
            <a:ext cx="1516049" cy="107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90764" y="2492896"/>
            <a:ext cx="853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šperky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661248"/>
            <a:ext cx="997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dobytek</a:t>
            </a:r>
            <a:endParaRPr lang="cs-CZ" dirty="0"/>
          </a:p>
        </p:txBody>
      </p:sp>
      <p:pic>
        <p:nvPicPr>
          <p:cNvPr id="4103" name="Picture 7" descr="C:\Users\hakitt\AppData\Local\Microsoft\Windows\Temporary Internet Files\Content.IE5\9L81MNF0\MC9004234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050" y="2817114"/>
            <a:ext cx="1175944" cy="113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964112" y="2492896"/>
            <a:ext cx="942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med</a:t>
            </a:r>
            <a:endParaRPr lang="cs-CZ" dirty="0"/>
          </a:p>
        </p:txBody>
      </p:sp>
      <p:pic>
        <p:nvPicPr>
          <p:cNvPr id="4105" name="Picture 9" descr="C:\Users\hakitt\AppData\Local\Microsoft\Windows\Temporary Internet Files\Content.IE5\9L81MNF0\MC900113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622" y="4221088"/>
            <a:ext cx="863562" cy="129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991348" y="551432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mouka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3059832" y="4077072"/>
            <a:ext cx="54006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796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smtClean="0"/>
              <a:t>NÁBOŽENSTVÍ</a:t>
            </a:r>
            <a:endParaRPr lang="cs-CZ" sz="3600" b="1" u="sng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586806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nevyznávali křesťanství, ale náboženství pohanské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uctívali mnoho bohů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950" y="2988299"/>
            <a:ext cx="315679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01292"/>
            <a:ext cx="2195163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6136" y="5696381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u="sng" dirty="0" smtClean="0"/>
              <a:t>Perun</a:t>
            </a:r>
            <a:r>
              <a:rPr lang="cs-CZ" dirty="0" smtClean="0"/>
              <a:t> – bůh války a zároveň   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     vládce hromu i blesku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5455" y="5461383"/>
            <a:ext cx="3156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Vales</a:t>
            </a:r>
            <a:r>
              <a:rPr lang="cs-CZ" dirty="0" smtClean="0"/>
              <a:t> – bůh úrody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142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hakitt\AppData\Local\Microsoft\Windows\Temporary Internet Files\Content.IE5\53MEBXBL\MC900157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543"/>
            <a:ext cx="9144000" cy="258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1249187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Sámův kmenový svaz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2852936"/>
            <a:ext cx="8686800" cy="3024336"/>
          </a:xfrm>
        </p:spPr>
        <p:txBody>
          <a:bodyPr>
            <a:normAutofit/>
          </a:bodyPr>
          <a:lstStyle/>
          <a:p>
            <a:pPr algn="just"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 7. stol. Slované napadeni Avary (divocí kočovníci)</a:t>
            </a:r>
          </a:p>
          <a:p>
            <a:pPr algn="just"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Kupec Sámo sjednotil Slovany a bojovali s Avary</a:t>
            </a:r>
          </a:p>
          <a:p>
            <a:pPr algn="just"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Po vítězství se stal </a:t>
            </a:r>
            <a:r>
              <a:rPr lang="cs-CZ" sz="2800" dirty="0">
                <a:solidFill>
                  <a:schemeClr val="tx1"/>
                </a:solidFill>
              </a:rPr>
              <a:t>S</a:t>
            </a:r>
            <a:r>
              <a:rPr lang="cs-CZ" sz="2800" dirty="0" smtClean="0">
                <a:solidFill>
                  <a:schemeClr val="tx1"/>
                </a:solidFill>
              </a:rPr>
              <a:t>ámo vládcem Slovanských kmenů</a:t>
            </a:r>
          </a:p>
          <a:p>
            <a:pPr marL="0" indent="0" algn="just">
              <a:buClrTx/>
              <a:buNone/>
            </a:pPr>
            <a:r>
              <a:rPr lang="cs-CZ" sz="2800" dirty="0" smtClean="0">
                <a:solidFill>
                  <a:schemeClr val="tx1"/>
                </a:solidFill>
                <a:sym typeface="Symbol"/>
              </a:rPr>
              <a:t>     Sámův kmenový svaz (623 n.l.)</a:t>
            </a:r>
          </a:p>
          <a:p>
            <a:pPr algn="just"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sym typeface="Symbol"/>
              </a:rPr>
              <a:t>Po Sámově smrti se svaz rozpadá (658 nebo 659)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342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SÁMO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586806"/>
          </a:xfrm>
        </p:spPr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Kupec z Franské říše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Vládce </a:t>
            </a:r>
            <a:r>
              <a:rPr lang="cs-CZ" sz="2800" dirty="0">
                <a:solidFill>
                  <a:schemeClr val="tx1"/>
                </a:solidFill>
              </a:rPr>
              <a:t>s</a:t>
            </a:r>
            <a:r>
              <a:rPr lang="cs-CZ" sz="2800" dirty="0" smtClean="0">
                <a:solidFill>
                  <a:schemeClr val="tx1"/>
                </a:solidFill>
              </a:rPr>
              <a:t>lovanských kmenů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>
                <a:solidFill>
                  <a:schemeClr val="tx1"/>
                </a:solidFill>
              </a:rPr>
              <a:t>Sámo měl pravděpodobně 12 manželek a s nimi 22 synů a 15 </a:t>
            </a:r>
            <a:r>
              <a:rPr lang="cs-CZ" sz="2800" dirty="0" smtClean="0">
                <a:solidFill>
                  <a:schemeClr val="tx1"/>
                </a:solidFill>
              </a:rPr>
              <a:t>dcer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600" y="3068959"/>
            <a:ext cx="2950815" cy="35551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198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Krátký film – Sámova říše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44824"/>
            <a:ext cx="4140101" cy="4140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28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268760"/>
            <a:ext cx="7056784" cy="1191816"/>
          </a:xfrm>
          <a:prstGeom prst="round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Z jakého materiálu si nestavěli Slované své chaty?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13811" y="4005064"/>
            <a:ext cx="226825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 cihel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7135" y="5701318"/>
            <a:ext cx="2304256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 proutí 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5301208"/>
            <a:ext cx="2376264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ze dřeva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587657"/>
            <a:ext cx="2133990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 rákosu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9735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1576" y="1268760"/>
            <a:ext cx="7056784" cy="1191816"/>
          </a:xfrm>
          <a:prstGeom prst="round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Jak se jmenoval muž, který sjednotil Slovany?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13811" y="4005064"/>
            <a:ext cx="226825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Kámo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7135" y="5701318"/>
            <a:ext cx="2304256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Krok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5301208"/>
            <a:ext cx="2376264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Sámo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587657"/>
            <a:ext cx="2133990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Dagobert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13883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268760"/>
            <a:ext cx="7056784" cy="1191816"/>
          </a:xfrm>
          <a:prstGeom prst="round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Co bylo hlavním znakem pohanského náboženství?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4005064"/>
            <a:ext cx="3070503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uctívání mnoha bohů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4005064"/>
            <a:ext cx="314210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uctívání jednoho Boha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7312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5657" y="2924944"/>
            <a:ext cx="2652687" cy="265268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043536" y="764704"/>
            <a:ext cx="3056929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konec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83366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3769" y="188640"/>
            <a:ext cx="8686800" cy="841248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  <a:effectLst/>
              </a:rPr>
              <a:t>Použitá literatura 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 a </a:t>
            </a:r>
            <a:r>
              <a:rPr lang="cs-CZ" sz="2800" b="1" dirty="0">
                <a:solidFill>
                  <a:schemeClr val="tx1"/>
                </a:solidFill>
                <a:effectLst/>
              </a:rPr>
              <a:t>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4290" y="836712"/>
            <a:ext cx="8280920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slovane.ic.cz/slovane/stari_slovane/jak_zili.htm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www.russievirtuelle.com/mythologie/dieux/images/veles.jpg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www.eternalnight.co.uk/artbooks/p/pilcerovamartina/perun.jpg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6"/>
              </a:rPr>
              <a:t>cs.wikipedia.org/wiki/Soubor:Samo1.jpg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www.youtube.com/watch?v=I7GkYXQ9eUM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80-7289-066-2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0</a:t>
            </a:r>
            <a:r>
              <a:rPr lang="cs-CZ" sz="2000" dirty="0" smtClean="0">
                <a:solidFill>
                  <a:prstClr val="black"/>
                </a:solidFill>
              </a:rPr>
              <a:t>6.10.2012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8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10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785</TotalTime>
  <Words>349</Words>
  <Application>Microsoft Office PowerPoint</Application>
  <PresentationFormat>Předvádění na obrazovce (4:3)</PresentationFormat>
  <Paragraphs>68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Název školy: ZŠ Klášterec nad Ohří, Krátká 676 Autor: Mgr. Hana Kittnerová Název materiálu: Vy_32_INOVACE_4_39_Slované Číslo projektu: CZ.1.07/1.4.00/21.1115  </vt:lpstr>
      <vt:lpstr>slované</vt:lpstr>
      <vt:lpstr>Slované na našem území</vt:lpstr>
      <vt:lpstr>Prezentace aplikace PowerPoint</vt:lpstr>
      <vt:lpstr>Prezentace aplikace PowerPoint</vt:lpstr>
      <vt:lpstr>Prezentace aplikace PowerPoint</vt:lpstr>
      <vt:lpstr>Sámův kmenový svaz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66</cp:revision>
  <dcterms:created xsi:type="dcterms:W3CDTF">2011-11-02T19:38:58Z</dcterms:created>
  <dcterms:modified xsi:type="dcterms:W3CDTF">2013-01-22T22:10:20Z</dcterms:modified>
</cp:coreProperties>
</file>