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  <p:sldMasterId id="2147483828" r:id="rId2"/>
  </p:sldMasterIdLst>
  <p:notesMasterIdLst>
    <p:notesMasterId r:id="rId14"/>
  </p:notesMasterIdLst>
  <p:handoutMasterIdLst>
    <p:handoutMasterId r:id="rId15"/>
  </p:handoutMasterIdLst>
  <p:sldIdLst>
    <p:sldId id="284" r:id="rId3"/>
    <p:sldId id="287" r:id="rId4"/>
    <p:sldId id="288" r:id="rId5"/>
    <p:sldId id="289" r:id="rId6"/>
    <p:sldId id="290" r:id="rId7"/>
    <p:sldId id="291" r:id="rId8"/>
    <p:sldId id="292" r:id="rId9"/>
    <p:sldId id="256" r:id="rId10"/>
    <p:sldId id="293" r:id="rId11"/>
    <p:sldId id="294" r:id="rId12"/>
    <p:sldId id="28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3" autoAdjust="0"/>
    <p:restoredTop sz="94671" autoAdjust="0"/>
  </p:normalViewPr>
  <p:slideViewPr>
    <p:cSldViewPr>
      <p:cViewPr>
        <p:scale>
          <a:sx n="80" d="100"/>
          <a:sy n="80" d="100"/>
        </p:scale>
        <p:origin x="-1068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2868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73A12F9-0EBB-4EA1-B139-1F2A71DB540C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BF7F171-A430-49CC-ACDA-9A8080281C0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473372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28B8BF0-1E2F-4E27-8CCE-66A025225102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D0E722C-B62E-4D4E-BEE9-6203B6917F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42061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24643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79F97-A991-46FF-BAB1-F7372C9CACEE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F7F80-FC92-453A-A1EC-40FCDEB928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01415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79F97-A991-46FF-BAB1-F7372C9CACEE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F7F80-FC92-453A-A1EC-40FCDEB928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69458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79F97-A991-46FF-BAB1-F7372C9CACEE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F7F80-FC92-453A-A1EC-40FCDEB928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93813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79F97-A991-46FF-BAB1-F7372C9CACEE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F7F80-FC92-453A-A1EC-40FCDEB928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12973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79F97-A991-46FF-BAB1-F7372C9CACEE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F7F80-FC92-453A-A1EC-40FCDEB928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04461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79F97-A991-46FF-BAB1-F7372C9CACEE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F7F80-FC92-453A-A1EC-40FCDEB928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79178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79F97-A991-46FF-BAB1-F7372C9CACEE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F7F80-FC92-453A-A1EC-40FCDEB928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05068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79F97-A991-46FF-BAB1-F7372C9CACEE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F7F80-FC92-453A-A1EC-40FCDEB928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53782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79F97-A991-46FF-BAB1-F7372C9CACEE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F7F80-FC92-453A-A1EC-40FCDEB928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56399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79F97-A991-46FF-BAB1-F7372C9CACEE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F7F80-FC92-453A-A1EC-40FCDEB928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6319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79F97-A991-46FF-BAB1-F7372C9CACEE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F7F80-FC92-453A-A1EC-40FCDEB928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37170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D779F97-A991-46FF-BAB1-F7372C9CACEE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D1F7F80-FC92-453A-A1EC-40FCDEB928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D779F97-A991-46FF-BAB1-F7372C9CACEE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D1F7F80-FC92-453A-A1EC-40FCDEB928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D779F97-A991-46FF-BAB1-F7372C9CACEE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D1F7F80-FC92-453A-A1EC-40FCDEB928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D779F97-A991-46FF-BAB1-F7372C9CACEE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D1F7F80-FC92-453A-A1EC-40FCDEB928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D779F97-A991-46FF-BAB1-F7372C9CACEE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D1F7F80-FC92-453A-A1EC-40FCDEB928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D779F97-A991-46FF-BAB1-F7372C9CACEE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D1F7F80-FC92-453A-A1EC-40FCDEB928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D779F97-A991-46FF-BAB1-F7372C9CACEE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D1F7F80-FC92-453A-A1EC-40FCDEB928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D779F97-A991-46FF-BAB1-F7372C9CACEE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D1F7F80-FC92-453A-A1EC-40FCDEB928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D779F97-A991-46FF-BAB1-F7372C9CACEE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D1F7F80-FC92-453A-A1EC-40FCDEB928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D779F97-A991-46FF-BAB1-F7372C9CACEE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D1F7F80-FC92-453A-A1EC-40FCDEB928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D779F97-A991-46FF-BAB1-F7372C9CACEE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D1F7F80-FC92-453A-A1EC-40FCDEB928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D779F97-A991-46FF-BAB1-F7372C9CACEE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1F7F80-FC92-453A-A1EC-40FCDEB928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81529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5D779F97-A991-46FF-BAB1-F7372C9CACEE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FD1F7F80-FC92-453A-A1EC-40FCDEB928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9.xml"/><Relationship Id="rId4" Type="http://schemas.openxmlformats.org/officeDocument/2006/relationships/audio" Target="../media/audio1.wav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19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19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19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19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9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9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Math_lecture_at_TKK.JPG" TargetMode="External"/><Relationship Id="rId3" Type="http://schemas.openxmlformats.org/officeDocument/2006/relationships/hyperlink" Target="http://cs.wikipedia.org/wiki/Soubor:Svatopluk_I.jpg" TargetMode="External"/><Relationship Id="rId7" Type="http://schemas.openxmlformats.org/officeDocument/2006/relationships/hyperlink" Target="http://cs.wikipedia.org/wiki/Soubor:Willys-Knight1920.jpg" TargetMode="External"/><Relationship Id="rId2" Type="http://schemas.openxmlformats.org/officeDocument/2006/relationships/hyperlink" Target="http://cs.wikipedia.org/wiki/Soubor:Stanowisko_archeologiczne_w_Biskupinie_0129.jpg" TargetMode="External"/><Relationship Id="rId1" Type="http://schemas.openxmlformats.org/officeDocument/2006/relationships/slideLayout" Target="../slideLayouts/slideLayout17.xml"/><Relationship Id="rId6" Type="http://schemas.openxmlformats.org/officeDocument/2006/relationships/hyperlink" Target="http://cs.wikipedia.org/wiki/Soubor:IBM_Thinkpad_R51.jpg" TargetMode="External"/><Relationship Id="rId5" Type="http://schemas.openxmlformats.org/officeDocument/2006/relationships/hyperlink" Target="http://cs.wikipedia.org/wiki/Soubor:Velka_Morava_sperky_4.jpg" TargetMode="External"/><Relationship Id="rId4" Type="http://schemas.openxmlformats.org/officeDocument/2006/relationships/hyperlink" Target="http://cs.wikipedia.org/wiki/Soubor:Hlaholice-nazev.gif" TargetMode="External"/><Relationship Id="rId9" Type="http://schemas.openxmlformats.org/officeDocument/2006/relationships/hyperlink" Target="DUM%20ulo&#382;en%20na-%20http:/dumy.cz/materialy/prehle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lum bright="40000" contrast="-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1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5393700"/>
            <a:ext cx="4688309" cy="14643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8" name="Obrázek 7"/>
          <p:cNvPicPr/>
          <p:nvPr/>
        </p:nvPicPr>
        <p:blipFill>
          <a:blip r:embed="rId5" cstate="print">
            <a:lum bright="4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872" y="-13612"/>
            <a:ext cx="1152128" cy="1491555"/>
          </a:xfrm>
          <a:prstGeom prst="rect">
            <a:avLst/>
          </a:prstGeom>
          <a:noFill/>
        </p:spPr>
      </p:pic>
      <p:sp>
        <p:nvSpPr>
          <p:cNvPr id="11" name="Nadpis 3"/>
          <p:cNvSpPr>
            <a:spLocks noGrp="1"/>
          </p:cNvSpPr>
          <p:nvPr>
            <p:ph type="ctrTitle"/>
          </p:nvPr>
        </p:nvSpPr>
        <p:spPr>
          <a:xfrm>
            <a:off x="467544" y="548680"/>
            <a:ext cx="7772400" cy="2088231"/>
          </a:xfrm>
        </p:spPr>
        <p:txBody>
          <a:bodyPr>
            <a:noAutofit/>
          </a:bodyPr>
          <a:lstStyle/>
          <a:p>
            <a:pPr algn="l"/>
            <a:r>
              <a:rPr lang="cs-CZ" sz="2400" b="1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000" i="1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000" i="1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Autor</a:t>
            </a:r>
            <a:r>
              <a:rPr lang="cs-CZ" sz="2400" b="1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400" i="1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Mgr. Hana </a:t>
            </a:r>
            <a:r>
              <a:rPr lang="cs-CZ" sz="2400" i="1" dirty="0" err="1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Kittnerová</a:t>
            </a:r>
            <a:r>
              <a:rPr lang="cs-CZ" sz="2400" b="1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b="1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Název materiálu</a:t>
            </a:r>
            <a:r>
              <a:rPr lang="cs-CZ" sz="240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altLang="en-US" sz="2000" i="1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VY_32_INOVACE_8_39_Opakování_Velkomoravská_říše</a:t>
            </a:r>
            <a:br>
              <a:rPr lang="cs-CZ" altLang="en-US" sz="2000" i="1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Číslo </a:t>
            </a:r>
            <a:r>
              <a:rPr lang="cs-CZ" sz="2400" b="1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projektu: </a:t>
            </a:r>
            <a:r>
              <a:rPr lang="cs-CZ" sz="240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CZ.1.07/1.4.00/21.1115</a:t>
            </a:r>
            <a:r>
              <a:rPr lang="cs-CZ" sz="2400" b="1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dirty="0">
                <a:latin typeface="Times New Roman" pitchFamily="18" charset="0"/>
                <a:cs typeface="Times New Roman" pitchFamily="18" charset="0"/>
              </a:rPr>
            </a:b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467544" y="3140968"/>
            <a:ext cx="7560840" cy="1824608"/>
          </a:xfrm>
        </p:spPr>
        <p:txBody>
          <a:bodyPr>
            <a:noAutofit/>
          </a:bodyPr>
          <a:lstStyle/>
          <a:p>
            <a:pPr algn="l"/>
            <a:endParaRPr lang="cs-CZ" sz="2400" b="1" dirty="0" smtClean="0">
              <a:solidFill>
                <a:schemeClr val="tx1"/>
              </a:solidFill>
            </a:endParaRPr>
          </a:p>
          <a:p>
            <a:pPr algn="l"/>
            <a:endParaRPr lang="cs-CZ" sz="2400" b="1" dirty="0">
              <a:solidFill>
                <a:schemeClr val="tx1"/>
              </a:solidFill>
            </a:endParaRPr>
          </a:p>
          <a:p>
            <a:pPr algn="l"/>
            <a:r>
              <a:rPr lang="cs-CZ" sz="2400" b="1" dirty="0" smtClean="0">
                <a:solidFill>
                  <a:schemeClr val="tx1"/>
                </a:solidFill>
              </a:rPr>
              <a:t>Anotace: </a:t>
            </a:r>
            <a:r>
              <a:rPr lang="cs-CZ" sz="2400" dirty="0" smtClean="0">
                <a:solidFill>
                  <a:schemeClr val="tx1"/>
                </a:solidFill>
              </a:rPr>
              <a:t>Prezentace pro 4. </a:t>
            </a:r>
            <a:r>
              <a:rPr lang="cs-CZ" sz="2400" smtClean="0">
                <a:solidFill>
                  <a:schemeClr val="tx1"/>
                </a:solidFill>
              </a:rPr>
              <a:t>ročník </a:t>
            </a:r>
            <a:r>
              <a:rPr lang="cs-CZ" sz="2400" smtClean="0">
                <a:solidFill>
                  <a:schemeClr val="tx1"/>
                </a:solidFill>
              </a:rPr>
              <a:t>základní </a:t>
            </a:r>
            <a:r>
              <a:rPr lang="cs-CZ" sz="2400" dirty="0" smtClean="0">
                <a:solidFill>
                  <a:schemeClr val="tx1"/>
                </a:solidFill>
              </a:rPr>
              <a:t>školy. Žák opakuje probrané učivo Velkomoravské říše a správně odpovídá na otázky.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93780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0639" y="332656"/>
            <a:ext cx="7139136" cy="572966"/>
          </a:xfrm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>
            <a:normAutofit/>
          </a:bodyPr>
          <a:lstStyle/>
          <a:p>
            <a:pPr algn="ctr"/>
            <a:r>
              <a:rPr lang="cs-CZ" sz="2800" u="sng" dirty="0" smtClean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itchFamily="34" charset="0"/>
                <a:cs typeface="Arial" pitchFamily="34" charset="0"/>
              </a:rPr>
              <a:t>OPAKOVÁNÍ – velkomoravská říše</a:t>
            </a:r>
            <a:endParaRPr lang="cs-CZ" sz="2800" u="sng" dirty="0">
              <a:solidFill>
                <a:schemeClr val="tx1">
                  <a:lumMod val="95000"/>
                  <a:lumOff val="5000"/>
                </a:schemeClr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70600" y="1460239"/>
            <a:ext cx="1800200" cy="400110"/>
          </a:xfrm>
          <a:prstGeom prst="rect">
            <a:avLst/>
          </a:prstGeom>
        </p:spPr>
        <p:style>
          <a:lnRef idx="0">
            <a:schemeClr val="accent1"/>
          </a:lnRef>
          <a:fillRef idx="1002">
            <a:schemeClr val="lt2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prstClr val="black"/>
                </a:solidFill>
              </a:rPr>
              <a:t>Už víme, že:</a:t>
            </a:r>
            <a:endParaRPr lang="cs-CZ" sz="2000" b="1" dirty="0">
              <a:solidFill>
                <a:prstClr val="black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39785" y="2204864"/>
            <a:ext cx="8352928" cy="1267837"/>
          </a:xfrm>
          <a:prstGeom prst="horizontalScroll">
            <a:avLst/>
          </a:prstGeom>
          <a:ln>
            <a:solidFill>
              <a:schemeClr val="tx1"/>
            </a:solidFill>
          </a:ln>
          <a:effectLst>
            <a:glow rad="63500">
              <a:schemeClr val="accent2">
                <a:satMod val="175000"/>
                <a:alpha val="40000"/>
              </a:schemeClr>
            </a:glow>
          </a:effectLst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pPr algn="just"/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Prvním státem na našem území byla v 9.století </a:t>
            </a:r>
          </a:p>
          <a:p>
            <a:pPr algn="just"/>
            <a:r>
              <a:rPr lang="cs-CZ" sz="28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Velká Morava</a:t>
            </a:r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28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68653" y="3717032"/>
            <a:ext cx="8352928" cy="695265"/>
          </a:xfrm>
          <a:prstGeom prst="horizontalScroll">
            <a:avLst/>
          </a:prstGeom>
          <a:ln>
            <a:solidFill>
              <a:schemeClr val="tx1"/>
            </a:solidFill>
          </a:ln>
          <a:effectLst>
            <a:glow rad="63500">
              <a:schemeClr val="accent2">
                <a:satMod val="175000"/>
                <a:alpha val="40000"/>
              </a:schemeClr>
            </a:glow>
          </a:effectLst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pPr algn="just"/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Vládl zde </a:t>
            </a:r>
            <a:r>
              <a:rPr lang="cs-CZ" sz="28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rod </a:t>
            </a:r>
            <a:r>
              <a:rPr lang="cs-CZ" sz="2800" b="1" dirty="0" err="1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Mojmírovců</a:t>
            </a:r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. </a:t>
            </a:r>
            <a:endParaRPr lang="cs-CZ" sz="28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79050" y="4677491"/>
            <a:ext cx="8352928" cy="1840409"/>
          </a:xfrm>
          <a:prstGeom prst="horizontalScroll">
            <a:avLst/>
          </a:prstGeom>
          <a:ln>
            <a:solidFill>
              <a:schemeClr val="tx1"/>
            </a:solidFill>
          </a:ln>
          <a:effectLst>
            <a:glow rad="63500">
              <a:schemeClr val="accent2">
                <a:satMod val="175000"/>
                <a:alpha val="40000"/>
              </a:schemeClr>
            </a:glow>
          </a:effectLst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pPr algn="just"/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Za knížete Rastislava se v zemi zásluhou slovanských </a:t>
            </a:r>
            <a:r>
              <a:rPr lang="cs-CZ" sz="28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věrozvěstů Konstantina a Metoděje</a:t>
            </a:r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upevnilo </a:t>
            </a:r>
            <a:r>
              <a:rPr lang="cs-CZ" sz="28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křesťanství</a:t>
            </a:r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28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49890" y="701863"/>
            <a:ext cx="1095217" cy="1332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05048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  <p:sndAc>
          <p:stSnd>
            <p:snd r:embed="rId2" name="whoosh.wav"/>
          </p:stSnd>
        </p:sndAc>
      </p:transition>
    </mc:Choice>
    <mc:Fallback xmlns="">
      <p:transition spd="slow">
        <p:fade/>
        <p:sndAc>
          <p:stSnd>
            <p:snd r:embed="rId4" name="whoosh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1619672" y="260648"/>
            <a:ext cx="5688632" cy="792088"/>
          </a:xfrm>
          <a:noFill/>
        </p:spPr>
        <p:style>
          <a:lnRef idx="0">
            <a:scrgbClr r="0" g="0" b="0"/>
          </a:lnRef>
          <a:fillRef idx="1001">
            <a:schemeClr val="lt2"/>
          </a:fillRef>
          <a:effectRef idx="0">
            <a:scrgbClr r="0" g="0" b="0"/>
          </a:effectRef>
          <a:fontRef idx="major"/>
        </p:style>
        <p:txBody>
          <a:bodyPr anchor="ctr">
            <a:normAutofit/>
          </a:bodyPr>
          <a:lstStyle/>
          <a:p>
            <a:pPr algn="ctr"/>
            <a:r>
              <a:rPr lang="cs-CZ" sz="3200" u="sng" dirty="0" smtClean="0">
                <a:effectLst/>
              </a:rPr>
              <a:t>Odpovídej na otázky</a:t>
            </a:r>
            <a:endParaRPr lang="cs-CZ" sz="3200" u="sng" dirty="0">
              <a:effectLst/>
            </a:endParaRPr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1"/>
          </p:nvPr>
        </p:nvSpPr>
        <p:spPr>
          <a:xfrm>
            <a:off x="395536" y="1628800"/>
            <a:ext cx="8496944" cy="648072"/>
          </a:xfrm>
          <a:ln>
            <a:solidFill>
              <a:schemeClr val="tx1"/>
            </a:solidFill>
          </a:ln>
        </p:spPr>
        <p:txBody>
          <a:bodyPr>
            <a:noAutofit/>
          </a:bodyPr>
          <a:lstStyle/>
          <a:p>
            <a:pPr marL="82296" indent="0">
              <a:buNone/>
            </a:pPr>
            <a:r>
              <a:rPr lang="cs-CZ" sz="36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1. Jak se nazývá opevněné sídlo Slovanů?</a:t>
            </a:r>
            <a:endParaRPr lang="cs-CZ" sz="36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11560" y="3429000"/>
            <a:ext cx="2520280" cy="58477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a) oppidum</a:t>
            </a:r>
            <a:endParaRPr lang="cs-CZ" sz="3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11560" y="4199157"/>
            <a:ext cx="2520280" cy="58477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dirty="0"/>
              <a:t>b</a:t>
            </a:r>
            <a:r>
              <a:rPr lang="cs-CZ" sz="3200" dirty="0" smtClean="0"/>
              <a:t>) hradiště</a:t>
            </a:r>
            <a:endParaRPr lang="cs-CZ" sz="3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11560" y="4941168"/>
            <a:ext cx="2520280" cy="58477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dirty="0"/>
              <a:t>c</a:t>
            </a:r>
            <a:r>
              <a:rPr lang="cs-CZ" sz="3200" dirty="0" smtClean="0"/>
              <a:t>) cvičiště</a:t>
            </a:r>
            <a:endParaRPr lang="cs-CZ" sz="32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93453" y="3213211"/>
            <a:ext cx="4381686" cy="2383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887222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  <p:bldLst>
      <p:bldP spid="15" grpId="0" animBg="1"/>
      <p:bldP spid="16" grpId="0" animBg="1"/>
      <p:bldP spid="1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sah 12"/>
          <p:cNvSpPr>
            <a:spLocks noGrp="1"/>
          </p:cNvSpPr>
          <p:nvPr>
            <p:ph sz="half" idx="1"/>
          </p:nvPr>
        </p:nvSpPr>
        <p:spPr>
          <a:xfrm>
            <a:off x="322492" y="476672"/>
            <a:ext cx="8496944" cy="1224136"/>
          </a:xfrm>
          <a:ln>
            <a:solidFill>
              <a:schemeClr val="tx1"/>
            </a:solidFill>
          </a:ln>
        </p:spPr>
        <p:txBody>
          <a:bodyPr>
            <a:noAutofit/>
          </a:bodyPr>
          <a:lstStyle/>
          <a:p>
            <a:pPr marL="82296" indent="0">
              <a:buNone/>
            </a:pPr>
            <a:r>
              <a:rPr lang="cs-CZ" sz="36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2</a:t>
            </a:r>
            <a:r>
              <a:rPr lang="cs-CZ" sz="36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. Jak se jmenovali panovníci Velké   </a:t>
            </a:r>
          </a:p>
          <a:p>
            <a:pPr marL="82296" indent="0">
              <a:buNone/>
            </a:pPr>
            <a:r>
              <a:rPr lang="cs-CZ" sz="36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 </a:t>
            </a:r>
            <a:r>
              <a:rPr lang="cs-CZ" sz="36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   Moravy?</a:t>
            </a:r>
            <a:endParaRPr lang="cs-CZ" sz="36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22492" y="2477530"/>
            <a:ext cx="5473644" cy="58477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a) Konstantin a Metoděj</a:t>
            </a:r>
            <a:endParaRPr lang="cs-CZ" sz="3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22492" y="3289339"/>
            <a:ext cx="5473644" cy="58477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dirty="0"/>
              <a:t>b</a:t>
            </a:r>
            <a:r>
              <a:rPr lang="cs-CZ" sz="3200" dirty="0" smtClean="0"/>
              <a:t>) Mojmír, Rastislav, Svatopluk</a:t>
            </a:r>
            <a:endParaRPr lang="cs-CZ" sz="3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26655" y="4077072"/>
            <a:ext cx="5469481" cy="58477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dirty="0"/>
              <a:t>c</a:t>
            </a:r>
            <a:r>
              <a:rPr lang="cs-CZ" sz="3200" dirty="0" smtClean="0"/>
              <a:t>) Mojmír, Rostislav, Vratislav</a:t>
            </a:r>
            <a:endParaRPr lang="cs-CZ" sz="3200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4369459"/>
            <a:ext cx="2796699" cy="20975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396926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2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15" grpId="0" animBg="1"/>
      <p:bldP spid="16" grpId="0" animBg="1"/>
      <p:bldP spid="1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sah 12"/>
          <p:cNvSpPr>
            <a:spLocks noGrp="1"/>
          </p:cNvSpPr>
          <p:nvPr>
            <p:ph sz="half" idx="1"/>
          </p:nvPr>
        </p:nvSpPr>
        <p:spPr>
          <a:xfrm>
            <a:off x="326655" y="764704"/>
            <a:ext cx="8496944" cy="720080"/>
          </a:xfrm>
          <a:ln>
            <a:solidFill>
              <a:schemeClr val="tx1"/>
            </a:solidFill>
          </a:ln>
        </p:spPr>
        <p:txBody>
          <a:bodyPr>
            <a:noAutofit/>
          </a:bodyPr>
          <a:lstStyle/>
          <a:p>
            <a:pPr marL="82296" indent="0" algn="ctr">
              <a:buNone/>
            </a:pPr>
            <a:r>
              <a:rPr lang="cs-CZ" sz="36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3. Kdo byli Konstantin a Metoděj?</a:t>
            </a:r>
            <a:endParaRPr lang="cs-CZ" sz="36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22492" y="2477530"/>
            <a:ext cx="6481756" cy="58477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a) Kněží, kteří u nás šířili křesťanství.</a:t>
            </a:r>
            <a:endParaRPr lang="cs-CZ" sz="3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22492" y="3289339"/>
            <a:ext cx="6481756" cy="58477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dirty="0"/>
              <a:t>b</a:t>
            </a:r>
            <a:r>
              <a:rPr lang="cs-CZ" sz="3200" dirty="0" smtClean="0"/>
              <a:t>) Panovníci Velké Moravy.</a:t>
            </a:r>
            <a:endParaRPr lang="cs-CZ" sz="3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26655" y="4077072"/>
            <a:ext cx="6477593" cy="107721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dirty="0"/>
              <a:t>c</a:t>
            </a:r>
            <a:r>
              <a:rPr lang="cs-CZ" sz="3200" dirty="0" smtClean="0"/>
              <a:t>) Kováři, kteří vyráběli zemědělské 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nářadí.</a:t>
            </a:r>
            <a:endParaRPr lang="cs-CZ" sz="32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3289339"/>
            <a:ext cx="1984194" cy="33731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920610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2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15" grpId="0" animBg="1"/>
      <p:bldP spid="16" grpId="0" animBg="1"/>
      <p:bldP spid="1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sah 12"/>
          <p:cNvSpPr>
            <a:spLocks noGrp="1"/>
          </p:cNvSpPr>
          <p:nvPr>
            <p:ph sz="half" idx="1"/>
          </p:nvPr>
        </p:nvSpPr>
        <p:spPr>
          <a:xfrm>
            <a:off x="328084" y="548680"/>
            <a:ext cx="8496944" cy="1152128"/>
          </a:xfrm>
          <a:ln>
            <a:solidFill>
              <a:schemeClr val="tx1"/>
            </a:solidFill>
          </a:ln>
        </p:spPr>
        <p:txBody>
          <a:bodyPr>
            <a:noAutofit/>
          </a:bodyPr>
          <a:lstStyle/>
          <a:p>
            <a:pPr marL="82296" indent="0" algn="ctr">
              <a:buNone/>
            </a:pPr>
            <a:r>
              <a:rPr lang="cs-CZ" sz="36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4</a:t>
            </a:r>
            <a:r>
              <a:rPr lang="cs-CZ" sz="36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. Jak se jmenuje nejdůležitější kniha křesťanů?</a:t>
            </a:r>
            <a:endParaRPr lang="cs-CZ" sz="36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12547" y="2924944"/>
            <a:ext cx="2233284" cy="58477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a) Hlaholice</a:t>
            </a:r>
            <a:endParaRPr lang="cs-CZ" sz="3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90180" y="3761429"/>
            <a:ext cx="2233284" cy="58477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dirty="0"/>
              <a:t>b</a:t>
            </a:r>
            <a:r>
              <a:rPr lang="cs-CZ" sz="3200" dirty="0" smtClean="0"/>
              <a:t>) Soluň</a:t>
            </a:r>
            <a:endParaRPr lang="cs-CZ" sz="3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94343" y="4598081"/>
            <a:ext cx="2229121" cy="58477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dirty="0"/>
              <a:t>c</a:t>
            </a:r>
            <a:r>
              <a:rPr lang="cs-CZ" sz="3200" dirty="0" smtClean="0"/>
              <a:t>) Bible</a:t>
            </a:r>
            <a:endParaRPr lang="cs-CZ" sz="32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2564904"/>
            <a:ext cx="4661850" cy="31525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334802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15" grpId="0" animBg="1"/>
      <p:bldP spid="16" grpId="0" animBg="1"/>
      <p:bldP spid="1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sah 12"/>
          <p:cNvSpPr>
            <a:spLocks noGrp="1"/>
          </p:cNvSpPr>
          <p:nvPr>
            <p:ph sz="half" idx="1"/>
          </p:nvPr>
        </p:nvSpPr>
        <p:spPr>
          <a:xfrm>
            <a:off x="334826" y="332656"/>
            <a:ext cx="8496944" cy="1152128"/>
          </a:xfrm>
          <a:ln>
            <a:solidFill>
              <a:schemeClr val="tx1"/>
            </a:solidFill>
          </a:ln>
        </p:spPr>
        <p:txBody>
          <a:bodyPr>
            <a:noAutofit/>
          </a:bodyPr>
          <a:lstStyle/>
          <a:p>
            <a:pPr marL="82296" indent="0" algn="ctr">
              <a:buNone/>
            </a:pPr>
            <a:r>
              <a:rPr lang="cs-CZ" sz="36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5</a:t>
            </a:r>
            <a:r>
              <a:rPr lang="cs-CZ" sz="36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. Kliknutím na obrázek odstraň ty, které nepatří do doby Velkomoravské říše.</a:t>
            </a:r>
            <a:endParaRPr lang="cs-CZ" sz="36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826" y="1843699"/>
            <a:ext cx="4119636" cy="7182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5028138"/>
            <a:ext cx="2081808" cy="15613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826" y="2878963"/>
            <a:ext cx="1751445" cy="16292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58120" y="4572037"/>
            <a:ext cx="2817425" cy="21130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3217644"/>
            <a:ext cx="1981200" cy="3371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7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0114" y="2437338"/>
            <a:ext cx="2095500" cy="1809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8" name="Picture 8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911397"/>
            <a:ext cx="1906801" cy="14301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855363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0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0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0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70" dur="2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74" dur="20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78" dur="2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ovéPole 13"/>
          <p:cNvSpPr txBox="1"/>
          <p:nvPr/>
        </p:nvSpPr>
        <p:spPr>
          <a:xfrm>
            <a:off x="148322" y="1628800"/>
            <a:ext cx="8744157" cy="230832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cs-CZ" sz="2400" dirty="0" smtClean="0"/>
              <a:t>Rozličné kovy zpracovávali __________ , šperky tvořili ________ a ________ . Se dřevem pracovali __________ a __________ , pálilo se z něj _____________ . Látky se tkaly z __________ a _________ . __________ a _________ byly z pískovce a vápence.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93643" y="4941560"/>
            <a:ext cx="67795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lnu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915816" y="4551615"/>
            <a:ext cx="13535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rotundy 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156176" y="4941560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kováři</a:t>
            </a:r>
            <a:endParaRPr lang="cs-CZ" sz="28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883816" y="5287365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tesaři</a:t>
            </a:r>
            <a:endParaRPr lang="cs-CZ" sz="28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971600" y="5679832"/>
            <a:ext cx="13681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bednáři</a:t>
            </a:r>
            <a:endParaRPr lang="cs-CZ" sz="28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020272" y="5572110"/>
            <a:ext cx="13681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šperkaři</a:t>
            </a:r>
            <a:endParaRPr lang="cs-CZ" sz="28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679518" y="5689996"/>
            <a:ext cx="20882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dřevěné uhlí</a:t>
            </a:r>
            <a:endParaRPr lang="cs-CZ" sz="28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1475656" y="4849563"/>
            <a:ext cx="8640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vlny</a:t>
            </a:r>
            <a:endParaRPr lang="cs-CZ" sz="28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520400" y="4534359"/>
            <a:ext cx="13681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baziliky</a:t>
            </a:r>
            <a:endParaRPr lang="cs-CZ" sz="28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5616116" y="5913858"/>
            <a:ext cx="10801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skláři</a:t>
            </a:r>
            <a:endParaRPr lang="cs-CZ" sz="2800" dirty="0"/>
          </a:p>
        </p:txBody>
      </p:sp>
      <p:sp>
        <p:nvSpPr>
          <p:cNvPr id="28" name="Zástupný symbol pro obsah 12"/>
          <p:cNvSpPr>
            <a:spLocks noGrp="1"/>
          </p:cNvSpPr>
          <p:nvPr>
            <p:ph sz="half" idx="1"/>
          </p:nvPr>
        </p:nvSpPr>
        <p:spPr>
          <a:xfrm>
            <a:off x="271928" y="188640"/>
            <a:ext cx="8496944" cy="1152128"/>
          </a:xfrm>
          <a:ln>
            <a:noFill/>
          </a:ln>
        </p:spPr>
        <p:txBody>
          <a:bodyPr>
            <a:noAutofit/>
          </a:bodyPr>
          <a:lstStyle/>
          <a:p>
            <a:pPr marL="82296" indent="0" algn="ctr">
              <a:buNone/>
            </a:pPr>
            <a:r>
              <a:rPr lang="cs-CZ" sz="36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6</a:t>
            </a:r>
            <a:r>
              <a:rPr lang="cs-CZ" sz="36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. Doplňte s pomocí nápovědy.</a:t>
            </a:r>
          </a:p>
          <a:p>
            <a:pPr marL="82296" indent="0" algn="ctr">
              <a:buNone/>
            </a:pPr>
            <a:r>
              <a:rPr lang="cs-CZ" sz="36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„Ze života Velkomoravské říše“</a:t>
            </a:r>
            <a:endParaRPr lang="cs-CZ" sz="36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24473736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663 -0.00092 C -0.03454 -0.00162 -0.03229 -0.00462 -0.03055 -0.003 C -0.02916 -0.00185 -0.03368 0.00301 -0.03211 0.00301 C -0.03003 0.00301 -0.02951 -0.00185 -0.0276 -0.003 C -0.02482 -0.00462 -0.02152 -0.00416 -0.01857 -0.00485 C -0.01805 -0.01341 -0.01718 -0.0222 -0.01718 -0.03076 C -0.01718 -0.03284 -0.01701 -0.03607 -0.01857 -0.03677 C -0.01996 -0.03723 -0.02066 -0.03399 -0.0217 -0.03261 C -0.02361 -0.04671 -0.02222 -0.07747 -0.0335 -0.08233 C -0.03541 -0.09412 -0.03941 -0.10384 -0.04409 -0.11424 C -0.04461 -0.11933 -0.04739 -0.14546 -0.04704 -0.14801 C -0.04635 -0.15448 -0.03802 -0.15934 -0.03507 -0.16188 C -0.03316 -0.1783 -0.03316 -0.17807 -0.04253 -0.18779 C -0.04982 -0.20397 -0.04774 -0.19819 -0.05451 -0.22363 C -0.0552 -0.22618 -0.05468 -0.22941 -0.0559 -0.2315 C -0.05781 -0.23496 -0.06111 -0.23658 -0.06336 -0.23959 C -0.06458 -0.24121 -0.06545 -0.24352 -0.06649 -0.24537 C -0.0684 -0.25393 -0.06961 -0.25832 -0.06788 -0.26734 C -0.06892 -0.26942 -0.07048 -0.27104 -0.07083 -0.27335 C -0.07204 -0.28261 -0.06493 -0.27752 -0.07395 -0.28122 C -0.07812 -0.29232 -0.0802 -0.30157 -0.08888 -0.30712 C -0.08611 -0.32146 -0.08593 -0.31105 -0.09774 -0.31891 C -0.09965 -0.32007 -0.10034 -0.32377 -0.10225 -0.32493 C -0.11093 -0.33025 -0.12118 -0.32909 -0.13055 -0.33094 C -0.13802 -0.34412 -0.13333 -0.33649 -0.14548 -0.35291 C -0.14861 -0.3573 -0.15451 -0.35407 -0.15902 -0.35476 C -0.16197 -0.35522 -0.16493 -0.35615 -0.16788 -0.35684 C -0.16944 -0.35823 -0.17066 -0.36077 -0.17239 -0.36077 C -0.18298 -0.36077 -0.18263 -0.34875 -0.17986 -0.36679 C -0.19097 -0.37419 -0.18159 -0.37095 -0.18888 -0.36679 C -0.19114 -0.3654 -0.19375 -0.3654 -0.19618 -0.36471 C -0.20382 -0.36817 -0.19878 -0.36401 -0.20225 -0.37465 C -0.20295 -0.37696 -0.20434 -0.37858 -0.2052 -0.38066 C -0.20798 -0.38783 -0.20798 -0.39755 -0.21111 -0.40448 C -0.21267 -0.40772 -0.21527 -0.4098 -0.21718 -0.41258 C -0.21822 -0.41582 -0.21822 -0.41975 -0.22013 -0.42229 C -0.22482 -0.42854 -0.22934 -0.42044 -0.2335 -0.41836 C -0.23402 -0.42044 -0.2335 -0.42437 -0.23507 -0.42437 C -0.23715 -0.42437 -0.2401 -0.40934 -0.23663 -0.42437 C -0.23611 -0.42183 -0.23697 -0.41535 -0.23507 -0.41651 C -0.2276 -0.42137 -0.23055 -0.4283 -0.23211 -0.43432 C -0.23125 -0.43894 -0.22916 -0.44334 -0.22916 -0.44819 C -0.22916 -0.4549 -0.23055 -0.46138 -0.23055 -0.46808 " pathEditMode="relative" rAng="0" ptsTypes="ffffffffffffffffffffffffffffffffffffffffffA">
                                      <p:cBhvr>
                                        <p:cTn id="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201" y="-2317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685 2.50694E-6 C 0.01025 -0.03816 0.02431 -0.07378 0.01528 -0.11147 C 0.01806 -0.14593 0.01112 -0.1797 0.00938 -0.21439 C 0.01164 -0.25902 0.00712 -0.3062 0.00348 -0.35084 C 0.00816 -0.37951 0.00365 -0.34228 0.00191 -0.3654 C 0.00157 -0.36957 0.00296 -0.37396 0.00348 -0.37812 C 0.00191 -0.38229 -0.00086 -0.38622 -0.00104 -0.39084 C -0.00208 -0.41721 0.00678 -0.41513 -0.00399 -0.43062 C -0.0019 -0.44311 0.00382 -0.44843 0.01094 -0.45583 C 0.01216 -0.47479 0.01407 -0.49376 0.01685 -0.51249 C 0.01754 -0.51665 0.01771 -0.52105 0.01841 -0.52521 C 0.01928 -0.53076 0.02136 -0.54209 0.02136 -0.54186 C 0.02084 -0.54394 0.01875 -0.54672 0.0198 -0.54811 C 0.02084 -0.54972 0.0231 -0.54764 0.02431 -0.54626 C 0.02553 -0.54487 0.02535 -0.54209 0.02587 -0.53978 C 0.03646 -0.54996 0.03125 -0.54695 0.04063 -0.55042 C 0.04271 -0.5525 0.04497 -0.55435 0.04671 -0.55666 C 0.04948 -0.56059 0.05122 -0.56869 0.0481 -0.55666 C 0.04671 -0.55736 0.04462 -0.55689 0.04375 -0.55874 C 0.03803 -0.57054 0.04757 -0.57077 0.03629 -0.5673 C 0.0323 -0.568 0.0283 -0.57031 0.02431 -0.56915 C 0.02275 -0.56869 0.02205 -0.56476 0.02275 -0.56291 C 0.02344 -0.56059 0.02709 -0.56083 0.02882 -0.56083 " pathEditMode="relative" rAng="0" ptsTypes="ffffffffffffffffffffffA">
                                      <p:cBhvr>
                                        <p:cTn id="1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77" y="-2853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05556E-6 3.52451E-6 C -0.00051 -0.00671 0.00035 -0.01365 -0.00138 -0.01989 C -0.0019 -0.02197 -0.00503 -0.02012 -0.0059 -0.02197 C -0.00937 -0.02914 -0.00885 -0.04764 -0.0118 -0.05759 C -0.01492 -0.0821 -0.01128 -0.05713 -0.01631 -0.08141 C -0.02031 -0.10037 -0.02152 -0.12142 -0.02829 -0.13923 C -0.02968 -0.1427 -0.03142 -0.1457 -0.03281 -0.14917 C -0.03385 -0.15171 -0.03472 -0.15449 -0.03576 -0.15703 C -0.03819 -0.1716 -0.03593 -0.16282 -0.04617 -0.18085 C -0.04947 -0.18664 -0.05121 -0.19404 -0.05364 -0.20074 C -0.05486 -0.20421 -0.05763 -0.20606 -0.05954 -0.20884 C -0.06458 -0.21624 -0.07795 -0.2396 -0.08055 -0.24653 C -0.08732 -0.26434 -0.09982 -0.2803 -0.11041 -0.29418 C -0.11822 -0.30458 -0.12534 -0.31707 -0.13281 -0.32794 C -0.13836 -0.33604 -0.14548 -0.34159 -0.15069 -0.34991 C -0.15347 -0.35431 -0.15503 -0.36009 -0.15815 -0.36379 C -0.17222 -0.38021 -0.18558 -0.38229 -0.20138 -0.39362 C -0.21805 -0.40565 -0.19062 -0.39478 -0.22222 -0.40958 C -0.23176 -0.41397 -0.24253 -0.41305 -0.25208 -0.41744 C -0.26614 -0.42392 -0.27951 -0.4327 -0.29392 -0.43733 C -0.296 -0.43872 -0.29791 -0.44034 -0.29999 -0.44126 C -0.30242 -0.44242 -0.30503 -0.44196 -0.30729 -0.44334 C -0.30954 -0.44473 -0.31111 -0.44774 -0.31336 -0.44936 C -0.3144 -0.45005 -0.32343 -0.45306 -0.32378 -0.45329 C -0.33124 -0.45653 -0.33697 -0.46115 -0.34461 -0.46323 C -0.3493 -0.46924 -0.35295 -0.46948 -0.35954 -0.4711 C -0.36631 -0.48011 -0.37725 -0.48266 -0.38645 -0.4852 C -0.39635 -0.49468 -0.41024 -0.49862 -0.42222 -0.50093 C -0.45538 -0.50717 -0.48888 -0.50764 -0.52222 -0.51087 C -0.53124 -0.51342 -0.5401 -0.51527 -0.54913 -0.51689 C -0.55486 -0.51943 -0.56145 -0.52336 -0.56562 -0.52891 " pathEditMode="relative" ptsTypes="ffffffffffffffffffffffffffffffA">
                                      <p:cBhvr>
                                        <p:cTn id="16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1.84089E-6 C -0.00191 -0.00925 -0.00417 -0.0185 -0.00608 -0.02775 C -0.01129 -0.08765 -0.02066 -0.14686 -0.02691 -0.20676 C -0.0283 -0.21948 -0.0316 -0.23173 -0.03282 -0.24445 C -0.03247 -0.2618 -0.02691 -0.32123 -0.03438 -0.34991 C -0.03351 -0.38044 -0.03143 -0.41073 -0.03143 -0.44126 " pathEditMode="relative" ptsTypes="fffffA">
                                      <p:cBhvr>
                                        <p:cTn id="2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-2.40518E-6 L 0.58663 -0.50231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9323" y="-2511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622 -0.02868 C -0.0158 -0.04995 -0.02257 -0.08302 -0.02778 -0.10638 C -0.02882 -0.11101 -0.02917 -0.11586 -0.03073 -0.12026 C -0.03229 -0.12442 -0.03681 -0.13205 -0.03681 -0.13182 C -0.03733 -0.13529 -0.03715 -0.13899 -0.0382 -0.142 C -0.04323 -0.1568 -0.0434 -0.14963 -0.04722 -0.16004 C -0.04983 -0.16674 -0.0507 -0.17276 -0.05469 -0.17784 C -0.05764 -0.19033 -0.05382 -0.17715 -0.06059 -0.18987 C -0.06806 -0.20398 -0.07361 -0.22202 -0.08455 -0.2315 C -0.09288 -0.24838 -0.0816 -0.22733 -0.09202 -0.24144 C -0.09375 -0.24375 -0.09479 -0.24699 -0.09636 -0.24954 C -0.10018 -0.25555 -0.10643 -0.26087 -0.11129 -0.26526 C -0.11372 -0.27498 -0.12396 -0.28908 -0.13073 -0.2951 C -0.13334 -0.3025 -0.13646 -0.30643 -0.13976 -0.31313 C -0.1434 -0.32794 -0.13837 -0.30897 -0.14427 -0.32493 C -0.14722 -0.33302 -0.14931 -0.34135 -0.15313 -0.34875 C -0.15434 -0.35476 -0.15486 -0.36078 -0.15608 -0.36679 C -0.15695 -0.37072 -0.15903 -0.37858 -0.15903 -0.37835 C -0.15851 -0.38853 -0.15851 -0.39847 -0.15764 -0.40842 C -0.15747 -0.4105 -0.15608 -0.41235 -0.15608 -0.41443 C -0.15608 -0.41975 -0.15764 -0.42507 -0.15764 -0.43039 " pathEditMode="relative" rAng="0" ptsTypes="ffffffffffffffffffffA">
                                      <p:cBhvr>
                                        <p:cTn id="31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128" y="-2009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0.02359 C 0.00434 -0.03215 0.01215 -0.04533 0.01927 -0.05134 C 0.02986 -0.06013 0.03368 -0.0599 0.04323 -0.0673 C 0.04566 -0.06915 0.04826 -0.071 0.0507 -0.07308 C 0.05278 -0.07493 0.05451 -0.07747 0.0566 -0.07909 C 0.06267 -0.08372 0.06997 -0.08673 0.07604 -0.09112 C 0.08073 -0.09459 0.08438 -0.1006 0.08941 -0.10291 C 0.09705 -0.10638 0.10417 -0.11124 0.11181 -0.11494 C 0.11892 -0.12373 0.13351 -0.12673 0.14323 -0.12882 C 0.15035 -0.13367 0.15799 -0.13552 0.16563 -0.13876 C 0.17899 -0.14454 0.19254 -0.1494 0.2059 -0.15472 C 0.2125 -0.15726 0.21771 -0.16073 0.22379 -0.16466 C 0.23663 -0.17276 0.25174 -0.17646 0.26563 -0.17854 C 0.28299 -0.18617 0.30122 -0.18848 0.31927 -0.19241 C 0.34184 -0.1975 0.3632 -0.20722 0.38507 -0.21624 C 0.3908 -0.22433 0.38455 -0.21716 0.39392 -0.22225 C 0.39896 -0.22502 0.40469 -0.2315 0.40885 -0.23612 C 0.42101 -0.24954 0.43403 -0.26295 0.44913 -0.27012 C 0.45851 -0.28215 0.45017 -0.26966 0.45521 -0.28192 C 0.46024 -0.29417 0.46267 -0.29417 0.46267 -0.30782 " pathEditMode="relative" rAng="0" ptsTypes="fffffffffffffffffffA">
                                      <p:cBhvr>
                                        <p:cTn id="36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3125" y="-1422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3.08973E-6 C 0.00295 -0.01202 0.01128 -0.0222 0.01805 -0.03006 C 0.02743 -0.04047 0.0375 -0.05249 0.04861 -0.06013 C 0.06892 -0.07446 0.05607 -0.06128 0.07135 -0.07932 C 0.08159 -0.07238 0.09566 -0.07747 0.10642 -0.08348 C 0.1085 -0.08487 0.11024 -0.08742 0.11232 -0.08788 C 0.12187 -0.09042 0.14132 -0.09227 0.14132 -0.09204 C 0.15659 -0.09759 0.14948 -0.09551 0.1625 -0.09852 C 0.16823 -0.10707 0.19375 -0.11401 0.20052 -0.11563 C 0.2158 -0.11956 0.2309 -0.12072 0.24618 -0.12442 C 0.25382 -0.1265 0.26128 -0.13159 0.26892 -0.13298 C 0.27656 -0.13413 0.2842 -0.13413 0.29184 -0.13529 C 0.29531 -0.13575 0.29878 -0.13644 0.30243 -0.13714 C 0.3342 -0.13598 0.35555 -0.13529 0.38437 -0.12881 C 0.4026 -0.11979 0.38975 -0.12511 0.43298 -0.12881 C 0.44948 -0.12997 0.46562 -0.13737 0.48177 -0.13945 C 0.49757 -0.1413 0.51319 -0.142 0.52882 -0.14361 C 0.54739 -0.14916 0.56666 -0.14847 0.58507 -0.15448 C 0.59548 -0.15795 0.60486 -0.16443 0.61545 -0.16697 C 0.62274 -0.17414 0.63055 -0.17275 0.63837 -0.17784 C 0.65712 -0.18987 0.64427 -0.18385 0.65503 -0.18848 C 0.65955 -0.19519 0.66562 -0.19657 0.6717 -0.19912 C 0.67899 -0.20282 0.68541 -0.20744 0.69288 -0.20999 C 0.69809 -0.21369 0.70278 -0.216 0.70816 -0.21878 C 0.71337 -0.22571 0.71753 -0.22548 0.725 -0.2271 C 0.73576 -0.23705 0.72274 -0.22618 0.73559 -0.23358 C 0.74444 -0.2389 0.75243 -0.2463 0.76128 -0.25092 C 0.77239 -0.26526 0.75573 -0.2426 0.76753 -0.26156 C 0.77326 -0.27058 0.77899 -0.27775 0.7842 -0.28723 C 0.78975 -0.29741 0.79392 -0.31267 0.80104 -0.32123 " pathEditMode="relative" rAng="0" ptsTypes="fffffffffffffffffffffffffffffA">
                                      <p:cBhvr>
                                        <p:cTn id="4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0052" y="-1607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2.37743E-6 C -0.00295 -0.01202 -0.01042 -0.02243 -0.01493 -0.03376 C -0.01806 -0.04163 -0.02379 -0.05758 -0.02379 -0.05758 C -0.02639 -0.07747 -0.03056 -0.08649 -0.03872 -0.10338 C -0.04566 -0.11795 -0.03924 -0.11332 -0.04775 -0.11725 C -0.05417 -0.13437 -0.0467 -0.11771 -0.05521 -0.12905 C -0.06372 -0.14038 -0.0717 -0.15518 -0.08351 -0.16096 C -0.08976 -0.16882 -0.09688 -0.17067 -0.10452 -0.17484 C -0.1066 -0.17599 -0.10834 -0.17761 -0.11042 -0.17877 C -0.11337 -0.18039 -0.1165 -0.18154 -0.11945 -0.18293 C -0.12118 -0.18363 -0.12205 -0.18617 -0.12379 -0.18686 C -0.13038 -0.18964 -0.13924 -0.19103 -0.14618 -0.19288 C -0.15295 -0.20143 -0.14566 -0.1938 -0.16111 -0.19866 C -0.16754 -0.20074 -0.17396 -0.20467 -0.18056 -0.20675 C -0.19097 -0.21022 -0.20174 -0.21207 -0.21198 -0.2167 C -0.25104 -0.21554 -0.28577 -0.2123 -0.32379 -0.2086 C -0.35729 -0.20028 -0.39288 -0.19866 -0.42691 -0.19681 C -0.42882 -0.19611 -0.43073 -0.19519 -0.43281 -0.19473 C -0.43629 -0.1938 -0.43976 -0.19403 -0.44323 -0.19288 C -0.45035 -0.19056 -0.45452 -0.18571 -0.46111 -0.18293 C -0.46215 -0.18154 -0.46424 -0.17877 -0.46424 -0.17877 " pathEditMode="relative" ptsTypes="ffffffffffffffffffffA">
                                      <p:cBhvr>
                                        <p:cTn id="46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3.05273E-6 C -0.0059 -0.03053 -0.00677 -0.06846 -0.02638 -0.09529 C -0.03125 -0.11517 -0.04791 -0.12813 -0.06076 -0.14408 C -0.07656 -0.16328 -0.06406 -0.15449 -0.07916 -0.16374 C -0.08246 -0.1686 -0.08732 -0.17831 -0.09461 -0.17831 " pathEditMode="relative" rAng="0" ptsTypes="ffffA">
                                      <p:cBhvr>
                                        <p:cTn id="5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740" y="-892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16" grpId="0"/>
      <p:bldP spid="17" grpId="0"/>
      <p:bldP spid="18" grpId="0"/>
      <p:bldP spid="19" grpId="0"/>
      <p:bldP spid="20" grpId="0"/>
      <p:bldP spid="21" grpId="0"/>
      <p:bldP spid="22" grpId="0"/>
      <p:bldP spid="24" grpId="0"/>
      <p:bldP spid="25" grpId="0"/>
      <p:bldP spid="2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sah 12"/>
          <p:cNvSpPr>
            <a:spLocks noGrp="1"/>
          </p:cNvSpPr>
          <p:nvPr>
            <p:ph sz="half" idx="1"/>
          </p:nvPr>
        </p:nvSpPr>
        <p:spPr>
          <a:xfrm>
            <a:off x="334826" y="332656"/>
            <a:ext cx="8496944" cy="1368152"/>
          </a:xfrm>
          <a:noFill/>
          <a:ln>
            <a:noFill/>
          </a:ln>
        </p:spPr>
        <p:txBody>
          <a:bodyPr>
            <a:noAutofit/>
          </a:bodyPr>
          <a:lstStyle/>
          <a:p>
            <a:pPr marL="82296" indent="0" algn="ctr">
              <a:buNone/>
            </a:pPr>
            <a:r>
              <a:rPr lang="cs-CZ" sz="36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7. </a:t>
            </a:r>
            <a:r>
              <a:rPr lang="cs-CZ" sz="36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Čtyřsměrka</a:t>
            </a:r>
            <a:endParaRPr lang="cs-CZ" sz="3600" b="1" dirty="0" smtClean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  <a:p>
            <a:pPr marL="82296" indent="0">
              <a:buNone/>
            </a:pPr>
            <a:r>
              <a:rPr lang="cs-CZ" sz="2000" b="1" dirty="0" smtClean="0"/>
              <a:t>Vyhledej 13 druhů zboží, které v době Velkomoravské říše přivážely po obchodních stezkách kupecké karavany k výměně</a:t>
            </a:r>
            <a:r>
              <a:rPr lang="cs-CZ" sz="2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.</a:t>
            </a:r>
            <a:endParaRPr lang="cs-CZ" sz="20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73817249"/>
              </p:ext>
            </p:extLst>
          </p:nvPr>
        </p:nvGraphicFramePr>
        <p:xfrm>
          <a:off x="251520" y="2276872"/>
          <a:ext cx="5832645" cy="345638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48665"/>
                <a:gridCol w="448665"/>
                <a:gridCol w="448665"/>
                <a:gridCol w="448665"/>
                <a:gridCol w="448665"/>
                <a:gridCol w="448665"/>
                <a:gridCol w="448665"/>
                <a:gridCol w="448665"/>
                <a:gridCol w="448665"/>
                <a:gridCol w="448665"/>
                <a:gridCol w="448665"/>
                <a:gridCol w="448665"/>
                <a:gridCol w="448665"/>
              </a:tblGrid>
              <a:tr h="576064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Y</a:t>
                      </a:r>
                      <a:endParaRPr lang="cs-CZ" sz="20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M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K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H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R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D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L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P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576064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Z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B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R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Ě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R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B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Í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Ř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T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S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576064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L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T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R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K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Y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T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Á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K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R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B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576064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L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K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S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V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Y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T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L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K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576064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T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K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Ž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Š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I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Y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L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R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P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576064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S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Ě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K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Í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B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Á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V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D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H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60952331"/>
              </p:ext>
            </p:extLst>
          </p:nvPr>
        </p:nvGraphicFramePr>
        <p:xfrm>
          <a:off x="6516216" y="1700808"/>
          <a:ext cx="504056" cy="47548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04056"/>
              </a:tblGrid>
              <a:tr h="315035">
                <a:tc>
                  <a:txBody>
                    <a:bodyPr/>
                    <a:lstStyle/>
                    <a:p>
                      <a:r>
                        <a:rPr lang="cs-CZ" b="1" dirty="0" smtClean="0"/>
                        <a:t> 1.</a:t>
                      </a:r>
                      <a:endParaRPr lang="cs-CZ" b="1" dirty="0"/>
                    </a:p>
                  </a:txBody>
                  <a:tcPr/>
                </a:tc>
              </a:tr>
              <a:tr h="315035">
                <a:tc>
                  <a:txBody>
                    <a:bodyPr/>
                    <a:lstStyle/>
                    <a:p>
                      <a:r>
                        <a:rPr lang="cs-CZ" b="1" dirty="0" smtClean="0"/>
                        <a:t> 2.</a:t>
                      </a:r>
                      <a:endParaRPr lang="cs-CZ" b="1" dirty="0"/>
                    </a:p>
                  </a:txBody>
                  <a:tcPr/>
                </a:tc>
              </a:tr>
              <a:tr h="315035">
                <a:tc>
                  <a:txBody>
                    <a:bodyPr/>
                    <a:lstStyle/>
                    <a:p>
                      <a:r>
                        <a:rPr lang="cs-CZ" b="1" dirty="0" smtClean="0"/>
                        <a:t> 3.</a:t>
                      </a:r>
                      <a:endParaRPr lang="cs-CZ" b="1" dirty="0"/>
                    </a:p>
                  </a:txBody>
                  <a:tcPr/>
                </a:tc>
              </a:tr>
              <a:tr h="315035">
                <a:tc>
                  <a:txBody>
                    <a:bodyPr/>
                    <a:lstStyle/>
                    <a:p>
                      <a:r>
                        <a:rPr lang="cs-CZ" b="1" dirty="0" smtClean="0"/>
                        <a:t> 4.</a:t>
                      </a:r>
                      <a:endParaRPr lang="cs-CZ" b="1" dirty="0"/>
                    </a:p>
                  </a:txBody>
                  <a:tcPr/>
                </a:tc>
              </a:tr>
              <a:tr h="315035">
                <a:tc>
                  <a:txBody>
                    <a:bodyPr/>
                    <a:lstStyle/>
                    <a:p>
                      <a:r>
                        <a:rPr lang="cs-CZ" b="1" dirty="0" smtClean="0"/>
                        <a:t> 5.</a:t>
                      </a:r>
                      <a:endParaRPr lang="cs-CZ" b="1" dirty="0"/>
                    </a:p>
                  </a:txBody>
                  <a:tcPr/>
                </a:tc>
              </a:tr>
              <a:tr h="315035">
                <a:tc>
                  <a:txBody>
                    <a:bodyPr/>
                    <a:lstStyle/>
                    <a:p>
                      <a:r>
                        <a:rPr lang="cs-CZ" b="1" dirty="0" smtClean="0"/>
                        <a:t> 6.</a:t>
                      </a:r>
                      <a:endParaRPr lang="cs-CZ" b="1" dirty="0"/>
                    </a:p>
                  </a:txBody>
                  <a:tcPr/>
                </a:tc>
              </a:tr>
              <a:tr h="315035">
                <a:tc>
                  <a:txBody>
                    <a:bodyPr/>
                    <a:lstStyle/>
                    <a:p>
                      <a:r>
                        <a:rPr lang="cs-CZ" b="1" dirty="0" smtClean="0"/>
                        <a:t> 7.</a:t>
                      </a:r>
                      <a:endParaRPr lang="cs-CZ" b="1" dirty="0"/>
                    </a:p>
                  </a:txBody>
                  <a:tcPr/>
                </a:tc>
              </a:tr>
              <a:tr h="315035">
                <a:tc>
                  <a:txBody>
                    <a:bodyPr/>
                    <a:lstStyle/>
                    <a:p>
                      <a:r>
                        <a:rPr lang="cs-CZ" b="1" dirty="0" smtClean="0"/>
                        <a:t> 8.</a:t>
                      </a:r>
                      <a:endParaRPr lang="cs-CZ" b="1" dirty="0"/>
                    </a:p>
                  </a:txBody>
                  <a:tcPr/>
                </a:tc>
              </a:tr>
              <a:tr h="315035">
                <a:tc>
                  <a:txBody>
                    <a:bodyPr/>
                    <a:lstStyle/>
                    <a:p>
                      <a:r>
                        <a:rPr lang="cs-CZ" b="1" dirty="0" smtClean="0"/>
                        <a:t> 9.</a:t>
                      </a:r>
                      <a:endParaRPr lang="cs-CZ" b="1" dirty="0"/>
                    </a:p>
                  </a:txBody>
                  <a:tcPr/>
                </a:tc>
              </a:tr>
              <a:tr h="315035">
                <a:tc>
                  <a:txBody>
                    <a:bodyPr/>
                    <a:lstStyle/>
                    <a:p>
                      <a:r>
                        <a:rPr lang="cs-CZ" b="1" dirty="0" smtClean="0"/>
                        <a:t>10.</a:t>
                      </a:r>
                      <a:endParaRPr lang="cs-CZ" b="1" dirty="0"/>
                    </a:p>
                  </a:txBody>
                  <a:tcPr/>
                </a:tc>
              </a:tr>
              <a:tr h="315035">
                <a:tc>
                  <a:txBody>
                    <a:bodyPr/>
                    <a:lstStyle/>
                    <a:p>
                      <a:r>
                        <a:rPr lang="cs-CZ" b="1" dirty="0" smtClean="0"/>
                        <a:t>11.</a:t>
                      </a:r>
                      <a:endParaRPr lang="cs-CZ" b="1" dirty="0"/>
                    </a:p>
                  </a:txBody>
                  <a:tcPr/>
                </a:tc>
              </a:tr>
              <a:tr h="315035">
                <a:tc>
                  <a:txBody>
                    <a:bodyPr/>
                    <a:lstStyle/>
                    <a:p>
                      <a:r>
                        <a:rPr lang="cs-CZ" b="1" dirty="0" smtClean="0"/>
                        <a:t>12.</a:t>
                      </a:r>
                      <a:endParaRPr lang="cs-CZ" b="1" dirty="0"/>
                    </a:p>
                  </a:txBody>
                  <a:tcPr/>
                </a:tc>
              </a:tr>
              <a:tr h="315035">
                <a:tc>
                  <a:txBody>
                    <a:bodyPr/>
                    <a:lstStyle/>
                    <a:p>
                      <a:r>
                        <a:rPr lang="cs-CZ" b="1" dirty="0" smtClean="0"/>
                        <a:t>13.</a:t>
                      </a:r>
                      <a:endParaRPr lang="cs-CZ" b="1" dirty="0"/>
                    </a:p>
                  </a:txBody>
                  <a:tcPr/>
                </a:tc>
              </a:tr>
            </a:tbl>
          </a:graphicData>
        </a:graphic>
      </p:graphicFrame>
      <p:cxnSp>
        <p:nvCxnSpPr>
          <p:cNvPr id="5" name="Přímá spojnice 4"/>
          <p:cNvCxnSpPr/>
          <p:nvPr/>
        </p:nvCxnSpPr>
        <p:spPr>
          <a:xfrm>
            <a:off x="467544" y="3068960"/>
            <a:ext cx="0" cy="2448272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6" name="Obdélník 5"/>
          <p:cNvSpPr/>
          <p:nvPr/>
        </p:nvSpPr>
        <p:spPr>
          <a:xfrm>
            <a:off x="7020272" y="1700808"/>
            <a:ext cx="1955125" cy="36004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7020272" y="2057636"/>
            <a:ext cx="1944216" cy="369538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7016749" y="2427174"/>
            <a:ext cx="1944216" cy="36004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7020272" y="2787214"/>
            <a:ext cx="1944216" cy="36004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7016749" y="3150397"/>
            <a:ext cx="1944216" cy="36004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7020272" y="3513580"/>
            <a:ext cx="1944216" cy="36004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7016749" y="3873620"/>
            <a:ext cx="1944216" cy="36004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7016749" y="4233660"/>
            <a:ext cx="1958648" cy="36964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7016749" y="4603300"/>
            <a:ext cx="1944216" cy="36004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7016749" y="4966482"/>
            <a:ext cx="1944216" cy="37072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7016749" y="5337212"/>
            <a:ext cx="1944216" cy="36004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7016749" y="5698596"/>
            <a:ext cx="1958648" cy="36004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7016749" y="6061779"/>
            <a:ext cx="1944216" cy="36004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7020270" y="2078668"/>
            <a:ext cx="2123730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/>
              <a:t>POLODRAHOKAMY</a:t>
            </a:r>
            <a:endParaRPr lang="cs-CZ" sz="15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164288" y="2427174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STŘÍBRO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7051979" y="2796506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OTROKY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308304" y="3165838"/>
            <a:ext cx="13278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ZBRANĚ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346202" y="3535170"/>
            <a:ext cx="13278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KOŽEŠINY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465699" y="3864328"/>
            <a:ext cx="10398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KONĚ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452320" y="4275919"/>
            <a:ext cx="7920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SKLO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7452320" y="4608312"/>
            <a:ext cx="8982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VOSK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7465699" y="4977644"/>
            <a:ext cx="10398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PERLY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7361921" y="5346976"/>
            <a:ext cx="15086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HEDVÁBÍ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7361921" y="5716308"/>
            <a:ext cx="13121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KLENOTY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7361921" y="6085640"/>
            <a:ext cx="12742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BROKÁT</a:t>
            </a:r>
            <a:endParaRPr lang="cs-CZ" dirty="0"/>
          </a:p>
        </p:txBody>
      </p:sp>
      <p:cxnSp>
        <p:nvCxnSpPr>
          <p:cNvPr id="33" name="Přímá spojnice 32"/>
          <p:cNvCxnSpPr/>
          <p:nvPr/>
        </p:nvCxnSpPr>
        <p:spPr>
          <a:xfrm flipH="1">
            <a:off x="467544" y="2607194"/>
            <a:ext cx="54006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467544" y="3087544"/>
            <a:ext cx="2376264" cy="78294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 flipH="1" flipV="1">
            <a:off x="3167844" y="3126691"/>
            <a:ext cx="2700300" cy="39147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 flipH="1">
            <a:off x="2987824" y="5364160"/>
            <a:ext cx="2880320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 flipH="1">
            <a:off x="1331640" y="5440696"/>
            <a:ext cx="1368152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 flipH="1">
            <a:off x="3995936" y="4815828"/>
            <a:ext cx="1872208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>
            <a:off x="899592" y="4815828"/>
            <a:ext cx="3096344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52"/>
          <p:cNvCxnSpPr/>
          <p:nvPr/>
        </p:nvCxnSpPr>
        <p:spPr>
          <a:xfrm flipV="1">
            <a:off x="899592" y="3535170"/>
            <a:ext cx="0" cy="1905526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54"/>
          <p:cNvCxnSpPr/>
          <p:nvPr/>
        </p:nvCxnSpPr>
        <p:spPr>
          <a:xfrm flipH="1">
            <a:off x="1331640" y="4293096"/>
            <a:ext cx="1368152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56"/>
          <p:cNvCxnSpPr/>
          <p:nvPr/>
        </p:nvCxnSpPr>
        <p:spPr>
          <a:xfrm flipH="1">
            <a:off x="3167844" y="4293096"/>
            <a:ext cx="2700300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58"/>
          <p:cNvCxnSpPr/>
          <p:nvPr/>
        </p:nvCxnSpPr>
        <p:spPr>
          <a:xfrm>
            <a:off x="899592" y="3693600"/>
            <a:ext cx="2268252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nice 60"/>
          <p:cNvCxnSpPr/>
          <p:nvPr/>
        </p:nvCxnSpPr>
        <p:spPr>
          <a:xfrm flipH="1">
            <a:off x="3563888" y="3719836"/>
            <a:ext cx="2304256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62" name="TextovéPole 61"/>
          <p:cNvSpPr txBox="1"/>
          <p:nvPr/>
        </p:nvSpPr>
        <p:spPr>
          <a:xfrm>
            <a:off x="7164288" y="1700808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ZLATO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352491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5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6" fill="hold">
                      <p:stCondLst>
                        <p:cond delay="0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2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>
                      <p:stCondLst>
                        <p:cond delay="0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27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8" fill="hold">
                      <p:stCondLst>
                        <p:cond delay="0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3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3" fill="hold">
                      <p:stCondLst>
                        <p:cond delay="0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37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8" fill="hold">
                      <p:stCondLst>
                        <p:cond delay="0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0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4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8" fill="hold">
                      <p:stCondLst>
                        <p:cond delay="0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5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3" fill="hold">
                      <p:stCondLst>
                        <p:cond delay="0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57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8" fill="hold">
                      <p:stCondLst>
                        <p:cond delay="0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</p:childTnLst>
        </p:cTn>
      </p:par>
    </p:tnLst>
    <p:bldLst>
      <p:bldP spid="6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4" grpId="0"/>
      <p:bldP spid="8" grpId="0"/>
      <p:bldP spid="9" grpId="0"/>
      <p:bldP spid="10" grpId="0"/>
      <p:bldP spid="11" grpId="0"/>
      <p:bldP spid="12" grpId="0"/>
      <p:bldP spid="14" grpId="0"/>
      <p:bldP spid="27" grpId="0"/>
      <p:bldP spid="28" grpId="0"/>
      <p:bldP spid="29" grpId="0"/>
      <p:bldP spid="30" grpId="0"/>
      <p:bldP spid="31" grpId="0"/>
      <p:bldP spid="6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16285" y="260648"/>
            <a:ext cx="8493339" cy="2585323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>
            <a:spAutoFit/>
            <a:scene3d>
              <a:camera prst="obliqueTopLeft">
                <a:rot lat="0" lon="0" rev="0"/>
              </a:camera>
              <a:lightRig rig="contrasting" dir="t">
                <a:rot lat="0" lon="0" rev="4500000"/>
              </a:lightRig>
            </a:scene3d>
            <a:sp3d extrusionH="57150" contourW="6350" prstMaterial="metal">
              <a:bevelT w="127000" h="31750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 w="0">
                  <a:solidFill>
                    <a:srgbClr val="00B0F0"/>
                  </a:solidFill>
                </a:ln>
                <a:solidFill>
                  <a:srgbClr val="00B0F0"/>
                </a:solidFill>
                <a:effectLst/>
              </a:rPr>
              <a:t>Zda jsi měl vše správně </a:t>
            </a:r>
            <a:endParaRPr lang="cs-CZ" sz="5400" b="1" cap="all" dirty="0">
              <a:ln w="0">
                <a:solidFill>
                  <a:srgbClr val="00B0F0"/>
                </a:solidFill>
              </a:ln>
              <a:solidFill>
                <a:srgbClr val="00B0F0"/>
              </a:solidFill>
              <a:effectLst/>
            </a:endParaRPr>
          </a:p>
          <a:p>
            <a:pPr algn="ctr"/>
            <a:r>
              <a:rPr lang="cs-CZ" sz="5400" b="1" u="sng" cap="all" spc="0" dirty="0" smtClean="0">
                <a:ln w="0">
                  <a:solidFill>
                    <a:srgbClr val="00B0F0"/>
                  </a:solidFill>
                </a:ln>
                <a:solidFill>
                  <a:srgbClr val="00B0F0"/>
                </a:solidFill>
                <a:effectLst/>
              </a:rPr>
              <a:t> GRATULUJI!</a:t>
            </a:r>
            <a:endParaRPr lang="cs-CZ" sz="5400" b="1" u="sng" cap="all" spc="0" dirty="0">
              <a:ln w="0">
                <a:solidFill>
                  <a:srgbClr val="00B0F0"/>
                </a:solidFill>
              </a:ln>
              <a:solidFill>
                <a:srgbClr val="00B0F0"/>
              </a:solidFill>
              <a:effectLst/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3250" y="3140968"/>
            <a:ext cx="2857500" cy="2857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237009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19672" y="274320"/>
            <a:ext cx="6840760" cy="850424"/>
          </a:xfr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/>
              <a:t>Použitá literatura a odkazy: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999807" y="1268760"/>
            <a:ext cx="7488832" cy="66479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Tx/>
              <a:buChar char="-"/>
            </a:pPr>
            <a:r>
              <a:rPr lang="cs-CZ" sz="1600" dirty="0">
                <a:solidFill>
                  <a:prstClr val="black"/>
                </a:solidFill>
              </a:rPr>
              <a:t>Obrázky použity ze sady </a:t>
            </a:r>
            <a:r>
              <a:rPr lang="cs-CZ" sz="1600" dirty="0" smtClean="0">
                <a:solidFill>
                  <a:prstClr val="black"/>
                </a:solidFill>
              </a:rPr>
              <a:t>Office a také:</a:t>
            </a:r>
          </a:p>
          <a:p>
            <a:pPr marL="342900" indent="-342900">
              <a:buFontTx/>
              <a:buChar char="-"/>
            </a:pPr>
            <a:r>
              <a:rPr lang="cs-CZ" sz="1600" dirty="0">
                <a:solidFill>
                  <a:prstClr val="black"/>
                </a:solidFill>
                <a:hlinkClick r:id="rId2"/>
              </a:rPr>
              <a:t>http://</a:t>
            </a:r>
            <a:r>
              <a:rPr lang="cs-CZ" sz="1600" dirty="0" smtClean="0">
                <a:solidFill>
                  <a:prstClr val="black"/>
                </a:solidFill>
                <a:hlinkClick r:id="rId2"/>
              </a:rPr>
              <a:t>cs.wikipedia.org/wiki/Soubor:Stanowisko_archeologiczne_w_Biskupinie_0129.jpg</a:t>
            </a:r>
            <a:endParaRPr lang="cs-CZ" sz="1600" dirty="0" smtClean="0">
              <a:solidFill>
                <a:prstClr val="black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sz="1600" dirty="0">
                <a:solidFill>
                  <a:prstClr val="black"/>
                </a:solidFill>
                <a:hlinkClick r:id="rId3"/>
              </a:rPr>
              <a:t>http://</a:t>
            </a:r>
            <a:r>
              <a:rPr lang="cs-CZ" sz="1600" dirty="0" smtClean="0">
                <a:solidFill>
                  <a:prstClr val="black"/>
                </a:solidFill>
                <a:hlinkClick r:id="rId3"/>
              </a:rPr>
              <a:t>cs.wikipedia.org/wiki/Soubor:Svatopluk_I.jpg</a:t>
            </a:r>
            <a:endParaRPr lang="cs-CZ" sz="1600" dirty="0" smtClean="0">
              <a:solidFill>
                <a:prstClr val="black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sz="1600" dirty="0">
                <a:solidFill>
                  <a:prstClr val="black"/>
                </a:solidFill>
                <a:hlinkClick r:id="rId4"/>
              </a:rPr>
              <a:t>http://</a:t>
            </a:r>
            <a:r>
              <a:rPr lang="cs-CZ" sz="1600" dirty="0" smtClean="0">
                <a:solidFill>
                  <a:prstClr val="black"/>
                </a:solidFill>
                <a:hlinkClick r:id="rId4"/>
              </a:rPr>
              <a:t>cs.wikipedia.org/wiki/Soubor:Hlaholice-nazev.gif</a:t>
            </a:r>
            <a:endParaRPr lang="cs-CZ" sz="1600" dirty="0" smtClean="0">
              <a:solidFill>
                <a:prstClr val="black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sz="1600" dirty="0">
                <a:solidFill>
                  <a:prstClr val="black"/>
                </a:solidFill>
                <a:hlinkClick r:id="rId5"/>
              </a:rPr>
              <a:t>http://</a:t>
            </a:r>
            <a:r>
              <a:rPr lang="cs-CZ" sz="1600" dirty="0" smtClean="0">
                <a:solidFill>
                  <a:prstClr val="black"/>
                </a:solidFill>
                <a:hlinkClick r:id="rId5"/>
              </a:rPr>
              <a:t>cs.wikipedia.org/wiki/Soubor:Velka_Morava_sperky_4.jpg</a:t>
            </a:r>
            <a:endParaRPr lang="cs-CZ" sz="1600" dirty="0" smtClean="0">
              <a:solidFill>
                <a:prstClr val="black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sz="1600" dirty="0">
                <a:solidFill>
                  <a:prstClr val="black"/>
                </a:solidFill>
                <a:hlinkClick r:id="rId6"/>
              </a:rPr>
              <a:t>http://</a:t>
            </a:r>
            <a:r>
              <a:rPr lang="cs-CZ" sz="1600" dirty="0" smtClean="0">
                <a:solidFill>
                  <a:prstClr val="black"/>
                </a:solidFill>
                <a:hlinkClick r:id="rId6"/>
              </a:rPr>
              <a:t>cs.wikipedia.org/wiki/Soubor:IBM_Thinkpad_R51.jpg</a:t>
            </a:r>
            <a:endParaRPr lang="cs-CZ" sz="1600" dirty="0" smtClean="0">
              <a:solidFill>
                <a:prstClr val="black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sz="1600" dirty="0">
                <a:solidFill>
                  <a:prstClr val="black"/>
                </a:solidFill>
                <a:hlinkClick r:id="rId7"/>
              </a:rPr>
              <a:t>http://</a:t>
            </a:r>
            <a:r>
              <a:rPr lang="cs-CZ" sz="1600" dirty="0" smtClean="0">
                <a:solidFill>
                  <a:prstClr val="black"/>
                </a:solidFill>
                <a:hlinkClick r:id="rId7"/>
              </a:rPr>
              <a:t>cs.wikipedia.org/wiki/Soubor:Willys-Knight1920.jpg</a:t>
            </a:r>
            <a:endParaRPr lang="cs-CZ" sz="1600" dirty="0" smtClean="0">
              <a:solidFill>
                <a:prstClr val="black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sz="1600" dirty="0">
                <a:solidFill>
                  <a:prstClr val="black"/>
                </a:solidFill>
                <a:hlinkClick r:id="rId8"/>
              </a:rPr>
              <a:t>http://</a:t>
            </a:r>
            <a:r>
              <a:rPr lang="cs-CZ" sz="1600" dirty="0" smtClean="0">
                <a:solidFill>
                  <a:prstClr val="black"/>
                </a:solidFill>
                <a:hlinkClick r:id="rId8"/>
              </a:rPr>
              <a:t>cs.wikipedia.org/wiki/Soubor:Math_lecture_at_TKK.JPG</a:t>
            </a:r>
            <a:endParaRPr lang="cs-CZ" sz="1600" dirty="0" smtClean="0">
              <a:solidFill>
                <a:prstClr val="black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sz="1600" dirty="0">
                <a:solidFill>
                  <a:prstClr val="black"/>
                </a:solidFill>
              </a:rPr>
              <a:t>http://www.clker.com/clipart-4244.html</a:t>
            </a:r>
          </a:p>
          <a:p>
            <a:pPr marL="342900" indent="-342900">
              <a:buFontTx/>
              <a:buChar char="-"/>
            </a:pPr>
            <a:r>
              <a:rPr lang="cs-CZ" sz="1600" dirty="0">
                <a:solidFill>
                  <a:prstClr val="black"/>
                </a:solidFill>
              </a:rPr>
              <a:t>Není-li uvedeno jinak je materiál dílem autorky podle učebních osnov odpovídajících ŠVP vyučovaných podle </a:t>
            </a:r>
            <a:r>
              <a:rPr lang="cs-CZ" sz="1600">
                <a:solidFill>
                  <a:prstClr val="black"/>
                </a:solidFill>
              </a:rPr>
              <a:t>učebnic</a:t>
            </a:r>
            <a:r>
              <a:rPr lang="cs-CZ" sz="1600" smtClean="0">
                <a:solidFill>
                  <a:prstClr val="black"/>
                </a:solidFill>
              </a:rPr>
              <a:t>:</a:t>
            </a:r>
            <a:endParaRPr lang="cs-CZ" sz="1600" dirty="0" smtClean="0">
              <a:solidFill>
                <a:prstClr val="black"/>
              </a:solidFill>
            </a:endParaRPr>
          </a:p>
          <a:p>
            <a:endParaRPr lang="cs-CZ" sz="1600" dirty="0">
              <a:solidFill>
                <a:prstClr val="black"/>
              </a:solidFill>
            </a:endParaRPr>
          </a:p>
          <a:p>
            <a:r>
              <a:rPr lang="cs-CZ" sz="16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PeadDr.Stříbrná</a:t>
            </a:r>
            <a:r>
              <a:rPr lang="cs-CZ" sz="16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I. a kol. </a:t>
            </a:r>
            <a:r>
              <a:rPr lang="cs-CZ" sz="1600" i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Vlastivěda 4, učebnice, </a:t>
            </a:r>
            <a:r>
              <a:rPr lang="cs-CZ" sz="16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Brno: NOVÁ ŠKOLA, 2010. ISBN 978-80-7289-166-5</a:t>
            </a:r>
          </a:p>
          <a:p>
            <a:endParaRPr lang="cs-CZ" sz="1600" dirty="0">
              <a:solidFill>
                <a:prstClr val="black"/>
              </a:solidFill>
            </a:endParaRPr>
          </a:p>
          <a:p>
            <a:r>
              <a:rPr lang="cs-CZ" sz="16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PeadDr.Stříbrná</a:t>
            </a:r>
            <a:r>
              <a:rPr lang="cs-CZ" sz="16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I. a kol. </a:t>
            </a:r>
            <a:r>
              <a:rPr lang="cs-CZ" sz="1600" i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Vlastivěda 4, pracovní sešit, </a:t>
            </a:r>
            <a:r>
              <a:rPr lang="cs-CZ" sz="16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Brno: NOVÁ ŠKOLA, 2004. ISBN 80-7289-066-2</a:t>
            </a:r>
            <a:endParaRPr lang="cs-CZ" sz="1600" dirty="0">
              <a:solidFill>
                <a:prstClr val="black"/>
              </a:solidFill>
            </a:endParaRPr>
          </a:p>
          <a:p>
            <a:endParaRPr lang="cs-CZ" sz="1600" dirty="0">
              <a:solidFill>
                <a:prstClr val="black"/>
              </a:solidFill>
            </a:endParaRPr>
          </a:p>
          <a:p>
            <a:r>
              <a:rPr lang="cs-CZ" sz="1600" dirty="0">
                <a:solidFill>
                  <a:prstClr val="black"/>
                </a:solidFill>
              </a:rPr>
              <a:t>Citováno dne: </a:t>
            </a:r>
            <a:r>
              <a:rPr lang="cs-CZ" sz="1600" dirty="0" smtClean="0">
                <a:solidFill>
                  <a:prstClr val="black"/>
                </a:solidFill>
              </a:rPr>
              <a:t>04.11.2012</a:t>
            </a:r>
            <a:endParaRPr lang="cs-CZ" sz="1600" dirty="0">
              <a:solidFill>
                <a:prstClr val="black"/>
              </a:solidFill>
            </a:endParaRPr>
          </a:p>
          <a:p>
            <a:endParaRPr lang="cs-CZ" dirty="0" smtClean="0">
              <a:solidFill>
                <a:prstClr val="black"/>
              </a:solidFill>
            </a:endParaRPr>
          </a:p>
          <a:p>
            <a:r>
              <a:rPr lang="pl-PL" dirty="0" smtClean="0">
                <a:solidFill>
                  <a:srgbClr val="0070C0"/>
                </a:solidFill>
                <a:hlinkClick r:id="rId9"/>
              </a:rPr>
              <a:t>DUM uložen na- http://dumy.cz/materialy/prehled</a:t>
            </a:r>
            <a:endParaRPr lang="cs-CZ" dirty="0" smtClean="0">
              <a:solidFill>
                <a:srgbClr val="0070C0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322387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astní návrh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Slunovrat">
  <a:themeElements>
    <a:clrScheme name="Vlastní 3">
      <a:dk1>
        <a:srgbClr val="000000"/>
      </a:dk1>
      <a:lt1>
        <a:srgbClr val="FFFFFF"/>
      </a:lt1>
      <a:dk2>
        <a:srgbClr val="1F2123"/>
      </a:dk2>
      <a:lt2>
        <a:srgbClr val="E1A327"/>
      </a:lt2>
      <a:accent1>
        <a:srgbClr val="0C0C0C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162542</TotalTime>
  <Words>514</Words>
  <Application>Microsoft Office PowerPoint</Application>
  <PresentationFormat>Předvádění na obrazovce (4:3)</PresentationFormat>
  <Paragraphs>171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Vlastní návrh</vt:lpstr>
      <vt:lpstr>Slunovrat</vt:lpstr>
      <vt:lpstr>Název školy: ZŠ Klášterec nad Ohří, Krátká 676 Autor: Mgr. Hana Kittnerová Název materiálu: VY_32_INOVACE_8_39_Opakování_Velkomoravská_říše Číslo projektu: CZ.1.07/1.4.00/21.1115  </vt:lpstr>
      <vt:lpstr>OPAKOVÁNÍ – velkomoravská říše</vt:lpstr>
      <vt:lpstr>Odpovídej na otázky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Použitá literatura a odkazy: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Vyjmenovaná slova po B</dc:title>
  <dc:creator>Kabinet</dc:creator>
  <cp:lastModifiedBy>hakitt</cp:lastModifiedBy>
  <cp:revision>172</cp:revision>
  <dcterms:created xsi:type="dcterms:W3CDTF">2011-11-20T18:51:24Z</dcterms:created>
  <dcterms:modified xsi:type="dcterms:W3CDTF">2013-01-22T22:31:02Z</dcterms:modified>
</cp:coreProperties>
</file>