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71" r:id="rId2"/>
    <p:sldId id="256" r:id="rId3"/>
    <p:sldId id="274" r:id="rId4"/>
    <p:sldId id="273" r:id="rId5"/>
    <p:sldId id="272" r:id="rId6"/>
    <p:sldId id="277" r:id="rId7"/>
    <p:sldId id="275" r:id="rId8"/>
    <p:sldId id="278" r:id="rId9"/>
    <p:sldId id="276" r:id="rId10"/>
    <p:sldId id="279" r:id="rId11"/>
    <p:sldId id="280" r:id="rId12"/>
    <p:sldId id="28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E3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3" autoAdjust="0"/>
    <p:restoredTop sz="94660"/>
  </p:normalViewPr>
  <p:slideViewPr>
    <p:cSldViewPr>
      <p:cViewPr varScale="1">
        <p:scale>
          <a:sx n="69" d="100"/>
          <a:sy n="69" d="100"/>
        </p:scale>
        <p:origin x="-13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998A8-DCF7-4263-A2C1-4732FBD4CE9B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E7232-9FEA-4F9D-80C0-E4C4A6525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986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C842F79-6C37-4360-A59A-CA95FA997CE7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23586AF-5B44-45BA-9C3E-50FD764314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%C5%99ivoj_I.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Svat%C3%A1_Ludmila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hyperlink" Target="http://cs.wikipedia.org/wiki/Spytihn%C4%9Bv_I." TargetMode="External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cs.wikipedia.org/wiki/Drahom%C3%ADra_ze_Stodor" TargetMode="External"/><Relationship Id="rId4" Type="http://schemas.openxmlformats.org/officeDocument/2006/relationships/hyperlink" Target="http://cs.wikipedia.org/wiki/Vratislav_I.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hyperlink" Target="http://cs.wikipedia.org/wiki/Boleslav_I." TargetMode="External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hyperlink" Target="http://cs.wikipedia.org/wiki/Svat%C3%BD_V%C3%A1clav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www.youtube.com/watch?feature=player_detailpage&amp;v=yIGE7uuyEDU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ld%C5%99ich_(kn%C3%AD%C5%BEe)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http://cs.wikipedia.org/wiki/B%C5%99etislav_I.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apichnutiVaclava_liberviaticus.jpg" TargetMode="External"/><Relationship Id="rId13" Type="http://schemas.openxmlformats.org/officeDocument/2006/relationships/audio" Target="../media/audio1.wav"/><Relationship Id="rId3" Type="http://schemas.openxmlformats.org/officeDocument/2006/relationships/hyperlink" Target="http://cs.wikipedia.org/wiki/Soubor:P%C5%99emyslovci_erb.svg" TargetMode="External"/><Relationship Id="rId7" Type="http://schemas.openxmlformats.org/officeDocument/2006/relationships/hyperlink" Target="http://cs.wikipedia.org/wiki/Soubor:Vasik_kaple_200px.jpg" TargetMode="External"/><Relationship Id="rId12" Type="http://schemas.openxmlformats.org/officeDocument/2006/relationships/hyperlink" Target="DUM%20ulo&#382;en%20na-%20http:/dumy.cz/materialy/prehled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Wratys%C5%82aw1.jpg" TargetMode="External"/><Relationship Id="rId11" Type="http://schemas.openxmlformats.org/officeDocument/2006/relationships/hyperlink" Target="http://cs.wikipedia.org/wiki/Soubor:Brzetys%C5%82aw_I.jpg" TargetMode="External"/><Relationship Id="rId5" Type="http://schemas.openxmlformats.org/officeDocument/2006/relationships/hyperlink" Target="http://cs.wikipedia.org/wiki/Soubor:Spitygniew_I.jpg" TargetMode="External"/><Relationship Id="rId10" Type="http://schemas.openxmlformats.org/officeDocument/2006/relationships/hyperlink" Target="http://cs.wikipedia.org/wiki/Soubor:Oldrzych.jpg" TargetMode="External"/><Relationship Id="rId4" Type="http://schemas.openxmlformats.org/officeDocument/2006/relationships/hyperlink" Target="http://commons.wikimedia.org/wiki/File:Bo%C5%99ivoj.jpg?uselang=cs" TargetMode="External"/><Relationship Id="rId9" Type="http://schemas.openxmlformats.org/officeDocument/2006/relationships/hyperlink" Target="http://cs.wikipedia.org/wiki/Soubor:Svaty_Vaclav_a_Svata_Ludmila_-_glass_windo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VY_32_INOVACE_9_39_Přemyslovská_knížata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31032" y="3569092"/>
            <a:ext cx="7560840" cy="1824608"/>
          </a:xfrm>
        </p:spPr>
        <p:txBody>
          <a:bodyPr>
            <a:noAutofit/>
          </a:bodyPr>
          <a:lstStyle/>
          <a:p>
            <a:pPr algn="l"/>
            <a:endParaRPr lang="cs-CZ" sz="2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čtvrtý ročník základní školy. Žák se seznamuje s učivem o vzniku českého státu a vládě Přemyslovských knížat.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50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512168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VZNIK ČESKÉHO STÁTU, VLÁDA PŘEMYSLOVSKÝCH KNÍŽAT</a:t>
            </a:r>
            <a:endParaRPr lang="cs-CZ" sz="36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971600" y="2420888"/>
            <a:ext cx="7125112" cy="3114585"/>
          </a:xfrm>
        </p:spPr>
        <p:txBody>
          <a:bodyPr>
            <a:noAutofit/>
          </a:bodyPr>
          <a:lstStyle/>
          <a:p>
            <a:pPr hangingPunct="0">
              <a:buClr>
                <a:schemeClr val="accent1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 během </a:t>
            </a:r>
            <a:r>
              <a:rPr lang="cs-CZ" sz="3200" dirty="0" smtClean="0">
                <a:solidFill>
                  <a:schemeClr val="tx1"/>
                </a:solidFill>
              </a:rPr>
              <a:t>10.století </a:t>
            </a:r>
            <a:r>
              <a:rPr lang="cs-CZ" sz="3200" dirty="0">
                <a:solidFill>
                  <a:schemeClr val="tx1"/>
                </a:solidFill>
              </a:rPr>
              <a:t>vznik </a:t>
            </a:r>
            <a:r>
              <a:rPr lang="cs-CZ" sz="3200" dirty="0" smtClean="0">
                <a:solidFill>
                  <a:schemeClr val="tx1"/>
                </a:solidFill>
              </a:rPr>
              <a:t>českého </a:t>
            </a:r>
            <a:r>
              <a:rPr lang="cs-CZ" sz="3200" dirty="0">
                <a:solidFill>
                  <a:schemeClr val="tx1"/>
                </a:solidFill>
              </a:rPr>
              <a:t>státu </a:t>
            </a:r>
            <a:endParaRPr lang="cs-CZ" sz="3200" dirty="0" smtClean="0">
              <a:solidFill>
                <a:schemeClr val="tx1"/>
              </a:solidFill>
            </a:endParaRPr>
          </a:p>
          <a:p>
            <a:pPr hangingPunct="0">
              <a:buClr>
                <a:schemeClr val="accent1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>
                <a:solidFill>
                  <a:schemeClr val="tx1"/>
                </a:solidFill>
              </a:rPr>
              <a:t>na našem území se projevuje nejsilnější </a:t>
            </a:r>
            <a:r>
              <a:rPr lang="cs-CZ" sz="3200" dirty="0" smtClean="0">
                <a:solidFill>
                  <a:schemeClr val="tx1"/>
                </a:solidFill>
              </a:rPr>
              <a:t>      </a:t>
            </a:r>
          </a:p>
          <a:p>
            <a:pPr marL="0" indent="0" hangingPunct="0">
              <a:buClr>
                <a:schemeClr val="accent1">
                  <a:lumMod val="50000"/>
                </a:schemeClr>
              </a:buClr>
              <a:buNone/>
            </a:pPr>
            <a:r>
              <a:rPr lang="cs-CZ" sz="3200">
                <a:solidFill>
                  <a:schemeClr val="tx1"/>
                </a:solidFill>
              </a:rPr>
              <a:t> </a:t>
            </a:r>
            <a:r>
              <a:rPr lang="cs-CZ" sz="3200" smtClean="0">
                <a:solidFill>
                  <a:schemeClr val="tx1"/>
                </a:solidFill>
              </a:rPr>
              <a:t>   </a:t>
            </a:r>
            <a:r>
              <a:rPr lang="cs-CZ" sz="3200" smtClean="0">
                <a:solidFill>
                  <a:schemeClr val="tx1"/>
                </a:solidFill>
              </a:rPr>
              <a:t>kmen </a:t>
            </a:r>
            <a:r>
              <a:rPr lang="cs-CZ" sz="3200" dirty="0">
                <a:solidFill>
                  <a:schemeClr val="tx1"/>
                </a:solidFill>
              </a:rPr>
              <a:t>Čechů.</a:t>
            </a:r>
          </a:p>
          <a:p>
            <a:pPr hangingPunct="0">
              <a:buClr>
                <a:schemeClr val="accent1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</a:rPr>
              <a:t> rod </a:t>
            </a:r>
            <a:r>
              <a:rPr lang="cs-CZ" sz="3200" dirty="0">
                <a:solidFill>
                  <a:schemeClr val="tx1"/>
                </a:solidFill>
              </a:rPr>
              <a:t>Přemyslovců</a:t>
            </a:r>
          </a:p>
          <a:p>
            <a:pPr>
              <a:buFont typeface="Wingdings" pitchFamily="2" charset="2"/>
              <a:buChar char="Ø"/>
            </a:pPr>
            <a:endParaRPr lang="cs-CZ" sz="3200" b="1" dirty="0">
              <a:solidFill>
                <a:srgbClr val="FF0000"/>
              </a:solidFill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983" y="4365104"/>
            <a:ext cx="2269266" cy="2340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025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3816424" cy="1080120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Kníže Bořivoj </a:t>
            </a:r>
            <a:r>
              <a:rPr lang="cs-CZ" sz="3600" b="1" u="sng" dirty="0" smtClean="0">
                <a:solidFill>
                  <a:schemeClr val="bg1"/>
                </a:solidFill>
                <a:latin typeface="+mn-lt"/>
                <a:cs typeface="Calibri" pitchFamily="34" charset="0"/>
              </a:rPr>
              <a:t>I</a:t>
            </a:r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3600" b="1" u="sng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294331" y="1497754"/>
            <a:ext cx="7200800" cy="311458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první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písemně doložený český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kníže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vládl 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 Čechách koncem 9.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století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manželka 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Ludmila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oba 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napomáhali šířit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křesťanství a zakládali </a:t>
            </a: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první kostely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2084"/>
            <a:ext cx="1534666" cy="4194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218" y="4757456"/>
            <a:ext cx="4639503" cy="2073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186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4680520" cy="1080120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Spytihněv a Vratislav I.</a:t>
            </a:r>
            <a:endParaRPr lang="cs-CZ" sz="3600" b="1" u="sng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502759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po Bořivojově smrti se stal knížetem jeho syn </a:t>
            </a:r>
            <a:r>
              <a:rPr lang="cs-CZ" sz="2800" dirty="0" smtClean="0">
                <a:solidFill>
                  <a:schemeClr val="tx1"/>
                </a:solidFill>
                <a:hlinkClick r:id="rId3"/>
              </a:rPr>
              <a:t>Spytihněv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zemřel bezdětný, proto se ujal vlády jeho bratr 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  <a:hlinkClick r:id="rId4"/>
              </a:rPr>
              <a:t>Vratislav I.</a:t>
            </a:r>
            <a:endParaRPr lang="cs-CZ" sz="2800" dirty="0" smtClean="0">
              <a:solidFill>
                <a:schemeClr val="tx1"/>
              </a:solidFill>
              <a:cs typeface="Calibri" pitchFamily="34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manželkou Vratislava byla kněžna Drahomíra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měli syny Václava a Boleslava, když Vratislav zemřel, byl Václav ještě dítě, a tak se o vládu dělily dvě kněžny </a:t>
            </a:r>
            <a:r>
              <a:rPr lang="cs-CZ" sz="2000" dirty="0" smtClean="0">
                <a:solidFill>
                  <a:schemeClr val="tx1"/>
                </a:solidFill>
                <a:cs typeface="Calibri" pitchFamily="34" charset="0"/>
              </a:rPr>
              <a:t>(Drahomíra a Ludmila)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  <a:hlinkClick r:id="rId5"/>
              </a:rPr>
              <a:t>Drahomíra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 se bála, že ztratí vliv na své syny, proto nechala Ludmilu zavraždit.</a:t>
            </a:r>
          </a:p>
          <a:p>
            <a:pPr algn="just">
              <a:buFont typeface="Wingdings" pitchFamily="2" charset="2"/>
              <a:buChar char="Ø"/>
            </a:pPr>
            <a:endParaRPr lang="cs-CZ" sz="3200" dirty="0" smtClean="0">
              <a:solidFill>
                <a:schemeClr val="tx1"/>
              </a:solidFill>
              <a:cs typeface="Calibri" pitchFamily="34" charset="0"/>
            </a:endParaRPr>
          </a:p>
          <a:p>
            <a:pPr algn="just">
              <a:buFont typeface="Wingdings" pitchFamily="2" charset="2"/>
              <a:buChar char="Ø"/>
            </a:pPr>
            <a:endParaRPr lang="cs-CZ" sz="3200" dirty="0" smtClean="0">
              <a:solidFill>
                <a:schemeClr val="tx1"/>
              </a:solidFill>
              <a:cs typeface="Calibri" pitchFamily="34" charset="0"/>
            </a:endParaRPr>
          </a:p>
          <a:p>
            <a:pPr marL="0" indent="0" algn="just">
              <a:buNone/>
            </a:pPr>
            <a:endParaRPr lang="cs-CZ" sz="2000" dirty="0">
              <a:solidFill>
                <a:schemeClr val="tx1"/>
              </a:solidFill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16632"/>
            <a:ext cx="9525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254" y="5339866"/>
            <a:ext cx="1631082" cy="1482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96336" y="64533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Vratislav</a:t>
            </a:r>
            <a:r>
              <a:rPr lang="cs-CZ" dirty="0" smtClean="0"/>
              <a:t> </a:t>
            </a:r>
            <a:r>
              <a:rPr lang="cs-CZ" sz="1400" dirty="0" smtClean="0"/>
              <a:t>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3328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8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3816424" cy="1080120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Svatý Václav</a:t>
            </a:r>
            <a:endParaRPr lang="cs-CZ" sz="3600" b="1" u="sng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79512" y="1700808"/>
            <a:ext cx="8670157" cy="396044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velmi vzdělaný, babička ho naučila číst a psát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</a:rPr>
              <a:t>spory s německým králem, aby nedošlo k válce odváděl poplatek – to se nelíbilo bratru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  <a:hlinkClick r:id="rId3"/>
              </a:rPr>
              <a:t>Boleslavovi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  <a:cs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</a:rPr>
              <a:t>lest Boleslava – asi roku 935 pozval Václava do Staré Boleslavi a tam ho nechal při vstupu do kostela zavraždit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  <a:hlinkClick r:id="rId4"/>
              </a:rPr>
              <a:t>Kníže Václav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</a:rPr>
              <a:t> byl spravedlivý, mírumilovný, lidé se k němu obraceli jako 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</a:rPr>
              <a:t>k patronovi 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</a:rPr>
              <a:t>(státní svátek dne 28.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</a:rPr>
              <a:t>září)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Calibri" pitchFamily="34" charset="0"/>
              </a:rPr>
              <a:t>Václav i Ludmila církví prohlášeni za svaté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282" y="295275"/>
            <a:ext cx="1544284" cy="169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24593"/>
            <a:ext cx="1593164" cy="2233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9388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8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3816424" cy="1080120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Svatý Václav</a:t>
            </a:r>
            <a:endParaRPr lang="cs-CZ" sz="3600" b="1" u="sng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4664"/>
            <a:ext cx="3041873" cy="4455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2040" y="1623487"/>
            <a:ext cx="4608512" cy="442674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Středověká hymna: Svatý Václave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48880"/>
            <a:ext cx="4463008" cy="424731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Text současné </a:t>
            </a:r>
            <a:r>
              <a:rPr lang="cs-CZ" dirty="0" smtClean="0"/>
              <a:t>verze:</a:t>
            </a:r>
          </a:p>
          <a:p>
            <a:r>
              <a:rPr lang="cs-CZ" dirty="0" smtClean="0"/>
              <a:t>Svatý </a:t>
            </a:r>
            <a:r>
              <a:rPr lang="cs-CZ" dirty="0"/>
              <a:t>Václave, vévodo české země,</a:t>
            </a:r>
            <a:br>
              <a:rPr lang="cs-CZ" dirty="0"/>
            </a:br>
            <a:r>
              <a:rPr lang="cs-CZ" dirty="0"/>
              <a:t>kníže náš, pros za nás Boha, svatého Ducha!</a:t>
            </a:r>
            <a:br>
              <a:rPr lang="cs-CZ" dirty="0"/>
            </a:br>
            <a:r>
              <a:rPr lang="cs-CZ" dirty="0"/>
              <a:t>Kriste, </a:t>
            </a:r>
            <a:r>
              <a:rPr lang="cs-CZ" dirty="0" err="1"/>
              <a:t>eleison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Ty jsi dědic české země, rozpomeň se na své plémě,</a:t>
            </a:r>
            <a:br>
              <a:rPr lang="cs-CZ" dirty="0"/>
            </a:br>
            <a:r>
              <a:rPr lang="cs-CZ" dirty="0"/>
              <a:t>nedej zahynouti nám ni budoucím, svatý Václave!</a:t>
            </a:r>
            <a:br>
              <a:rPr lang="cs-CZ" dirty="0"/>
            </a:br>
            <a:r>
              <a:rPr lang="cs-CZ" dirty="0"/>
              <a:t>Kriste, </a:t>
            </a:r>
            <a:r>
              <a:rPr lang="cs-CZ" dirty="0" err="1"/>
              <a:t>eleison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Pomoci my tvé žádáme, smiluj se nad námi,</a:t>
            </a:r>
            <a:br>
              <a:rPr lang="cs-CZ" dirty="0"/>
            </a:br>
            <a:r>
              <a:rPr lang="cs-CZ" dirty="0"/>
              <a:t>utěš smutné, zažeň vše zlé, svatý Václave!</a:t>
            </a:r>
            <a:br>
              <a:rPr lang="cs-CZ" dirty="0"/>
            </a:br>
            <a:r>
              <a:rPr lang="cs-CZ" dirty="0"/>
              <a:t>Kriste, </a:t>
            </a:r>
            <a:r>
              <a:rPr lang="cs-CZ" dirty="0" err="1"/>
              <a:t>eleison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smtClean="0"/>
              <a:t>………………..</a:t>
            </a:r>
            <a:endParaRPr lang="cs-CZ" dirty="0"/>
          </a:p>
        </p:txBody>
      </p:sp>
      <p:sp>
        <p:nvSpPr>
          <p:cNvPr id="6" name="Tlačítko akce: Zvuk 5">
            <a:hlinkClick r:id="rId4" highlightClick="1"/>
          </p:cNvPr>
          <p:cNvSpPr/>
          <p:nvPr/>
        </p:nvSpPr>
        <p:spPr>
          <a:xfrm>
            <a:off x="6660232" y="5589240"/>
            <a:ext cx="720080" cy="720080"/>
          </a:xfrm>
          <a:prstGeom prst="actionButtonSound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544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064896" cy="1080120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Kníže Oldřich a jeho syn Břetislav</a:t>
            </a:r>
            <a:endParaRPr lang="cs-CZ" sz="3600" b="1" u="sng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79513" y="1700808"/>
            <a:ext cx="6624735" cy="4752528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boje o moc v rodě Přemyslovců a útoky nepřátel přinesli bídu a utrpení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klidnější časy až za vlády 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  <a:hlinkClick r:id="rId3"/>
              </a:rPr>
              <a:t>Oldřicha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 a 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  <a:hlinkClick r:id="rId4"/>
              </a:rPr>
              <a:t>Břetislava</a:t>
            </a:r>
            <a:endParaRPr lang="cs-CZ" sz="2800" dirty="0" smtClean="0">
              <a:solidFill>
                <a:schemeClr val="tx1"/>
              </a:solidFill>
              <a:cs typeface="Calibri" pitchFamily="34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Břetislav dobyl zpět Poláky zabranou Moravu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kníže Břetislav určil, </a:t>
            </a:r>
            <a:r>
              <a:rPr lang="cs-CZ" sz="2800" dirty="0">
                <a:solidFill>
                  <a:schemeClr val="tx1"/>
                </a:solidFill>
                <a:cs typeface="Calibri" pitchFamily="34" charset="0"/>
              </a:rPr>
              <a:t>ž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e po smrti panovníka na trůn nastoupí nejstarší člen rodu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628800"/>
            <a:ext cx="1384548" cy="2076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80312" y="3705622"/>
            <a:ext cx="1312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Oldřich I.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242889"/>
            <a:ext cx="1384548" cy="2076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23185" y="6319711"/>
            <a:ext cx="1341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Břetislav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204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064896" cy="1080120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Zajímavost – Oldřich a Božena</a:t>
            </a:r>
            <a:endParaRPr lang="cs-CZ" sz="3600" b="1" u="sng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79513" y="1700808"/>
            <a:ext cx="8784975" cy="230425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První manželství Oldřicha bylo bezdětné, takže postrádal svého nástupce. Podle pověsti se vydal na lov a u potoka spatřil prát prádlo </a:t>
            </a:r>
            <a:r>
              <a:rPr lang="cs-CZ" sz="2800" b="1" dirty="0" smtClean="0">
                <a:solidFill>
                  <a:schemeClr val="tx1"/>
                </a:solidFill>
                <a:cs typeface="Calibri" pitchFamily="34" charset="0"/>
              </a:rPr>
              <a:t>Boženu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. Zamiloval se do ní, zapudil svoji první ženu, oženil se s Boženou a s ní měl potom </a:t>
            </a:r>
            <a:r>
              <a:rPr lang="cs-CZ" sz="2800" b="1" dirty="0" smtClean="0">
                <a:solidFill>
                  <a:schemeClr val="tx1"/>
                </a:solidFill>
                <a:cs typeface="Calibri" pitchFamily="34" charset="0"/>
              </a:rPr>
              <a:t>syna Břetislava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. Ten se po otcově smrti ujal vlády.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149080"/>
            <a:ext cx="1908799" cy="2611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726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27784" y="260648"/>
            <a:ext cx="3888432" cy="1080120"/>
          </a:xfrm>
          <a:prstGeom prst="roundRect">
            <a:avLst/>
          </a:prstGeom>
          <a:ln>
            <a:solidFill>
              <a:srgbClr val="FFC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3600" b="1" u="sng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cs-CZ" sz="36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ratislav II.</a:t>
            </a:r>
            <a:endParaRPr lang="cs-CZ" sz="3600" b="1" u="sng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79512" y="1628800"/>
            <a:ext cx="5760639" cy="2808312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jeden ze synů Břetislava I.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1"/>
                </a:solidFill>
                <a:cs typeface="Calibri" pitchFamily="34" charset="0"/>
              </a:rPr>
              <a:t>roku 1085 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získal od německého císaře za pomoc ve válce </a:t>
            </a:r>
            <a:r>
              <a:rPr lang="cs-CZ" sz="2800" u="sng" dirty="0" smtClean="0">
                <a:solidFill>
                  <a:schemeClr val="tx1"/>
                </a:solidFill>
                <a:cs typeface="Calibri" pitchFamily="34" charset="0"/>
              </a:rPr>
              <a:t>královský titul</a:t>
            </a:r>
            <a:r>
              <a:rPr lang="cs-CZ" sz="2800" dirty="0" smtClean="0">
                <a:solidFill>
                  <a:schemeClr val="tx1"/>
                </a:solidFill>
                <a:cs typeface="Calibri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cs typeface="Calibri" pitchFamily="34" charset="0"/>
              </a:rPr>
              <a:t>(pro svou osobu)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bg2">
                    <a:lumMod val="10000"/>
                  </a:schemeClr>
                </a:solidFill>
                <a:cs typeface="Calibri" pitchFamily="34" charset="0"/>
              </a:rPr>
              <a:t>stal se prvním českým králem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1916832"/>
            <a:ext cx="2748905" cy="444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916644"/>
            <a:ext cx="1821160" cy="145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6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5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7135" y="936996"/>
            <a:ext cx="7056784" cy="1191816"/>
          </a:xfrm>
          <a:prstGeom prst="round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Jak se jmenovala manželka knížete Bořivoje?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13811" y="4005064"/>
            <a:ext cx="2268252" cy="56263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Drahomíra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7135" y="5701318"/>
            <a:ext cx="2304256" cy="56263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Božena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5301208"/>
            <a:ext cx="2376264" cy="56263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Jitka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587657"/>
            <a:ext cx="2133990" cy="56263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Ludmila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16632"/>
            <a:ext cx="2592288" cy="56263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Pamatujete si?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7974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87A3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7135" y="936996"/>
            <a:ext cx="7056784" cy="1191816"/>
          </a:xfrm>
          <a:prstGeom prst="round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Kdo je označován za patrona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české země?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30822" y="3186902"/>
            <a:ext cx="2664296" cy="116853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biskup </a:t>
            </a:r>
          </a:p>
          <a:p>
            <a:pPr algn="ctr"/>
            <a:r>
              <a:rPr lang="cs-CZ" sz="2400" b="1" dirty="0" smtClean="0"/>
              <a:t>Vojtěch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03218" y="4833811"/>
            <a:ext cx="2304256" cy="116853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Oldřich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77994" y="5013176"/>
            <a:ext cx="2376264" cy="116853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Svatý Václav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19" y="3212976"/>
            <a:ext cx="2064347" cy="116853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kníže Vratislav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16632"/>
            <a:ext cx="2592288" cy="56263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Pamatujete si?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0677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87A3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7135" y="936996"/>
            <a:ext cx="7056784" cy="987504"/>
          </a:xfrm>
          <a:prstGeom prst="round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Jak se jmenoval první český král?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(královský titul získal jen pro sebe)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4958114"/>
            <a:ext cx="2664296" cy="6491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Bořivoj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141634"/>
            <a:ext cx="2304256" cy="6491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Rastislav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95966" y="3177530"/>
            <a:ext cx="2376264" cy="6491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Mojmír II.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877272"/>
            <a:ext cx="2880321" cy="6491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 Vratislav II.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16632"/>
            <a:ext cx="2592288" cy="56263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Pamatujete si?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9370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87A3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4824536" cy="360040"/>
          </a:xfrm>
          <a:ln>
            <a:solidFill>
              <a:schemeClr val="bg2">
                <a:lumMod val="50000"/>
              </a:schemeClr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692696"/>
            <a:ext cx="79928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/>
              <a:t>Obrázky použity ze sady </a:t>
            </a:r>
            <a:r>
              <a:rPr lang="cs-CZ" sz="2000" dirty="0" smtClean="0"/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cs.wikipedia.org/wiki/Soubor:P%C5%99emyslovci_erb.svg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commons.wikimedia.org/wiki/File:Bo%C5%99ivoj.jpg?uselang=cs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cs.wikipedia.org/wiki/Soubor:Spitygniew_I.jpg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cs.wikipedia.org/wiki/Soubor:Wratys%C5%82aw1.jpg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cs.wikipedia.org/wiki/Soubor:Vasik_kaple_200px.jpg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cs.wikipedia.org/wiki/Soubor:ZapichnutiVaclava_liberviaticus.jpg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9"/>
              </a:rPr>
              <a:t>http://cs.wikipedia.org/wiki/Soubor:Svaty_Vaclav_a_Svata_Ludmila_-_</a:t>
            </a:r>
            <a:r>
              <a:rPr lang="cs-CZ" sz="1600" dirty="0" smtClean="0">
                <a:hlinkClick r:id="rId9"/>
              </a:rPr>
              <a:t>glass_window.jpg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/>
              <a:t>http://cs.wikipedia.org/wiki/Svatov%C3%A1clavsk%C3%BD_chor%C3%A1l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cs.wikipedia.org/wiki/Soubor:Oldrzych.jpg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/>
              <a:t>http://cs.wikipedia.org/wiki/Soubor:S%C5%84atek_OB.jpg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cs.wikipedia.org/wiki/Soubor:Brzetys%C5%82aw_I.jpg</a:t>
            </a:r>
            <a:endParaRPr lang="cs-CZ" sz="1600" dirty="0" smtClean="0"/>
          </a:p>
          <a:p>
            <a:pPr marL="342900" indent="-342900">
              <a:buFontTx/>
              <a:buChar char="-"/>
            </a:pPr>
            <a:r>
              <a:rPr lang="cs-CZ" sz="1600" dirty="0"/>
              <a:t>http://www.youtube.com/watch?feature=player_detailpage&amp;v=yIGE7uuyEDU</a:t>
            </a:r>
          </a:p>
          <a:p>
            <a:pPr marL="342900" indent="-342900">
              <a:buFontTx/>
              <a:buChar char="-"/>
            </a:pPr>
            <a:r>
              <a:rPr lang="cs-CZ" sz="1600" dirty="0"/>
              <a:t>Není-li uvedeno jinak je materiál dílem autorky podle učebních osnov odpovídajících ŠVP vyučovaných podle učebnic:</a:t>
            </a: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978-80-7289-166-5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80-7289-066-2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</a:t>
            </a:r>
            <a:r>
              <a:rPr lang="cs-CZ" sz="2000">
                <a:solidFill>
                  <a:prstClr val="black"/>
                </a:solidFill>
              </a:rPr>
              <a:t>: </a:t>
            </a:r>
            <a:r>
              <a:rPr lang="cs-CZ" sz="2000" smtClean="0">
                <a:solidFill>
                  <a:prstClr val="black"/>
                </a:solidFill>
              </a:rPr>
              <a:t>11.11.2012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 smtClean="0">
                <a:hlinkClick r:id="rId12"/>
              </a:rPr>
              <a:t>DUM </a:t>
            </a:r>
            <a:r>
              <a:rPr lang="pl-PL" sz="2000" dirty="0">
                <a:hlinkClick r:id="rId12"/>
              </a:rPr>
              <a:t>uložen na- http://</a:t>
            </a:r>
            <a:r>
              <a:rPr lang="pl-PL" sz="2000" dirty="0" smtClean="0">
                <a:hlinkClick r:id="rId12"/>
              </a:rPr>
              <a:t>dumy.cz/materialy/prehled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34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1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theme/theme1.xml><?xml version="1.0" encoding="utf-8"?>
<a:theme xmlns:a="http://schemas.openxmlformats.org/drawingml/2006/main" name="Spring">
  <a:themeElements>
    <a:clrScheme name="Vlastní 19">
      <a:dk1>
        <a:srgbClr val="000000"/>
      </a:dk1>
      <a:lt1>
        <a:sysClr val="window" lastClr="FFFFFF"/>
      </a:lt1>
      <a:dk2>
        <a:srgbClr val="E5B7DB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973682"/>
      </a:hlink>
      <a:folHlink>
        <a:srgbClr val="FF000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317</TotalTime>
  <Words>582</Words>
  <Application>Microsoft Office PowerPoint</Application>
  <PresentationFormat>Předvádění na obrazovce (4:3)</PresentationFormat>
  <Paragraphs>87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Spring</vt:lpstr>
      <vt:lpstr>Název školy: ZŠ Klášterec nad Ohří, Krátká 676 Autor: Mgr. Hana Kittnerová Název materiálu: VY_32_INOVACE_9_39_Přemyslovská_knížata Číslo projektu: CZ.1.07/1.4.00/21.1115  </vt:lpstr>
      <vt:lpstr>VZNIK ČESKÉHO STÁTU, VLÁDA PŘEMYSLOVSKÝCH KNÍŽAT</vt:lpstr>
      <vt:lpstr>Kníže Bořivoj I.</vt:lpstr>
      <vt:lpstr>Spytihněv a Vratislav I.</vt:lpstr>
      <vt:lpstr>Svatý Václav</vt:lpstr>
      <vt:lpstr>Svatý Václav</vt:lpstr>
      <vt:lpstr>Kníže Oldřich a jeho syn Břetislav</vt:lpstr>
      <vt:lpstr>Zajímavost – Oldřich a Božena</vt:lpstr>
      <vt:lpstr>Vratislav II.</vt:lpstr>
      <vt:lpstr>Prezentace aplikace PowerPoint</vt:lpstr>
      <vt:lpstr>Prezentace aplikace PowerPoint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LIŠÍCÍ SE VÝZNAMEM A PSANÍM Y/I</dc:title>
  <dc:creator>hakitt</dc:creator>
  <cp:lastModifiedBy>hakitt</cp:lastModifiedBy>
  <cp:revision>38</cp:revision>
  <dcterms:created xsi:type="dcterms:W3CDTF">2011-12-02T16:59:42Z</dcterms:created>
  <dcterms:modified xsi:type="dcterms:W3CDTF">2013-01-21T22:09:58Z</dcterms:modified>
</cp:coreProperties>
</file>