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6"/>
  </p:notesMasterIdLst>
  <p:sldIdLst>
    <p:sldId id="264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60" autoAdjust="0"/>
    <p:restoredTop sz="94660"/>
  </p:normalViewPr>
  <p:slideViewPr>
    <p:cSldViewPr>
      <p:cViewPr varScale="1">
        <p:scale>
          <a:sx n="69" d="100"/>
          <a:sy n="69" d="100"/>
        </p:scale>
        <p:origin x="-8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E7C835-445A-4CDE-90FB-B98D404E1D5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C6542A-ADB7-46D0-A8D7-65D598D231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578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BED8EA36-4617-4ACB-BEAE-E59C5068E5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FA720A97-8D42-4601-A644-22A9717B356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A720A97-8D42-4601-A644-22A9717B356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ED8EA36-4617-4ACB-BEAE-E59C5068E5F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3" name="whoosh.wav"/>
          </p:stSnd>
        </p:sndAc>
      </p:transition>
    </mc:Choice>
    <mc:Fallback xmlns="">
      <p:transition spd="slow">
        <p:fade/>
        <p:sndAc>
          <p:stSnd>
            <p:snd r:embed="rId1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8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kolari.olomouc.com/Osel/osel2_1999.html" TargetMode="External"/><Relationship Id="rId13" Type="http://schemas.openxmlformats.org/officeDocument/2006/relationships/hyperlink" Target="http://romanske.blog.cz/1106/2" TargetMode="External"/><Relationship Id="rId3" Type="http://schemas.openxmlformats.org/officeDocument/2006/relationships/hyperlink" Target="http://mista.unas.cz/index.php?clanek=32" TargetMode="External"/><Relationship Id="rId7" Type="http://schemas.openxmlformats.org/officeDocument/2006/relationships/hyperlink" Target="http://cs.wikipedia.org/wiki/Soubor:RotundaRip.jpg" TargetMode="External"/><Relationship Id="rId12" Type="http://schemas.openxmlformats.org/officeDocument/2006/relationships/hyperlink" Target="http://www.gjb-spgs.cz/stranky/projekt_architektura/images/romansky_sloh/05.JPG" TargetMode="External"/><Relationship Id="rId2" Type="http://schemas.openxmlformats.org/officeDocument/2006/relationships/audio" Target="../media/audio1.wav"/><Relationship Id="rId16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abicko.avcr.cz/archiv/2005/11/obsah/20-gallery.html" TargetMode="External"/><Relationship Id="rId11" Type="http://schemas.openxmlformats.org/officeDocument/2006/relationships/hyperlink" Target="http://www.gjb-spgs.cz/stranky/projekt_architektura/images/romansky_sloh/01.JPG" TargetMode="External"/><Relationship Id="rId5" Type="http://schemas.openxmlformats.org/officeDocument/2006/relationships/hyperlink" Target="http://commons.wikimedia.org/wiki/File:Stiftungsurkunde_der_Armen_Seefahrt_-_Bremen_-_1545.jpg?uselang=cs" TargetMode="External"/><Relationship Id="rId15" Type="http://schemas.openxmlformats.org/officeDocument/2006/relationships/hyperlink" Target="DUM%20ulo&#382;en%20na-%20http:/dumy.cz/materialy/prehled" TargetMode="External"/><Relationship Id="rId10" Type="http://schemas.openxmlformats.org/officeDocument/2006/relationships/hyperlink" Target="http://www.prostor-ad.cz/dejiny/roman/uvod/bazilika.htm" TargetMode="External"/><Relationship Id="rId4" Type="http://schemas.openxmlformats.org/officeDocument/2006/relationships/hyperlink" Target="http://www.curiavitkov.cz/prace33.html" TargetMode="External"/><Relationship Id="rId9" Type="http://schemas.openxmlformats.org/officeDocument/2006/relationships/hyperlink" Target="http://camprelax.cz/content/text/cz/?okoli_a_tipy_na_vylet/bazilika_sv._prokopa_a_zidovska_ctvrt_%E2%80%93_trebic__37_km_" TargetMode="External"/><Relationship Id="rId14" Type="http://schemas.openxmlformats.org/officeDocument/2006/relationships/hyperlink" Target="http://www.praha.eu/jnp/cz/home/zabava/muzea_a_vystavy/narodni_muzeum_vystavuje_kosmovu_kroniku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56418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8676456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cap="none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cap="none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cap="none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cap="none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cap="none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0" i="1" cap="none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Mgr. Hana </a:t>
            </a:r>
            <a:r>
              <a:rPr lang="cs-CZ" sz="2800" b="0" i="1" cap="none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cap="none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cap="none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cap="none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b="0" i="1" cap="none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VY_32_INOVACE_10_39_Život_za_vlády_Přemyslovců</a:t>
            </a:r>
            <a:r>
              <a:rPr lang="cs-CZ" sz="2400" b="0" i="1" cap="none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0" i="1" cap="none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cap="none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b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b="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611560" y="3429000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pro 4.ročník základní školy. Žáci se seznamují s životem za vlády prvních Přemyslovců.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3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3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016732"/>
            <a:ext cx="7470648" cy="4824536"/>
          </a:xfrm>
          <a:prstGeom prst="round2Diag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Život za vlády prvních Přemyslovců </a:t>
            </a:r>
            <a:endParaRPr lang="cs-CZ" sz="7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712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87724" y="274638"/>
            <a:ext cx="4968552" cy="114300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+mj-lt"/>
              </a:rPr>
              <a:t>Život prostých lidí</a:t>
            </a:r>
            <a:endParaRPr lang="cs-CZ" sz="4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323528" y="2276872"/>
            <a:ext cx="7467600" cy="3484984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život v tehdejších dobách byl velmi drsný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všudypřítomné násilí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Jak vypadala naše země?</a:t>
            </a:r>
          </a:p>
          <a:p>
            <a:pPr marL="36576" indent="0">
              <a:buNone/>
            </a:pPr>
            <a:r>
              <a:rPr lang="cs-CZ" dirty="0"/>
              <a:t> </a:t>
            </a:r>
            <a:r>
              <a:rPr lang="cs-CZ" dirty="0" smtClean="0"/>
              <a:t>   - porostlá neprostupnými lesy</a:t>
            </a:r>
          </a:p>
          <a:p>
            <a:pPr marL="36576" indent="0">
              <a:buNone/>
            </a:pPr>
            <a:r>
              <a:rPr lang="cs-CZ" dirty="0"/>
              <a:t> </a:t>
            </a:r>
            <a:r>
              <a:rPr lang="cs-CZ" dirty="0" smtClean="0"/>
              <a:t>   - lidé žili v nížinách kolem řek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437112"/>
            <a:ext cx="2376264" cy="1901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124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87724" y="274638"/>
            <a:ext cx="4968552" cy="778098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+mj-lt"/>
              </a:rPr>
              <a:t>ž</a:t>
            </a:r>
            <a:r>
              <a:rPr lang="cs-CZ" sz="4000" b="1" dirty="0" smtClean="0">
                <a:solidFill>
                  <a:schemeClr val="tx1"/>
                </a:solidFill>
                <a:latin typeface="+mj-lt"/>
              </a:rPr>
              <a:t>ivot prostých lidí</a:t>
            </a:r>
            <a:endParaRPr lang="cs-CZ" sz="4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251520" y="1484784"/>
            <a:ext cx="4104456" cy="475252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  <a:defRPr/>
            </a:pPr>
            <a:r>
              <a:rPr lang="cs-CZ" u="sng" dirty="0" smtClean="0"/>
              <a:t>prostí lidé</a:t>
            </a:r>
            <a:r>
              <a:rPr lang="cs-CZ" dirty="0" smtClean="0"/>
              <a:t> bydleli </a:t>
            </a:r>
            <a:r>
              <a:rPr lang="cs-CZ" dirty="0"/>
              <a:t>v dřevěných </a:t>
            </a:r>
            <a:r>
              <a:rPr lang="cs-CZ" dirty="0" smtClean="0"/>
              <a:t>chatrčích </a:t>
            </a:r>
            <a:endParaRPr lang="cs-CZ" dirty="0"/>
          </a:p>
          <a:p>
            <a:pPr>
              <a:buFont typeface="Wingdings" pitchFamily="2" charset="2"/>
              <a:buChar char="§"/>
              <a:defRPr/>
            </a:pPr>
            <a:r>
              <a:rPr lang="cs-CZ" u="sng" dirty="0" smtClean="0"/>
              <a:t>bohatí</a:t>
            </a:r>
            <a:r>
              <a:rPr lang="cs-CZ" dirty="0" smtClean="0"/>
              <a:t> </a:t>
            </a:r>
            <a:r>
              <a:rPr lang="cs-CZ" dirty="0"/>
              <a:t>v kamenných </a:t>
            </a:r>
            <a:r>
              <a:rPr lang="cs-CZ" dirty="0" smtClean="0"/>
              <a:t>domech</a:t>
            </a:r>
            <a:endParaRPr lang="cs-CZ" dirty="0"/>
          </a:p>
          <a:p>
            <a:pPr>
              <a:buFont typeface="Wingdings" pitchFamily="2" charset="2"/>
              <a:buChar char="§"/>
              <a:defRPr/>
            </a:pPr>
            <a:r>
              <a:rPr lang="cs-CZ" u="sng" dirty="0" smtClean="0"/>
              <a:t>panovníci </a:t>
            </a:r>
            <a:r>
              <a:rPr lang="cs-CZ" u="sng" dirty="0"/>
              <a:t>a velmoži</a:t>
            </a:r>
            <a:r>
              <a:rPr lang="cs-CZ" dirty="0"/>
              <a:t> bydleli ve vznikajících </a:t>
            </a:r>
            <a:r>
              <a:rPr lang="cs-CZ" dirty="0" smtClean="0"/>
              <a:t>hradech</a:t>
            </a:r>
            <a:endParaRPr lang="cs-CZ" dirty="0"/>
          </a:p>
          <a:p>
            <a:pPr>
              <a:buFont typeface="Wingdings" pitchFamily="2" charset="2"/>
              <a:buChar char="§"/>
              <a:defRPr/>
            </a:pPr>
            <a:r>
              <a:rPr lang="cs-CZ" dirty="0" smtClean="0"/>
              <a:t>kolem </a:t>
            </a:r>
            <a:r>
              <a:rPr lang="cs-CZ" dirty="0"/>
              <a:t>hradů se tvořily první osady, </a:t>
            </a:r>
            <a:r>
              <a:rPr lang="cs-CZ" dirty="0" smtClean="0"/>
              <a:t>rozvoj obchodu a řemesla</a:t>
            </a:r>
            <a:endParaRPr lang="cs-CZ" dirty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60848"/>
            <a:ext cx="43204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1271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87724" y="274638"/>
            <a:ext cx="4788532" cy="70609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+mj-lt"/>
              </a:rPr>
              <a:t>oblečení a jídlo</a:t>
            </a:r>
            <a:endParaRPr lang="cs-CZ" sz="4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179512" y="1340767"/>
            <a:ext cx="4896544" cy="5156357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  <a:defRPr/>
            </a:pPr>
            <a:r>
              <a:rPr lang="cs-CZ" sz="3100" dirty="0" smtClean="0"/>
              <a:t>oblečení </a:t>
            </a:r>
            <a:r>
              <a:rPr lang="cs-CZ" sz="3100" dirty="0"/>
              <a:t>prostých lidí pokrývalo celé </a:t>
            </a:r>
            <a:r>
              <a:rPr lang="cs-CZ" sz="3100" dirty="0" smtClean="0"/>
              <a:t>tělo</a:t>
            </a:r>
            <a:endParaRPr lang="cs-CZ" sz="3100" dirty="0"/>
          </a:p>
          <a:p>
            <a:pPr>
              <a:buFont typeface="Wingdings" pitchFamily="2" charset="2"/>
              <a:buChar char="§"/>
              <a:defRPr/>
            </a:pPr>
            <a:r>
              <a:rPr lang="cs-CZ" sz="3100" dirty="0" smtClean="0"/>
              <a:t>látky </a:t>
            </a:r>
            <a:r>
              <a:rPr lang="cs-CZ" sz="3100" dirty="0"/>
              <a:t>byly jednobarevné, zhotovené z vlny a </a:t>
            </a:r>
            <a:r>
              <a:rPr lang="cs-CZ" sz="3100" dirty="0" smtClean="0"/>
              <a:t>lnu</a:t>
            </a:r>
            <a:endParaRPr lang="cs-CZ" sz="3100" dirty="0"/>
          </a:p>
          <a:p>
            <a:pPr>
              <a:buFont typeface="Wingdings" pitchFamily="2" charset="2"/>
              <a:buChar char="§"/>
              <a:defRPr/>
            </a:pPr>
            <a:r>
              <a:rPr lang="cs-CZ" sz="3100" dirty="0" smtClean="0"/>
              <a:t>jídlo </a:t>
            </a:r>
            <a:r>
              <a:rPr lang="cs-CZ" sz="3100" dirty="0"/>
              <a:t>se připravovalo převážně z mouky (kaše, placky</a:t>
            </a:r>
            <a:r>
              <a:rPr lang="cs-CZ" sz="3100" dirty="0" smtClean="0"/>
              <a:t>), z </a:t>
            </a:r>
            <a:r>
              <a:rPr lang="cs-CZ" sz="3100" dirty="0"/>
              <a:t>luštěnin a </a:t>
            </a:r>
            <a:r>
              <a:rPr lang="cs-CZ" sz="3100" dirty="0" smtClean="0"/>
              <a:t>zeleniny</a:t>
            </a:r>
            <a:endParaRPr lang="cs-CZ" sz="3100" dirty="0"/>
          </a:p>
          <a:p>
            <a:pPr>
              <a:buFont typeface="Wingdings" pitchFamily="2" charset="2"/>
              <a:buChar char="§"/>
              <a:defRPr/>
            </a:pPr>
            <a:r>
              <a:rPr lang="cs-CZ" sz="3100" dirty="0" smtClean="0"/>
              <a:t>maso bylo </a:t>
            </a:r>
            <a:r>
              <a:rPr lang="cs-CZ" sz="3100" dirty="0"/>
              <a:t>z domácích  nebo z ulovených zvířat.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3100" dirty="0" smtClean="0"/>
              <a:t>sladilo </a:t>
            </a:r>
            <a:r>
              <a:rPr lang="cs-CZ" sz="3100" dirty="0"/>
              <a:t>se </a:t>
            </a:r>
            <a:r>
              <a:rPr lang="cs-CZ" sz="3100" dirty="0" smtClean="0"/>
              <a:t>medem</a:t>
            </a:r>
            <a:endParaRPr lang="cs-CZ" sz="3100" dirty="0"/>
          </a:p>
          <a:p>
            <a:pPr>
              <a:buFont typeface="Wingdings" pitchFamily="2" charset="2"/>
              <a:buChar char="§"/>
              <a:defRPr/>
            </a:pPr>
            <a:r>
              <a:rPr lang="cs-CZ" sz="3100" dirty="0" smtClean="0"/>
              <a:t>na </a:t>
            </a:r>
            <a:r>
              <a:rPr lang="cs-CZ" sz="3100" dirty="0"/>
              <a:t>hostinách se pilo pivo a </a:t>
            </a:r>
            <a:r>
              <a:rPr lang="cs-CZ" sz="3100" dirty="0" smtClean="0"/>
              <a:t>víno</a:t>
            </a:r>
            <a:endParaRPr lang="cs-CZ" sz="3100" dirty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84784"/>
            <a:ext cx="3024336" cy="4768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3891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260648"/>
            <a:ext cx="4788532" cy="70609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+mj-lt"/>
              </a:rPr>
              <a:t>sídla vzdělanosti</a:t>
            </a:r>
            <a:endParaRPr lang="cs-CZ" sz="4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28600" y="1196752"/>
            <a:ext cx="6912768" cy="482453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  <a:defRPr/>
            </a:pPr>
            <a:r>
              <a:rPr lang="cs-CZ" sz="3200" dirty="0" smtClean="0"/>
              <a:t>nositeli vzdělanosti byli představitelé církve - </a:t>
            </a:r>
            <a:r>
              <a:rPr lang="cs-CZ" sz="3200" u="sng" dirty="0" smtClean="0"/>
              <a:t>kněží </a:t>
            </a:r>
            <a:r>
              <a:rPr lang="cs-CZ" sz="3200" u="sng" dirty="0"/>
              <a:t>a mniši</a:t>
            </a:r>
            <a:r>
              <a:rPr lang="cs-CZ" sz="3200" dirty="0"/>
              <a:t> </a:t>
            </a:r>
            <a:r>
              <a:rPr lang="cs-CZ" sz="3200" dirty="0" smtClean="0"/>
              <a:t>- </a:t>
            </a:r>
            <a:r>
              <a:rPr lang="cs-CZ" sz="3200" dirty="0"/>
              <a:t>jediní, </a:t>
            </a:r>
            <a:r>
              <a:rPr lang="cs-CZ" sz="3200" dirty="0" smtClean="0"/>
              <a:t>kteří uměli číst </a:t>
            </a:r>
            <a:r>
              <a:rPr lang="cs-CZ" sz="3200" dirty="0"/>
              <a:t>a </a:t>
            </a:r>
            <a:r>
              <a:rPr lang="cs-CZ" sz="3200" dirty="0" smtClean="0"/>
              <a:t>psát</a:t>
            </a:r>
            <a:endParaRPr lang="cs-CZ" sz="3200" dirty="0"/>
          </a:p>
          <a:p>
            <a:pPr>
              <a:buFont typeface="Wingdings" pitchFamily="2" charset="2"/>
              <a:buChar char="§"/>
              <a:defRPr/>
            </a:pPr>
            <a:r>
              <a:rPr lang="cs-CZ" sz="3200" dirty="0" smtClean="0"/>
              <a:t>církev provozovala </a:t>
            </a:r>
            <a:r>
              <a:rPr lang="cs-CZ" sz="3200" u="sng" dirty="0" smtClean="0"/>
              <a:t>školy</a:t>
            </a:r>
            <a:r>
              <a:rPr lang="cs-CZ" sz="3200" dirty="0" smtClean="0"/>
              <a:t>, </a:t>
            </a:r>
            <a:r>
              <a:rPr lang="cs-CZ" sz="3200" dirty="0"/>
              <a:t>které byly zakládané při kostelech a </a:t>
            </a:r>
            <a:r>
              <a:rPr lang="cs-CZ" sz="3200" dirty="0" smtClean="0"/>
              <a:t>klášterech</a:t>
            </a:r>
            <a:endParaRPr lang="cs-CZ" sz="3200" dirty="0"/>
          </a:p>
          <a:p>
            <a:pPr>
              <a:buFont typeface="Wingdings" pitchFamily="2" charset="2"/>
              <a:buChar char="§"/>
              <a:defRPr/>
            </a:pPr>
            <a:r>
              <a:rPr lang="cs-CZ" sz="3200" dirty="0" smtClean="0"/>
              <a:t>součástí </a:t>
            </a:r>
            <a:r>
              <a:rPr lang="cs-CZ" sz="3200" dirty="0"/>
              <a:t>kostelů a klášterů byly</a:t>
            </a:r>
            <a:r>
              <a:rPr lang="cs-CZ" sz="3200" b="1" dirty="0"/>
              <a:t> </a:t>
            </a:r>
            <a:r>
              <a:rPr lang="cs-CZ" sz="3200" u="sng" dirty="0"/>
              <a:t>písařské dílny</a:t>
            </a:r>
            <a:r>
              <a:rPr lang="cs-CZ" sz="3200" dirty="0"/>
              <a:t>, kde mniši </a:t>
            </a:r>
            <a:r>
              <a:rPr lang="cs-CZ" sz="3200" dirty="0" smtClean="0"/>
              <a:t>ručně psali knihy</a:t>
            </a:r>
            <a:endParaRPr lang="cs-CZ" sz="3200" dirty="0"/>
          </a:p>
          <a:p>
            <a:pPr>
              <a:buFont typeface="Wingdings" pitchFamily="2" charset="2"/>
              <a:buChar char="§"/>
              <a:defRPr/>
            </a:pPr>
            <a:r>
              <a:rPr lang="cs-CZ" sz="3200" dirty="0" smtClean="0"/>
              <a:t>knihy </a:t>
            </a:r>
            <a:r>
              <a:rPr lang="cs-CZ" sz="3200" dirty="0"/>
              <a:t>měly </a:t>
            </a:r>
            <a:r>
              <a:rPr lang="cs-CZ" sz="3200" u="sng" dirty="0"/>
              <a:t>náboženský </a:t>
            </a:r>
            <a:r>
              <a:rPr lang="cs-CZ" sz="3200" u="sng" dirty="0" smtClean="0"/>
              <a:t>obsah</a:t>
            </a:r>
            <a:r>
              <a:rPr lang="cs-CZ" sz="3200" dirty="0" smtClean="0"/>
              <a:t>, byly </a:t>
            </a:r>
            <a:r>
              <a:rPr lang="cs-CZ" sz="3200" dirty="0"/>
              <a:t>bohatě </a:t>
            </a:r>
            <a:r>
              <a:rPr lang="cs-CZ" sz="3200" dirty="0" smtClean="0"/>
              <a:t>zdobené a </a:t>
            </a:r>
            <a:r>
              <a:rPr lang="cs-CZ" sz="3200" dirty="0"/>
              <a:t>doplněné </a:t>
            </a:r>
            <a:r>
              <a:rPr lang="cs-CZ" sz="3200" dirty="0" smtClean="0"/>
              <a:t>obrázky</a:t>
            </a:r>
            <a:endParaRPr lang="cs-CZ" sz="3200" dirty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83446"/>
            <a:ext cx="2232248" cy="206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7242" y="260648"/>
            <a:ext cx="1695569" cy="144790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652120" y="6381328"/>
            <a:ext cx="1152128" cy="3677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iniciála 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6810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8680"/>
            <a:ext cx="1601122" cy="1601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28" y="2613348"/>
            <a:ext cx="2808312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/>
              <a:t>PERGAMEN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4081" y="3428776"/>
            <a:ext cx="3960440" cy="295465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Knihy se opisovaly </a:t>
            </a:r>
            <a:r>
              <a:rPr lang="cs-CZ" sz="2800" dirty="0">
                <a:solidFill>
                  <a:schemeClr val="tx1"/>
                </a:solidFill>
              </a:rPr>
              <a:t>brkem z ptačího pera namáčeným do inkoustu.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Psalo se na pergamen, </a:t>
            </a:r>
            <a:r>
              <a:rPr lang="cs-CZ" sz="2800" dirty="0">
                <a:solidFill>
                  <a:schemeClr val="tx1"/>
                </a:solidFill>
              </a:rPr>
              <a:t>který se získával úpravou jehněčí kůže.</a:t>
            </a:r>
          </a:p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2571" y="120250"/>
            <a:ext cx="1965413" cy="2796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0718" y="265702"/>
            <a:ext cx="2056400" cy="2886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754762" y="3433748"/>
            <a:ext cx="2808312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/>
              <a:t>INICIÁLA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97407" y="4057063"/>
            <a:ext cx="3523022" cy="267765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Počáteční písmeno bývalo ozdobné (iniciála). Na okrajích strany byly ozdoby z obrázků nebo geometrických tvarů.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79249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6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87724" y="274638"/>
            <a:ext cx="4788532" cy="70609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+mj-lt"/>
              </a:rPr>
              <a:t>Románský sloh</a:t>
            </a:r>
            <a:endParaRPr lang="cs-CZ" sz="4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122413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  <a:defRPr/>
            </a:pPr>
            <a:r>
              <a:rPr lang="cs-CZ" sz="2800" dirty="0" smtClean="0"/>
              <a:t>Tento styl staveb se k nám dostal z </a:t>
            </a:r>
            <a:r>
              <a:rPr lang="cs-CZ" sz="2800" u="sng" dirty="0" smtClean="0"/>
              <a:t>Říma</a:t>
            </a:r>
            <a:r>
              <a:rPr lang="cs-CZ" sz="2800" dirty="0" smtClean="0"/>
              <a:t>. </a:t>
            </a:r>
            <a:r>
              <a:rPr lang="cs-CZ" sz="2400" dirty="0" smtClean="0"/>
              <a:t>(Roma-románský)</a:t>
            </a:r>
            <a:endParaRPr lang="cs-CZ" sz="2400" dirty="0"/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Typické stavby jsou </a:t>
            </a:r>
            <a:r>
              <a:rPr lang="cs-CZ" sz="2800" b="1" dirty="0" smtClean="0"/>
              <a:t>rotundy a baziliky.</a:t>
            </a:r>
            <a:endParaRPr lang="cs-CZ" sz="28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36912"/>
            <a:ext cx="2666940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568982"/>
            <a:ext cx="1428949" cy="1904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12976"/>
            <a:ext cx="2885902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6451" y="1916832"/>
            <a:ext cx="2139356" cy="1930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9322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4788532" cy="70609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+mj-lt"/>
              </a:rPr>
              <a:t>Románský sloh</a:t>
            </a:r>
            <a:endParaRPr lang="cs-CZ" sz="4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0" y="1196752"/>
            <a:ext cx="5868144" cy="3312368"/>
          </a:xfrm>
        </p:spPr>
        <p:txBody>
          <a:bodyPr>
            <a:normAutofit/>
          </a:bodyPr>
          <a:lstStyle/>
          <a:p>
            <a:pPr marL="36576" indent="0">
              <a:buNone/>
              <a:defRPr/>
            </a:pPr>
            <a:r>
              <a:rPr lang="cs-CZ" sz="2800" b="1" dirty="0"/>
              <a:t> </a:t>
            </a:r>
            <a:r>
              <a:rPr lang="cs-CZ" sz="2800" b="1" dirty="0" smtClean="0"/>
              <a:t>  </a:t>
            </a:r>
            <a:r>
              <a:rPr lang="cs-CZ" sz="2800" b="1" u="sng" dirty="0" smtClean="0"/>
              <a:t>Typické prvky románského slohu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2800" dirty="0" smtClean="0"/>
              <a:t>tlusté zdi bez omítky z kamene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2800" dirty="0" smtClean="0"/>
              <a:t>malá okna s půlkruhovým obloukem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2800" dirty="0" smtClean="0"/>
              <a:t>sdružená okna se spojenými oblouky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2800" dirty="0" smtClean="0"/>
              <a:t>malé a tmavé vnitřní prostory</a:t>
            </a: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2656"/>
            <a:ext cx="2664296" cy="3411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76" y="4000358"/>
            <a:ext cx="1614774" cy="2400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2776" y="636957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sdružená okna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296" y="4031406"/>
            <a:ext cx="2564184" cy="2321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1647" y="4212469"/>
            <a:ext cx="2634823" cy="1976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3808" y="616530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3862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7235682" cy="70609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+mj-lt"/>
              </a:rPr>
              <a:t>Kosmas, první český kronikář</a:t>
            </a:r>
            <a:endParaRPr lang="cs-CZ" sz="40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28600" y="1196752"/>
            <a:ext cx="5551512" cy="518457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  <a:defRPr/>
            </a:pPr>
            <a:r>
              <a:rPr lang="cs-CZ" sz="2800" dirty="0"/>
              <a:t>Kosmas byl slavný kronikář, působil jako děkan (kněz) v Praze.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2800" dirty="0" smtClean="0"/>
              <a:t>Napsal kroniku - Kroniku </a:t>
            </a:r>
            <a:r>
              <a:rPr lang="cs-CZ" sz="2800" dirty="0"/>
              <a:t>českou- </a:t>
            </a:r>
            <a:r>
              <a:rPr lang="cs-CZ" sz="2800" dirty="0" smtClean="0"/>
              <a:t>byla psána </a:t>
            </a:r>
            <a:r>
              <a:rPr lang="cs-CZ" sz="2800" dirty="0"/>
              <a:t>v latině</a:t>
            </a:r>
            <a:r>
              <a:rPr lang="cs-CZ" sz="2800" dirty="0" smtClean="0"/>
              <a:t>.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2800" dirty="0" smtClean="0"/>
              <a:t>Kosmova kronika zachycuje děje od pověsti o příchodu praotce Čecha až do roku 1125, kdy zemřel.</a:t>
            </a:r>
            <a:endParaRPr lang="cs-CZ" sz="2800" dirty="0"/>
          </a:p>
          <a:p>
            <a:pPr>
              <a:buFont typeface="Wingdings" pitchFamily="2" charset="2"/>
              <a:buChar char="§"/>
              <a:defRPr/>
            </a:pPr>
            <a:r>
              <a:rPr lang="cs-CZ" sz="2800" dirty="0"/>
              <a:t>Původní rukopis se nedochoval, pouze 15 pozdějších opisů.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3866" y="1628800"/>
            <a:ext cx="3037626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3933056"/>
            <a:ext cx="1728913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88224" y="63813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Kosmas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7680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45767" y="908720"/>
            <a:ext cx="8496944" cy="1152128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82296" indent="0" algn="ctr">
              <a:buNone/>
            </a:pPr>
            <a:r>
              <a:rPr lang="cs-CZ" sz="3600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</a:rPr>
              <a:t>1. Jakým způsobem se v době prvních Přemyslovců šířily knihy?</a:t>
            </a:r>
            <a:endParaRPr lang="cs-CZ" sz="3600" dirty="0">
              <a:ln w="10541" cmpd="sng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2655315"/>
            <a:ext cx="3097380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ručním opisem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4342960"/>
            <a:ext cx="3097380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knihtiskem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674359" y="5739618"/>
            <a:ext cx="3168352" cy="830997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správná odpověď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16632"/>
            <a:ext cx="1512168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opakování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3154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566 -0.0324 C 0.19705 -0.05393 0.19931 -0.07847 0.20469 -0.09907 C 0.20642 -0.11412 0.20868 -0.12708 0.21233 -0.14143 C 0.21389 -0.14074 0.2158 -0.13796 0.21684 -0.13935 C 0.21875 -0.14189 0.21788 -0.14606 0.2184 -0.14953 C 0.21944 -0.15764 0.22031 -0.16574 0.22135 -0.17384 C 0.22205 -0.17963 0.22847 -0.18055 0.23194 -0.18379 C 0.23611 -0.20301 0.24201 -0.21875 0.24861 -0.23634 C 0.25156 -0.24421 0.2533 -0.25277 0.25625 -0.26064 C 0.26059 -0.28865 0.25833 -0.31527 0.25469 -0.34351 C 0.2526 -0.35995 0.25434 -0.36828 0.24566 -0.37986 C 0.24618 -0.38194 0.24757 -0.38379 0.24722 -0.38588 C 0.24688 -0.38773 0.24479 -0.38819 0.2441 -0.38981 C 0.24323 -0.39166 0.2434 -0.39421 0.24253 -0.39606 C 0.24132 -0.39838 0.23941 -0.4 0.23802 -0.40208 C 0.22969 -0.41551 0.22326 -0.43055 0.21233 -0.44051 C 0.20226 -0.46666 0.21597 -0.43426 0.20469 -0.45254 C 0.19722 -0.46458 0.20608 -0.45671 0.19861 -0.46666 C 0.19635 -0.46967 0.1934 -0.47176 0.19115 -0.47476 C 0.18993 -0.47639 0.18889 -0.4787 0.18802 -0.48078 C 0.18733 -0.48264 0.1875 -0.48518 0.18646 -0.4868 C 0.18108 -0.49537 0.1724 -0.50347 0.16528 -0.50902 C 0.14531 -0.50301 0.175 -0.50949 0.16233 -0.51921 C 0.15833 -0.52222 0.15313 -0.51666 0.14861 -0.51527 C 0.14618 -0.51597 0.1434 -0.51574 0.14115 -0.51713 C 0.13924 -0.51828 0.13854 -0.52338 0.13646 -0.52314 C 0.12656 -0.52245 0.09722 -0.50555 0.08958 -0.50301 C 0.07465 -0.49791 0.0592 -0.4949 0.0441 -0.49097 C 0.02153 -0.47893 0.00799 -0.48032 -0.01806 -0.4787 C -0.02986 -0.47523 -0.01875 -0.47824 -0.03611 -0.47476 C -0.04219 -0.47361 -0.05434 -0.47083 -0.05434 -0.4706 C -0.06354 -0.46458 -0.07448 -0.4581 -0.08316 -0.45046 C -0.0849 -0.44884 -0.08576 -0.44583 -0.08767 -0.44444 C -0.10764 -0.43009 -0.1342 -0.43055 -0.1559 -0.42824 C -0.17969 -0.42963 -0.2033 -0.43055 -0.22708 -0.4324 C -0.23368 -0.43287 -0.22986 -0.43449 -0.23472 -0.43842 C -0.23854 -0.44143 -0.24687 -0.44652 -0.24687 -0.44629 C -0.25347 -0.45995 -0.25122 -0.45416 -0.25434 -0.46273 " pathEditMode="relative" rAng="0" ptsTypes="f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53" y="-24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45767" y="908720"/>
            <a:ext cx="8496944" cy="1152128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82296" indent="0" algn="ctr">
              <a:buNone/>
            </a:pPr>
            <a:r>
              <a:rPr lang="cs-CZ" sz="3600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</a:rPr>
              <a:t>2. Jak se jmenoval první známý kníže z rodu Přemyslovců?</a:t>
            </a:r>
            <a:endParaRPr lang="cs-CZ" dirty="0">
              <a:ln w="10541" cmpd="sng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2655315"/>
            <a:ext cx="3097380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kníže Oldřich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4342960"/>
            <a:ext cx="3097380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kníže Bořivoj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674359" y="5739618"/>
            <a:ext cx="3168352" cy="830997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správná odpověď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16632"/>
            <a:ext cx="1512168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opakování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79826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417 -0.00671 C 0.1066 -0.0162 0.10747 -0.02777 0.11024 -0.03703 C 0.11354 -0.04814 0.1184 -0.05856 0.1224 -0.06921 C 0.12691 -0.08125 0.12917 -0.09051 0.13611 -0.09953 C 0.14063 -0.11551 0.14896 -0.12453 0.16181 -0.12777 C 0.16406 -0.13101 0.16806 -0.13194 0.16944 -0.13588 C 0.17344 -0.14652 0.17222 -0.15439 0.17691 -0.16412 C 0.17969 -0.17847 0.18438 -0.18796 0.19201 -0.19861 C 0.19375 -0.21018 0.19601 -0.21412 0.19965 -0.22476 C 0.20104 -0.2287 0.20278 -0.23703 0.20278 -0.2368 C 0.20156 -0.27037 0.20625 -0.27176 0.19514 -0.28958 C 0.19392 -0.29143 0.19375 -0.29467 0.19201 -0.2956 C 0.18872 -0.29745 0.1849 -0.29676 0.18142 -0.29745 C 0.16944 -0.30301 0.1717 -0.29861 0.16024 -0.29745 C 0.14514 -0.29583 0.12986 -0.29629 0.11476 -0.2956 C 0.09826 -0.28912 0.1033 -0.29467 0.0967 -0.28541 C 0.0941 -0.27176 0.08351 -0.24722 0.07535 -0.23703 C 0.07361 -0.22893 0.07153 -0.22754 0.06632 -0.22291 C 0.06424 -0.21203 0.06215 -0.21134 0.05417 -0.20856 C 0.03646 -0.18564 0.0566 -0.20949 0.04358 -0.19861 C 0.03368 -0.19027 0.04774 -0.19861 0.0375 -0.19051 C 0.02691 -0.18217 0.01424 -0.18101 0.00278 -0.17639 C -0.01441 -0.16921 0.00521 -0.1743 -0.01389 -0.17037 C -0.0217 -0.16689 -0.02986 -0.16296 -0.03819 -0.16226 C -0.03854 -0.16226 -0.0441 -0.17014 -0.04427 -0.17037 C -0.04653 -0.18194 -0.04844 -0.19467 -0.0533 -0.20463 C -0.04653 -0.21828 -0.04878 -0.23171 -0.04132 -0.24514 C -0.04184 -0.24768 -0.04306 -0.25046 -0.04271 -0.25301 C -0.04201 -0.25787 -0.03281 -0.25949 -0.04583 -0.25509 C -0.04462 -0.25995 -0.0401 -0.27083 -0.04427 -0.27523 C -0.04722 -0.27824 -0.05139 -0.27777 -0.05486 -0.27939 C -0.06285 -0.27384 -0.06875 -0.27014 -0.0776 -0.26736 C -0.07969 -0.26597 -0.08142 -0.26412 -0.08368 -0.26319 C -0.08663 -0.26203 -0.09028 -0.26342 -0.09271 -0.26111 C -0.09618 -0.25764 -0.09722 -0.25115 -0.10035 -0.24699 C -0.10417 -0.24213 -0.11302 -0.24166 -0.11701 -0.24097 C -0.12274 -0.23588 -0.12917 -0.23472 -0.13524 -0.23078 C -0.14201 -0.22639 -0.15069 -0.21759 -0.15799 -0.21481 C -0.17274 -0.20115 -0.1934 -0.2081 -0.21094 -0.20463 C -0.22847 -0.2199 -0.20451 -0.21481 -0.24132 -0.21481 " pathEditMode="relative" rAng="0" ptsTypes="fff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70" y="-14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45767" y="908720"/>
            <a:ext cx="8496944" cy="1152128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82296" indent="0" algn="ctr">
              <a:buNone/>
            </a:pPr>
            <a:r>
              <a:rPr lang="cs-CZ" sz="3600" dirty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</a:rPr>
              <a:t>3</a:t>
            </a:r>
            <a:r>
              <a:rPr lang="cs-CZ" sz="3600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</a:rPr>
              <a:t>. Kdo v tomto období byl nositel vzdělanosti?</a:t>
            </a:r>
            <a:endParaRPr lang="cs-CZ" dirty="0">
              <a:ln w="10541" cmpd="sng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2655315"/>
            <a:ext cx="4320480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prostí lidé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4342960"/>
            <a:ext cx="4320480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představitelé církve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674359" y="5739618"/>
            <a:ext cx="3168352" cy="830997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správná odpověď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16632"/>
            <a:ext cx="1512168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opakování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67707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167 -0.08379 C 0.04201 -0.09583 0.04184 -0.1081 0.04271 -0.12014 C 0.04306 -0.12453 0.04462 -0.12824 0.04549 -0.1324 C 0.04722 -0.14051 0.04601 -0.14166 0.04809 -0.14861 C 0.05365 -0.16944 0.06146 -0.1875 0.07031 -0.20509 C 0.07205 -0.21365 0.07535 -0.21898 0.07951 -0.22523 C 0.0816 -0.23564 0.0875 -0.24398 0.09253 -0.25162 C 0.09392 -0.2537 0.09392 -0.25717 0.09497 -0.25972 C 0.09826 -0.26689 0.10313 -0.27314 0.10694 -0.27986 C 0.10799 -0.28171 0.10833 -0.28426 0.10938 -0.28588 C 0.11493 -0.29444 0.12222 -0.30139 0.12778 -0.31018 C 0.12882 -0.3118 0.12934 -0.31458 0.13038 -0.3162 C 0.13958 -0.33032 0.14983 -0.34259 0.15781 -0.35856 C 0.16458 -0.37222 0.16753 -0.38889 0.17344 -0.40301 C 0.17431 -0.4118 0.17517 -0.4206 0.17622 -0.42939 C 0.17691 -0.43541 0.17882 -0.44745 0.17882 -0.44722 C 0.17813 -0.46481 0.1783 -0.48726 0.17622 -0.50601 C 0.17552 -0.51296 0.17222 -0.52639 0.17222 -0.52615 C 0.17066 -0.5412 0.16927 -0.55185 0.16042 -0.55856 C 0.15677 -0.56435 0.15521 -0.57014 0.15 -0.57268 C 0.14705 -0.57199 0.14375 -0.57245 0.1408 -0.57083 C 0.13872 -0.56967 0.13767 -0.56527 0.13559 -0.56458 C 0.1309 -0.56296 0.12396 -0.57037 0.11997 -0.57268 C 0.10486 -0.58148 0.09288 -0.58564 0.07674 -0.58889 C 0.06389 -0.59467 0.05764 -0.59537 0.04271 -0.59699 C 0.03594 -0.59351 0.02865 -0.59143 0.02205 -0.5868 C 0.02049 -0.58588 0.02066 -0.58217 0.01927 -0.58078 C 0.01667 -0.57801 0.01319 -0.57685 0.01007 -0.57476 C 0.00451 -0.56597 0.00035 -0.56504 -0.00677 -0.57083 C -0.03264 -0.56967 -0.05503 -0.56666 -0.08003 -0.56273 C -0.08559 -0.56088 -0.09132 -0.56111 -0.09687 -0.55856 C -0.09809 -0.5581 -0.09844 -0.55532 -0.09965 -0.55463 C -0.10191 -0.55324 -0.10486 -0.55347 -0.10729 -0.55254 C -0.11389 -0.55023 -0.12031 -0.54699 -0.12691 -0.54444 C -0.1375 -0.53379 -0.12344 -0.54699 -0.13611 -0.53842 C -0.13767 -0.5375 -0.13872 -0.53541 -0.13993 -0.53426 C -0.14167 -0.53287 -0.1434 -0.53148 -0.14531 -0.53032 C -0.1474 -0.52893 -0.14965 -0.52754 -0.15191 -0.52639 C -0.15434 -0.525 -0.15955 -0.52222 -0.15955 -0.52199 C -0.16372 -0.5162 -0.16719 -0.51597 -0.17274 -0.51412 C -0.17413 -0.51273 -0.17535 -0.51111 -0.17674 -0.51018 C -0.17917 -0.50833 -0.18455 -0.50601 -0.18455 -0.50578 C -0.18628 -0.50393 -0.18785 -0.50185 -0.18976 -0.5 C -0.19219 -0.49722 -0.19757 -0.49189 -0.19757 -0.49166 C -0.19931 -0.48657 -0.20087 -0.48101 -0.20278 -0.47569 C -0.21493 -0.4375 -0.19774 -0.47569 -0.20937 -0.45162 C -0.20747 -0.42222 -0.20851 -0.41458 -0.20156 -0.39305 C -0.20191 -0.38819 -0.20295 -0.38356 -0.20278 -0.3787 C -0.20191 -0.36226 -0.1967 -0.35671 -0.18837 -0.34861 C -0.18611 -0.3368 -0.18906 -0.34652 -0.18056 -0.33842 C -0.17917 -0.33703 -0.1783 -0.33356 -0.17674 -0.3324 C -0.17344 -0.32986 -0.16962 -0.33009 -0.16615 -0.32824 C -0.16389 -0.325 -0.16146 -0.32199 -0.15955 -0.31828 C -0.15017 -0.29884 -0.16632 -0.32361 -0.15573 -0.3081 C -0.14913 -0.31157 -0.14757 -0.30717 -0.14132 -0.30208 C -0.13785 -0.2993 -0.1309 -0.29398 -0.1309 -0.29375 C -0.13038 -0.2912 -0.13073 -0.28796 -0.12969 -0.28588 C -0.12882 -0.28426 -0.12691 -0.28472 -0.12569 -0.28379 C -0.11493 -0.27569 -0.1283 -0.28333 -0.11788 -0.27777 C -0.11389 -0.26527 -0.11493 -0.26157 -0.10729 -0.25347 C -0.10573 -0.24976 -0.10521 -0.2449 -0.10347 -0.24143 C -0.10174 -0.23796 -0.09878 -0.23634 -0.09687 -0.23333 C -0.09531 -0.22546 -0.09566 -0.22939 -0.09566 -0.22129 " pathEditMode="relative" rAng="0" ptsTypes="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72" y="-25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5121"/>
            <a:ext cx="4114800" cy="346368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Použitá literatura a odkazy: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0638" y="404664"/>
            <a:ext cx="8136904" cy="7232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1400" b="1" i="1" dirty="0"/>
              <a:t>Obrázky použity ze sady </a:t>
            </a:r>
            <a:r>
              <a:rPr lang="cs-CZ" sz="1400" b="1" i="1" dirty="0" smtClean="0"/>
              <a:t>Office a také:</a:t>
            </a: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3"/>
              </a:rPr>
              <a:t>mista.unas.cz/index.php?clanek=32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4"/>
              </a:rPr>
              <a:t>www.curiavitkov.cz/prace33.html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5"/>
              </a:rPr>
              <a:t>http://commons.wikimedia.org/wiki/File:Stiftungsurkunde_der_Armen_Seefahrt_-_Bremen_-_</a:t>
            </a:r>
            <a:r>
              <a:rPr lang="cs-CZ" sz="1400" dirty="0" smtClean="0">
                <a:solidFill>
                  <a:prstClr val="black"/>
                </a:solidFill>
                <a:hlinkClick r:id="rId5"/>
              </a:rPr>
              <a:t>1545.jpg?uselang=cs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6"/>
              </a:rPr>
              <a:t>abicko.avcr.cz/archiv/2005/11/obsah/20-gallery.html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7"/>
              </a:rPr>
              <a:t>cs.wikipedia.org/wiki/Soubor:RotundaRip.jpg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8"/>
              </a:rPr>
              <a:t>kolari.olomouc.com/Osel/osel2_1999.html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9"/>
              </a:rPr>
              <a:t>http://camprelax.cz/content/text/cz/?okoli_a_tipy_na_vylet/bazilika_sv._prokopa_a_zidovska_ctvrt_%E2%80%93_trebic__37_km</a:t>
            </a:r>
            <a:r>
              <a:rPr lang="cs-CZ" sz="1400" dirty="0" smtClean="0">
                <a:solidFill>
                  <a:prstClr val="black"/>
                </a:solidFill>
                <a:hlinkClick r:id="rId9"/>
              </a:rPr>
              <a:t>_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0"/>
              </a:rPr>
              <a:t>www.prostor-ad.cz/dejiny/roman/uvod/bazilika.htm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1"/>
              </a:rPr>
              <a:t>www.gjb-spgs.cz/stranky/projekt_architektura/images/romansky_sloh/01.JPG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12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2"/>
              </a:rPr>
              <a:t>www.gjb-spgs.cz/stranky/projekt_architektura/images/romansky_sloh/05.JPG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13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3"/>
              </a:rPr>
              <a:t>romanske.blog.cz/1106/2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14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4"/>
              </a:rPr>
              <a:t>www.praha.eu/jnp/cz/home/zabava/muzea_a_vystavy/narodni_muzeum_vystavuje_kosmovu_kroniku.html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</a:rPr>
              <a:t>http://cs.wikipedia.org/wiki/Soubor:Kosmas.jpg</a:t>
            </a:r>
          </a:p>
          <a:p>
            <a:pPr marL="342900" indent="-342900">
              <a:buFontTx/>
              <a:buChar char="-"/>
            </a:pPr>
            <a:r>
              <a:rPr lang="cs-CZ" sz="1400" dirty="0" smtClean="0">
                <a:solidFill>
                  <a:prstClr val="black"/>
                </a:solidFill>
              </a:rPr>
              <a:t>Není-li </a:t>
            </a:r>
            <a:r>
              <a:rPr lang="cs-CZ" sz="1400" dirty="0">
                <a:solidFill>
                  <a:prstClr val="black"/>
                </a:solidFill>
              </a:rPr>
              <a:t>uvedeno jinak je materiál dílem autorky podle učebních osnov odpovídajících ŠVP vyučovaných podle učebnic</a:t>
            </a:r>
            <a:r>
              <a:rPr lang="cs-CZ" sz="1400" dirty="0" smtClean="0">
                <a:solidFill>
                  <a:prstClr val="black"/>
                </a:solidFill>
              </a:rPr>
              <a:t>: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ISBN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978-80-7289-166-5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2004. ISBN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80-7289-066-2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Citováno dne: </a:t>
            </a:r>
            <a:r>
              <a:rPr lang="cs-CZ" dirty="0" smtClean="0">
                <a:solidFill>
                  <a:prstClr val="black"/>
                </a:solidFill>
              </a:rPr>
              <a:t>11.11.2012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solidFill>
                  <a:srgbClr val="0070C0"/>
                </a:solidFill>
                <a:hlinkClick r:id="rId15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541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16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Vlastní 21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FFFF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374</TotalTime>
  <Words>554</Words>
  <Application>Microsoft Office PowerPoint</Application>
  <PresentationFormat>Předvádění na obrazovce (4:3)</PresentationFormat>
  <Paragraphs>87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Technický</vt:lpstr>
      <vt:lpstr>Název školy: ZŠ Klášterec nad Ohří, Krátká 676 Autor: Mgr. Hana Kittnerová Název materiálu: VY_32_INOVACE_10_39_Život_za_vlády_Přemyslovců Číslo projektu: CZ.1.07/1.4.00/21.1115  </vt:lpstr>
      <vt:lpstr>Život za vlády prvních Přemyslovců </vt:lpstr>
      <vt:lpstr>Život prostých lidí</vt:lpstr>
      <vt:lpstr>život prostých lidí</vt:lpstr>
      <vt:lpstr>oblečení a jídlo</vt:lpstr>
      <vt:lpstr>sídla vzdělanosti</vt:lpstr>
      <vt:lpstr>Prezentace aplikace PowerPoint</vt:lpstr>
      <vt:lpstr>Románský sloh</vt:lpstr>
      <vt:lpstr>Románský sloh</vt:lpstr>
      <vt:lpstr>Kosmas, první český kronikář</vt:lpstr>
      <vt:lpstr>Prezentace aplikace PowerPoint</vt:lpstr>
      <vt:lpstr>Prezentace aplikace PowerPoint</vt:lpstr>
      <vt:lpstr>Prezentace aplikace PowerPoint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hakitt</dc:creator>
  <cp:lastModifiedBy>hakitt</cp:lastModifiedBy>
  <cp:revision>44</cp:revision>
  <dcterms:created xsi:type="dcterms:W3CDTF">2012-01-25T19:44:33Z</dcterms:created>
  <dcterms:modified xsi:type="dcterms:W3CDTF">2013-01-21T21:27:21Z</dcterms:modified>
</cp:coreProperties>
</file>