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828" r:id="rId2"/>
  </p:sldMasterIdLst>
  <p:notesMasterIdLst>
    <p:notesMasterId r:id="rId15"/>
  </p:notesMasterIdLst>
  <p:handoutMasterIdLst>
    <p:handoutMasterId r:id="rId16"/>
  </p:handoutMasterIdLst>
  <p:sldIdLst>
    <p:sldId id="284" r:id="rId3"/>
    <p:sldId id="287" r:id="rId4"/>
    <p:sldId id="288" r:id="rId5"/>
    <p:sldId id="289" r:id="rId6"/>
    <p:sldId id="256" r:id="rId7"/>
    <p:sldId id="290" r:id="rId8"/>
    <p:sldId id="291" r:id="rId9"/>
    <p:sldId id="295" r:id="rId10"/>
    <p:sldId id="296" r:id="rId11"/>
    <p:sldId id="297" r:id="rId12"/>
    <p:sldId id="294" r:id="rId13"/>
    <p:sldId id="28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49" autoAdjust="0"/>
    <p:restoredTop sz="94671" autoAdjust="0"/>
  </p:normalViewPr>
  <p:slideViewPr>
    <p:cSldViewPr>
      <p:cViewPr>
        <p:scale>
          <a:sx n="80" d="100"/>
          <a:sy n="80" d="100"/>
        </p:scale>
        <p:origin x="-111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6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3A12F9-0EBB-4EA1-B139-1F2A71DB540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7F171-A430-49CC-ACDA-9A8080281C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7337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8B8BF0-1E2F-4E27-8CCE-66A025225102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722C-B62E-4D4E-BEE9-6203B6917F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206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0E722C-B62E-4D4E-BEE9-6203B6917F4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274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141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945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38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29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446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917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506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37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639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717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152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3" name="whoosh.wav"/>
          </p:stSnd>
        </p:sndAc>
      </p:transition>
    </mc:Choice>
    <mc:Fallback xmlns="">
      <p:transition spd="slow">
        <p:fade/>
        <p:sndAc>
          <p:stSnd>
            <p:snd r:embed="rId1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D779F97-A991-46FF-BAB1-F7372C9CACE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3" name="whoosh.wav"/>
          </p:stSnd>
        </p:sndAc>
      </p:transition>
    </mc:Choice>
    <mc:Fallback xmlns="">
      <p:transition spd="slow">
        <p:fade/>
        <p:sndAc>
          <p:stSnd>
            <p:snd r:embed="rId14" name="whoosh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9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9.xml"/><Relationship Id="rId5" Type="http://schemas.openxmlformats.org/officeDocument/2006/relationships/audio" Target="../media/audio1.wav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9.xml"/><Relationship Id="rId5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5" Type="http://schemas.openxmlformats.org/officeDocument/2006/relationships/audio" Target="../media/audio1.wav"/><Relationship Id="rId4" Type="http://schemas.openxmlformats.org/officeDocument/2006/relationships/hyperlink" Target="http://www.youtube.com/watch?feature=player_detailpage&amp;v=yIGE7uuyEDU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9.xml"/><Relationship Id="rId5" Type="http://schemas.openxmlformats.org/officeDocument/2006/relationships/audio" Target="../media/audio1.wav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9.xml"/><Relationship Id="rId6" Type="http://schemas.openxmlformats.org/officeDocument/2006/relationships/audio" Target="../media/audio1.wav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9.xml"/><Relationship Id="rId5" Type="http://schemas.openxmlformats.org/officeDocument/2006/relationships/audio" Target="../media/audio1.wav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9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o%C5%99ivoj_I.jpg?uselang=cs" TargetMode="Externa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Relationship Id="rId6" Type="http://schemas.openxmlformats.org/officeDocument/2006/relationships/hyperlink" Target="DUM%20ulo&#382;en%20na-%20http:/dumy.cz/materialy/prehled" TargetMode="External"/><Relationship Id="rId5" Type="http://schemas.openxmlformats.org/officeDocument/2006/relationships/hyperlink" Target="http://cs.wikipedia.org/wiki/Soubor:Zab%C3%B3jstwo_Wac%C5%82awa.JPG" TargetMode="External"/><Relationship Id="rId4" Type="http://schemas.openxmlformats.org/officeDocument/2006/relationships/hyperlink" Target="http://cs.wikipedia.org/wiki/Soubor:Vasik_kaple_200px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11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323528" y="116632"/>
            <a:ext cx="7772400" cy="2480811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školy: </a:t>
            </a:r>
            <a:r>
              <a:rPr lang="cs-CZ" sz="240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Mgr. Hana </a:t>
            </a:r>
            <a:r>
              <a:rPr lang="cs-CZ" sz="240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40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VY_32_INOVACE_11_39_Opakování_Přemyslovská knížata</a:t>
            </a:r>
            <a:r>
              <a:rPr lang="cs-CZ" sz="24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31032" y="4293096"/>
            <a:ext cx="7560840" cy="1028596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4. ročník základní školy. Žák si opakuje učivo z oblasti vlády Přemyslovských knížat a života za vlády prvních Přemyslovců.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378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3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6539" y="184254"/>
            <a:ext cx="7139136" cy="1035217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OPAKOVÁNÍ – vláda přemyslovských knížat</a:t>
            </a:r>
            <a:endParaRPr lang="cs-CZ" sz="2800" u="sng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0600" y="1460239"/>
            <a:ext cx="1800200" cy="400110"/>
          </a:xfrm>
          <a:prstGeom prst="rect">
            <a:avLst/>
          </a:prstGeom>
        </p:spPr>
        <p:style>
          <a:lnRef idx="0">
            <a:schemeClr val="accent1"/>
          </a:lnRef>
          <a:fillRef idx="1002">
            <a:schemeClr val="lt2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Už víme, že: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3004" y="2204864"/>
            <a:ext cx="8352928" cy="2167592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Silný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rod Přemyslovců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vládl v Čechách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od 10.století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Ve stejném čase dochází k upevnění křesťanství. Za patrona české země je označován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svatý Václav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kníže, který usiloval o mír a vítězství křesťanství. Do pověsti vstoupil příběh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knížete Oldřicha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a pradleny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Boženy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Prvním českým králem se stal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Vratislav II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., titul získal za statečnost v boji.</a:t>
            </a: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9722" y="4509120"/>
            <a:ext cx="8352928" cy="1758613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Za vlády prvních Přemyslovců byli jedinými nositeli vzdělanosti představitelé církve. Zároveň s křesťanstvím se šířila i znalost písma a vzdělání. Kněz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Kosmas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napsal latinsky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Kroniku českou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V umění i ve stavebnictví se uplatňuje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románský sloh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9890" y="701863"/>
            <a:ext cx="1095217" cy="1332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504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1619672" y="260648"/>
            <a:ext cx="5688632" cy="792088"/>
          </a:xfrm>
          <a:noFill/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anchor="ctr">
            <a:normAutofit/>
          </a:bodyPr>
          <a:lstStyle/>
          <a:p>
            <a:pPr algn="ctr"/>
            <a:r>
              <a:rPr lang="cs-CZ" sz="3200" u="sng" dirty="0" smtClean="0">
                <a:effectLst/>
              </a:rPr>
              <a:t>Odpovídej na otázky</a:t>
            </a:r>
            <a:endParaRPr lang="cs-CZ" sz="3200" u="sng" dirty="0">
              <a:effectLst/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683568" y="1124744"/>
            <a:ext cx="7776864" cy="1152128"/>
          </a:xfrm>
          <a:ln>
            <a:solidFill>
              <a:schemeClr val="tx1"/>
            </a:solidFill>
          </a:ln>
        </p:spPr>
        <p:txBody>
          <a:bodyPr anchor="ctr">
            <a:noAutofit/>
          </a:bodyPr>
          <a:lstStyle/>
          <a:p>
            <a:pPr marL="82296" indent="0">
              <a:buNone/>
            </a:pP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1.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Který kníže byl prvním historicky doloženým       </a:t>
            </a:r>
          </a:p>
          <a:p>
            <a:pPr marL="82296" indent="0">
              <a:buNone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knížetem z rodu Přemyslovců?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1560" y="3429000"/>
            <a:ext cx="3456384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kníže Vratislav I.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60" y="4199157"/>
            <a:ext cx="3456384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kníže Bořivoj I.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4941168"/>
            <a:ext cx="3456384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král Vratislav II.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09756"/>
            <a:ext cx="2995811" cy="3163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8722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5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539034" y="476672"/>
            <a:ext cx="8065932" cy="1080120"/>
          </a:xfrm>
          <a:ln>
            <a:solidFill>
              <a:schemeClr val="tx1"/>
            </a:solidFill>
          </a:ln>
        </p:spPr>
        <p:txBody>
          <a:bodyPr anchor="ctr">
            <a:noAutofit/>
          </a:bodyPr>
          <a:lstStyle/>
          <a:p>
            <a:pPr marL="82296" indent="0">
              <a:buNone/>
            </a:pP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2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Co víte o svatém Václavovi: Proč byl prohlášen   </a:t>
            </a:r>
          </a:p>
          <a:p>
            <a:pPr marL="82296" indent="0">
              <a:buNone/>
            </a:pPr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za svatého?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71082" y="3717032"/>
            <a:ext cx="7201836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Protože byl spravedlivý a mírumilovný.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71082" y="4661847"/>
            <a:ext cx="7201836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Protože nechal zabít svého bratra.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3164" y="5517232"/>
            <a:ext cx="7197673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Protože často obdarovával chudáky.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833" y="1700808"/>
            <a:ext cx="1547813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84" y="6488668"/>
            <a:ext cx="230425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dvě správné odpovědi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9692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67544" y="1412776"/>
            <a:ext cx="8136904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400" dirty="0" smtClean="0"/>
              <a:t>Svatý __________ se stal patronem českého národa.</a:t>
            </a:r>
          </a:p>
          <a:p>
            <a:pPr algn="just">
              <a:lnSpc>
                <a:spcPct val="150000"/>
              </a:lnSpc>
            </a:pPr>
            <a:r>
              <a:rPr lang="cs-CZ" sz="2400" dirty="0" smtClean="0"/>
              <a:t>Píseň _______________ se stala ve středověku národní hymnou.</a:t>
            </a:r>
          </a:p>
          <a:p>
            <a:pPr algn="just">
              <a:lnSpc>
                <a:spcPct val="150000"/>
              </a:lnSpc>
            </a:pPr>
            <a:r>
              <a:rPr lang="cs-CZ" sz="2400" dirty="0" smtClean="0"/>
              <a:t>Kníže Václav čeká se svým vojskem v hoře __________ 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59832" y="4030392"/>
            <a:ext cx="1353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Blaník 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44008" y="405376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Svatý Václave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403648" y="4018879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Václav</a:t>
            </a:r>
            <a:endParaRPr lang="cs-CZ" sz="2800" dirty="0"/>
          </a:p>
        </p:txBody>
      </p:sp>
      <p:sp>
        <p:nvSpPr>
          <p:cNvPr id="28" name="Zástupný symbol pro obsah 12"/>
          <p:cNvSpPr>
            <a:spLocks noGrp="1"/>
          </p:cNvSpPr>
          <p:nvPr>
            <p:ph sz="half" idx="1"/>
          </p:nvPr>
        </p:nvSpPr>
        <p:spPr>
          <a:xfrm>
            <a:off x="971600" y="188640"/>
            <a:ext cx="6984776" cy="864096"/>
          </a:xfrm>
          <a:ln>
            <a:noFill/>
          </a:ln>
        </p:spPr>
        <p:txBody>
          <a:bodyPr anchor="ctr">
            <a:noAutofit/>
          </a:bodyPr>
          <a:lstStyle/>
          <a:p>
            <a:pPr marL="82296" indent="0" algn="ctr">
              <a:buNone/>
            </a:pP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3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Doplňte s pomocí nápovědy.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5877272"/>
            <a:ext cx="23762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středověká národní hymna</a:t>
            </a:r>
            <a:endParaRPr lang="cs-CZ" sz="1600" dirty="0"/>
          </a:p>
        </p:txBody>
      </p:sp>
      <p:sp>
        <p:nvSpPr>
          <p:cNvPr id="4" name="Tlačítko akce: Zvuk 3">
            <a:hlinkClick r:id="rId4" highlightClick="1"/>
          </p:cNvPr>
          <p:cNvSpPr/>
          <p:nvPr/>
        </p:nvSpPr>
        <p:spPr>
          <a:xfrm>
            <a:off x="107504" y="5877272"/>
            <a:ext cx="360040" cy="338554"/>
          </a:xfrm>
          <a:prstGeom prst="actionButtonSoun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373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3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86 -0.01041 C 0.00659 -0.01921 0.00764 -0.028 0.00937 -0.03657 C 0.01024 -0.04143 0.00972 -0.04768 0.0118 -0.05138 C 0.01857 -0.06342 0.02343 -0.07986 0.03003 -0.09259 C 0.03524 -0.10231 0.03906 -0.11041 0.04496 -0.11828 C 0.04583 -0.11944 0.04618 -0.12175 0.04722 -0.12222 C 0.05833 -0.13009 0.07378 -0.12986 0.08611 -0.13333 C 0.0934 -0.13287 0.10069 -0.13263 0.10781 -0.13148 C 0.11215 -0.13078 0.12048 -0.12777 0.12048 -0.12754 C 0.13229 -0.13125 0.14409 -0.12592 0.1559 -0.12384 C 0.16146 -0.12152 0.16545 -0.12013 0.171 -0.12222 C 0.17222 -0.1243 0.17291 -0.12754 0.17448 -0.12777 C 0.18402 -0.12893 0.19479 -0.11875 0.20416 -0.11666 C 0.20885 -0.11689 0.246 -0.11527 0.2625 -0.12037 C 0.275 -0.1243 0.28402 -0.13703 0.29583 -0.14097 C 0.2993 -0.14444 0.30104 -0.14814 0.30486 -0.15 C 0.30746 -0.1581 0.30868 -0.16458 0.31302 -0.1706 C 0.31493 -0.17361 0.31979 -0.17824 0.31979 -0.17777 C 0.32465 -0.18958 0.32326 -0.19375 0.32326 -0.20972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90" y="-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39 -0.04607 C -0.04652 -0.0713 -0.05225 -0.03704 -0.05139 -0.05695 C -0.05104 -0.06528 -0.04982 -0.07338 -0.04895 -0.08172 C -0.05121 -0.10533 -0.05191 -0.12824 -0.0559 -0.15139 C -0.05694 -0.16713 -0.05902 -0.18241 -0.06059 -0.19792 C -0.06232 -0.21598 -0.06093 -0.23102 -0.071 -0.24445 C -0.07309 -0.25255 -0.07222 -0.26135 -0.07448 -0.26922 C -0.07621 -0.27523 -0.08038 -0.27801 -0.08385 -0.28172 C -0.09149 -0.29005 -0.08264 -0.28403 -0.09548 -0.29561 C -0.10295 -0.30209 -0.11267 -0.30741 -0.121 -0.31111 C -0.14097 -0.33033 -0.15902 -0.32917 -0.18038 -0.33912 C -0.20139 -0.3382 -0.22118 -0.33588 -0.24201 -0.33449 C -0.25208 -0.33102 -0.26302 -0.32871 -0.27343 -0.32662 C -0.28628 -0.32153 -0.29861 -0.31482 -0.3118 -0.31273 C -0.32118 -0.30348 -0.31111 -0.31181 -0.32569 -0.30648 C -0.32968 -0.3051 -0.33559 -0.3007 -0.33975 -0.29885 C -0.34878 -0.29491 -0.35798 -0.2926 -0.36753 -0.29098 C -0.37395 -0.29329 -0.37343 -0.29491 -0.37343 -0.30348 " pathEditMode="relative" rAng="0" ptsTypes="fffffffffffffffffA"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85" y="-14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07407E-6 C 0.00087 -0.00879 0.00173 -0.01759 0.00347 -0.02592 C -0.00139 -0.05254 0.00295 -0.08101 0.01042 -0.10532 C 0.01319 -0.13842 0.02257 -0.16944 0.02673 -0.20208 C 0.02552 -0.21666 0.02656 -0.22824 0.02795 -0.24282 C 0.02882 -0.25138 0.03021 -0.26851 0.03021 -0.26828 C 0.02969 -0.28564 0.0309 -0.30347 0.02795 -0.32013 C 0.02517 -0.33588 0.02083 -0.34907 0.02083 -0.36551 " pathEditMode="relative" rAng="0" ptsTypes="fffffffA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6" y="-18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26655" y="764704"/>
            <a:ext cx="8496944" cy="72008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82296" indent="0" algn="ctr">
              <a:buNone/>
            </a:pP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4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Jak se nazývá Boleslavův zločin?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2492" y="2477530"/>
            <a:ext cx="2809348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Bratrovražda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2492" y="3289339"/>
            <a:ext cx="2809348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Sestrovražda</a:t>
            </a:r>
            <a:endParaRPr lang="cs-CZ" sz="3200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24944"/>
            <a:ext cx="5417045" cy="3155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2061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23528" y="188640"/>
            <a:ext cx="8496944" cy="115212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82296" indent="0" algn="ctr">
              <a:buNone/>
            </a:pP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5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Kdo patří do vlády prvních Přemyslovců?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5536" y="1988840"/>
            <a:ext cx="2592288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kníže Spytihněv I.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2450505"/>
            <a:ext cx="2080972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kníže Oldřich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3429000"/>
            <a:ext cx="1872208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kníže Václav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3443728"/>
            <a:ext cx="2160240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kníže Břetislav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1520269"/>
            <a:ext cx="2448272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kníže Boleslav II.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1988840"/>
            <a:ext cx="2304256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kníže Rastislav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5013176"/>
            <a:ext cx="2304256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kníže Mojmír I.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88224" y="4551511"/>
            <a:ext cx="1872208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kníže Sámo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9512" y="4149080"/>
            <a:ext cx="2441012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kníže Boleslav I.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7936" y="2780928"/>
            <a:ext cx="2439888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kníže Vratislav I.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71600" y="5244008"/>
            <a:ext cx="2304256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kníže Bořivoj I.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569968" y="2780928"/>
            <a:ext cx="2304256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kníže Svatopluk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56628" y="4089846"/>
            <a:ext cx="2527540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král Vratislav II.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33480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26655" y="332656"/>
            <a:ext cx="8496944" cy="115212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82296" indent="0" algn="ctr">
              <a:buNone/>
            </a:pP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6.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Jakým způsobem se v době prvních Přemyslovců šířily knihy?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2492" y="2477530"/>
            <a:ext cx="3097380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ručním opisem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2492" y="3289339"/>
            <a:ext cx="3097380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knihtiskem</a:t>
            </a:r>
            <a:endParaRPr lang="cs-CZ" sz="3200" dirty="0"/>
          </a:p>
        </p:txBody>
      </p:sp>
      <p:pic>
        <p:nvPicPr>
          <p:cNvPr id="4098" name="Picture 2" descr="C:\Users\hakitt\AppData\Local\Microsoft\Windows\Temporary Internet Files\Content.IE5\4R1NGP5R\MC9002804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89339"/>
            <a:ext cx="2387097" cy="2237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akitt\AppData\Local\Microsoft\Windows\Temporary Internet Files\Content.IE5\4R1NGP5R\MC9001962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711525"/>
            <a:ext cx="2304256" cy="2116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2980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6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23528" y="188640"/>
            <a:ext cx="8496944" cy="720080"/>
          </a:xfrm>
          <a:ln>
            <a:solidFill>
              <a:schemeClr val="tx1"/>
            </a:solidFill>
          </a:ln>
        </p:spPr>
        <p:txBody>
          <a:bodyPr anchor="ctr">
            <a:noAutofit/>
          </a:bodyPr>
          <a:lstStyle/>
          <a:p>
            <a:pPr marL="82296" indent="0" algn="ctr">
              <a:buNone/>
            </a:pP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7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Které jsou znaky románského slohu?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5433257"/>
            <a:ext cx="2592288" cy="44267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tlusté zdi bez omítky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27984" y="1479471"/>
            <a:ext cx="3816424" cy="44267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malé a tmavé vnitřní prostory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46781" y="2389953"/>
            <a:ext cx="2592288" cy="44267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sdružená okna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956546" y="3306945"/>
            <a:ext cx="2592288" cy="44267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malá okna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869434" y="2389953"/>
            <a:ext cx="2592288" cy="44267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postaveno z kamene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156176" y="3893664"/>
            <a:ext cx="2592288" cy="44267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velké vnitřní prostory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572000" y="3085608"/>
            <a:ext cx="2592288" cy="44267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půlkruhové oblouky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652120" y="4987466"/>
            <a:ext cx="2592288" cy="44267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okna ve tvaru čtverce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252690" y="4327028"/>
            <a:ext cx="2592288" cy="44267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omítky s ornamenty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956546" y="1500057"/>
            <a:ext cx="2592288" cy="44267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postaveno ze slámy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221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3" grpId="0" animBg="1"/>
      <p:bldP spid="18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1063147" y="332656"/>
            <a:ext cx="7017706" cy="576064"/>
          </a:xfrm>
          <a:ln>
            <a:solidFill>
              <a:schemeClr val="tx1"/>
            </a:solidFill>
          </a:ln>
        </p:spPr>
        <p:txBody>
          <a:bodyPr anchor="ctr">
            <a:noAutofit/>
          </a:bodyPr>
          <a:lstStyle/>
          <a:p>
            <a:pPr marL="82296" indent="0" algn="ctr">
              <a:buNone/>
            </a:pP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2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</a:t>
            </a:r>
            <a:r>
              <a:rPr lang="cs-CZ" sz="2800" b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Kdo </a:t>
            </a:r>
            <a:r>
              <a:rPr lang="cs-CZ" sz="2800" b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</a:t>
            </a:r>
            <a:r>
              <a:rPr lang="cs-CZ" sz="2800" b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yl 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Kosmas, co důležitého napsal?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14983" y="3068960"/>
            <a:ext cx="7203153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a) hudebník, středověká hymna Svatý Václave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21140" y="3789040"/>
            <a:ext cx="720183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) kněz, kronika psaná hlaholicí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36813" y="4509120"/>
            <a:ext cx="7197673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c</a:t>
            </a:r>
            <a:r>
              <a:rPr lang="cs-CZ" sz="2800" dirty="0" smtClean="0"/>
              <a:t>) kronikář, Kronika česká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621" y="980728"/>
            <a:ext cx="1368759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3229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6285" y="260648"/>
            <a:ext cx="8493339" cy="258532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  <a:scene3d>
              <a:camera prst="obliqueTopLeft">
                <a:rot lat="0" lon="0" rev="0"/>
              </a:camera>
              <a:lightRig rig="contrasting" dir="t">
                <a:rot lat="0" lon="0" rev="4500000"/>
              </a:lightRig>
            </a:scene3d>
            <a:sp3d extrusionH="57150" contourW="6350" prstMaterial="metal">
              <a:bevelT w="127000" h="31750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rgbClr val="00B0F0"/>
                  </a:solidFill>
                </a:ln>
                <a:solidFill>
                  <a:srgbClr val="00B0F0"/>
                </a:solidFill>
                <a:effectLst/>
              </a:rPr>
              <a:t>Zda jsi měl vše správně </a:t>
            </a:r>
            <a:endParaRPr lang="cs-CZ" sz="5400" b="1" cap="all" dirty="0">
              <a:ln w="0">
                <a:solidFill>
                  <a:srgbClr val="00B0F0"/>
                </a:solidFill>
              </a:ln>
              <a:solidFill>
                <a:srgbClr val="00B0F0"/>
              </a:solidFill>
              <a:effectLst/>
            </a:endParaRPr>
          </a:p>
          <a:p>
            <a:pPr algn="ctr"/>
            <a:r>
              <a:rPr lang="cs-CZ" sz="5400" b="1" u="sng" cap="all" spc="0" dirty="0" smtClean="0">
                <a:ln w="0">
                  <a:solidFill>
                    <a:srgbClr val="00B0F0"/>
                  </a:solidFill>
                </a:ln>
                <a:solidFill>
                  <a:srgbClr val="00B0F0"/>
                </a:solidFill>
                <a:effectLst/>
              </a:rPr>
              <a:t> GRATULUJI!</a:t>
            </a:r>
            <a:endParaRPr lang="cs-CZ" sz="5400" b="1" u="sng" cap="all" spc="0" dirty="0">
              <a:ln w="0">
                <a:solidFill>
                  <a:srgbClr val="00B0F0"/>
                </a:solidFill>
              </a:ln>
              <a:solidFill>
                <a:srgbClr val="00B0F0"/>
              </a:solidFill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3140968"/>
            <a:ext cx="28575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3700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74320"/>
            <a:ext cx="5760640" cy="56239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200" dirty="0" smtClean="0"/>
              <a:t>Použitá literatura a odkazy: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99807" y="994706"/>
            <a:ext cx="7488832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</a:rPr>
              <a:t>Obrázky použity ze sady </a:t>
            </a:r>
            <a:r>
              <a:rPr lang="cs-CZ" sz="1600" dirty="0" smtClean="0">
                <a:solidFill>
                  <a:prstClr val="black"/>
                </a:solidFill>
              </a:rPr>
              <a:t>Office a také:</a:t>
            </a: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commons.wikimedia.org/wiki/File:Bo%C5%99ivoj_I.jpg?uselang=cs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cs.wikipedia.org/wiki/Soubor:Vasik_kaple_200px.jpg</a:t>
            </a:r>
            <a:endParaRPr lang="cs-CZ" sz="1600" dirty="0" smtClean="0"/>
          </a:p>
          <a:p>
            <a:pPr marL="342900" indent="-342900">
              <a:buFontTx/>
              <a:buChar char="-"/>
            </a:pPr>
            <a:r>
              <a:rPr lang="cs-CZ" sz="1600" dirty="0"/>
              <a:t>http://www.youtube.com/watch?feature=player_detailpage&amp;v=yIGE7uuyEDU</a:t>
            </a: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cs.wikipedia.org/wiki/Soubor:Zab%C3%B3jstwo_Wac%C5%82awa.JPG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</a:rPr>
              <a:t>http://cs.wikipedia.org/wiki/Soubor:Kosmas.jpg</a:t>
            </a:r>
          </a:p>
          <a:p>
            <a:pPr marL="342900" indent="-342900">
              <a:buFontTx/>
              <a:buChar char="-"/>
            </a:pPr>
            <a:r>
              <a:rPr lang="cs-CZ" sz="1600" dirty="0" smtClean="0">
                <a:solidFill>
                  <a:prstClr val="black"/>
                </a:solidFill>
              </a:rPr>
              <a:t>http</a:t>
            </a:r>
            <a:r>
              <a:rPr lang="cs-CZ" sz="1600" dirty="0">
                <a:solidFill>
                  <a:prstClr val="black"/>
                </a:solidFill>
              </a:rPr>
              <a:t>://www.clker.com/clipart-4244.html</a:t>
            </a: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16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978-80-7289-166-5</a:t>
            </a:r>
          </a:p>
          <a:p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16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80-7289-066-2</a:t>
            </a:r>
            <a:endParaRPr lang="cs-CZ" sz="1600" dirty="0">
              <a:solidFill>
                <a:prstClr val="black"/>
              </a:solidFill>
            </a:endParaRPr>
          </a:p>
          <a:p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Citováno dne: </a:t>
            </a:r>
            <a:r>
              <a:rPr lang="cs-CZ" sz="1600" dirty="0" smtClean="0">
                <a:solidFill>
                  <a:prstClr val="black"/>
                </a:solidFill>
              </a:rPr>
              <a:t>24.11.2012</a:t>
            </a:r>
            <a:endParaRPr lang="cs-CZ" sz="1600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solidFill>
                  <a:srgbClr val="0070C0"/>
                </a:solidFill>
                <a:hlinkClick r:id="rId6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223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unovrat">
  <a:themeElements>
    <a:clrScheme name="Vlastní 3">
      <a:dk1>
        <a:srgbClr val="000000"/>
      </a:dk1>
      <a:lt1>
        <a:srgbClr val="FFFFFF"/>
      </a:lt1>
      <a:dk2>
        <a:srgbClr val="1F2123"/>
      </a:dk2>
      <a:lt2>
        <a:srgbClr val="E1A327"/>
      </a:lt2>
      <a:accent1>
        <a:srgbClr val="0C0C0C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162519</TotalTime>
  <Words>512</Words>
  <Application>Microsoft Office PowerPoint</Application>
  <PresentationFormat>Předvádění na obrazovce (4:3)</PresentationFormat>
  <Paragraphs>82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Vlastní návrh</vt:lpstr>
      <vt:lpstr>Slunovrat</vt:lpstr>
      <vt:lpstr>   Název školy: ZŠ Klášterec nad Ohří, Krátká 676 Autor: Mgr. Hana Kittnerová Název materiálu: VY_32_INOVACE_11_39_Opakování_Přemyslovská knížata Číslo projektu: CZ.1.07/1.4.00/21.1115  </vt:lpstr>
      <vt:lpstr>OPAKOVÁNÍ – vláda přemyslovských knížat</vt:lpstr>
      <vt:lpstr>Odpovídej na otázky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hakitt</dc:creator>
  <cp:lastModifiedBy>hakitt</cp:lastModifiedBy>
  <cp:revision>176</cp:revision>
  <dcterms:created xsi:type="dcterms:W3CDTF">2011-11-20T18:51:24Z</dcterms:created>
  <dcterms:modified xsi:type="dcterms:W3CDTF">2013-01-21T22:59:05Z</dcterms:modified>
</cp:coreProperties>
</file>