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5"/>
  </p:notesMasterIdLst>
  <p:handoutMasterIdLst>
    <p:handoutMasterId r:id="rId16"/>
  </p:handoutMasterIdLst>
  <p:sldIdLst>
    <p:sldId id="260" r:id="rId2"/>
    <p:sldId id="256" r:id="rId3"/>
    <p:sldId id="273" r:id="rId4"/>
    <p:sldId id="257" r:id="rId5"/>
    <p:sldId id="274" r:id="rId6"/>
    <p:sldId id="275" r:id="rId7"/>
    <p:sldId id="276" r:id="rId8"/>
    <p:sldId id="277" r:id="rId9"/>
    <p:sldId id="278" r:id="rId10"/>
    <p:sldId id="279" r:id="rId11"/>
    <p:sldId id="272" r:id="rId12"/>
    <p:sldId id="280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6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07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ED4237-A0B8-4AAE-B240-0E0064B997E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2E591-9976-495D-83F7-5C6E9A51D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343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://cs.wikipedia.org/wiki/P%C5%99emysl_Otakar_I." TargetMode="Externa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://cs.wikipedia.org/wiki/V%C3%A1clav_I." TargetMode="Externa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://cs.wikipedia.org/wiki/Ane%C5%BEka_%C4%8Cesk%C3%A1" TargetMode="Externa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mysl_Otakar_II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clav_II.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clav_III.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.wav"/><Relationship Id="rId5" Type="http://schemas.openxmlformats.org/officeDocument/2006/relationships/image" Target="../media/image22.wmf"/><Relationship Id="rId4" Type="http://schemas.openxmlformats.org/officeDocument/2006/relationships/hyperlink" Target="http://www.youtube.com/watch?v=64IgdUPQkFo&amp;list=PL2A56A7F5DD36744B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%C3%A1clav_I..jpg" TargetMode="External"/><Relationship Id="rId13" Type="http://schemas.openxmlformats.org/officeDocument/2006/relationships/hyperlink" Target="http://cs.wikipedia.org/wiki/Soubor:Vaclav2Zbraslkron.jpg" TargetMode="External"/><Relationship Id="rId18" Type="http://schemas.openxmlformats.org/officeDocument/2006/relationships/hyperlink" Target="http://www.youtube.com/watch?v=64IgdUPQkFo&amp;list=PL2A56A7F5DD36744B" TargetMode="External"/><Relationship Id="rId3" Type="http://schemas.openxmlformats.org/officeDocument/2006/relationships/hyperlink" Target="http://www.modracurie.banda.cz/clanek/42135/stredoveke-mesto-pracovni-list-ns/" TargetMode="External"/><Relationship Id="rId21" Type="http://schemas.openxmlformats.org/officeDocument/2006/relationships/audio" Target="../media/audio1.wav"/><Relationship Id="rId7" Type="http://schemas.openxmlformats.org/officeDocument/2006/relationships/hyperlink" Target="http://cs.wikipedia.org/wiki/Soubor:Golden_Bull_of_Sicily.jpg" TargetMode="External"/><Relationship Id="rId12" Type="http://schemas.openxmlformats.org/officeDocument/2006/relationships/hyperlink" Target="http://cs.wikipedia.org/wiki/Soubor:Otakarek2.jpg" TargetMode="External"/><Relationship Id="rId17" Type="http://schemas.openxmlformats.org/officeDocument/2006/relationships/hyperlink" Target="http://cs.wikipedia.org/wiki/Soubor:WenceslausIImap-cs.pn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Soubor:Vasik3.jpg" TargetMode="External"/><Relationship Id="rId20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remyslOtakarI_Parleruvnahrobek.jpg" TargetMode="External"/><Relationship Id="rId11" Type="http://schemas.openxmlformats.org/officeDocument/2006/relationships/hyperlink" Target="http://cs.wikipedia.org/wiki/Soubor:Ane%C5%BEsk%C3%BD-kl%C3%A1%C5%A1ter2011.jpg" TargetMode="External"/><Relationship Id="rId5" Type="http://schemas.openxmlformats.org/officeDocument/2006/relationships/hyperlink" Target="http://www.pruvodce-slany.cz/moje-tipy/" TargetMode="External"/><Relationship Id="rId15" Type="http://schemas.openxmlformats.org/officeDocument/2006/relationships/hyperlink" Target="http://cs.wikipedia.org/wiki/Soubor:Grossi_pragenses_revers.jpg" TargetMode="External"/><Relationship Id="rId10" Type="http://schemas.openxmlformats.org/officeDocument/2006/relationships/hyperlink" Target="http://cs.wikipedia.org/wiki/Soubor:AnezkaPremyslovna.jpg" TargetMode="External"/><Relationship Id="rId19" Type="http://schemas.openxmlformats.org/officeDocument/2006/relationships/hyperlink" Target="http://dejiny.ceskatelevize.cz/" TargetMode="External"/><Relationship Id="rId4" Type="http://schemas.openxmlformats.org/officeDocument/2006/relationships/hyperlink" Target="http://www.zamek-kynzvart.cz/hrady-a-zamky.php" TargetMode="External"/><Relationship Id="rId9" Type="http://schemas.openxmlformats.org/officeDocument/2006/relationships/hyperlink" Target="http://cs.wikipedia.org/wiki/Soubor:VaclavGelnhausenovekodexu.jpg" TargetMode="External"/><Relationship Id="rId14" Type="http://schemas.openxmlformats.org/officeDocument/2006/relationships/hyperlink" Target="http://cs.wikipedia.org/wiki/Soubor:Grossi_pragenses_ave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55414" y="260648"/>
            <a:ext cx="8568952" cy="2592288"/>
          </a:xfrm>
        </p:spPr>
        <p:txBody>
          <a:bodyPr>
            <a:no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Název školy: </a:t>
            </a:r>
            <a:r>
              <a:rPr lang="cs-CZ" sz="2400" i="1" cap="none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ZŠ </a:t>
            </a:r>
            <a:r>
              <a:rPr lang="cs-CZ" sz="2400" i="1" cap="none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K</a:t>
            </a:r>
            <a:r>
              <a:rPr lang="cs-CZ" sz="2400" i="1" cap="none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lášterec nad Ohří, Krátká 676</a:t>
            </a:r>
            <a:r>
              <a:rPr lang="cs-CZ" sz="2400" i="1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400" i="1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Autor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</a:t>
            </a:r>
            <a:r>
              <a:rPr lang="cs-CZ" sz="2400" i="1" cap="none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Mgr. Hana </a:t>
            </a:r>
            <a:r>
              <a:rPr lang="cs-CZ" sz="2400" i="1" cap="none" dirty="0" err="1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K</a:t>
            </a:r>
            <a:r>
              <a:rPr lang="cs-CZ" sz="2400" i="1" cap="none" dirty="0" err="1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ittnerová</a:t>
            </a:r>
            <a:r>
              <a:rPr lang="cs-CZ" sz="2400" cap="none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400" cap="none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Název </a:t>
            </a:r>
            <a: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materiálu</a:t>
            </a:r>
            <a:r>
              <a:rPr lang="cs-CZ" sz="240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</a:t>
            </a:r>
            <a:r>
              <a:rPr lang="cs-CZ" altLang="en-US" sz="2400" i="1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VY_32_INOVACE_12_39_Přemyslovští_králové</a:t>
            </a:r>
            <a: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Číslo projektu: CZ.1.07/1.4.00/21.1115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Žáci se seznamují s dějinami z období vzniku českého království a vlády Přemyslovských králů.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260648"/>
            <a:ext cx="8686800" cy="1224136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vznik českého království</a:t>
            </a:r>
            <a:b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vláda přemyslovských králů</a:t>
            </a:r>
            <a:endParaRPr lang="cs-CZ" sz="3200" b="1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00808"/>
            <a:ext cx="5616624" cy="3600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/>
              <a:t>Rozvoj českého státu ve </a:t>
            </a:r>
            <a:r>
              <a:rPr lang="cs-CZ" sz="2800" u="sng" dirty="0" smtClean="0"/>
              <a:t>13.století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období </a:t>
            </a:r>
            <a:r>
              <a:rPr lang="cs-CZ" sz="2800" dirty="0" smtClean="0"/>
              <a:t>rozkvětu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vznikají </a:t>
            </a:r>
            <a:r>
              <a:rPr lang="cs-CZ" sz="2800" dirty="0"/>
              <a:t>první </a:t>
            </a:r>
            <a:r>
              <a:rPr lang="cs-CZ" sz="2800" dirty="0" smtClean="0"/>
              <a:t>města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budují </a:t>
            </a:r>
            <a:r>
              <a:rPr lang="cs-CZ" sz="2800" dirty="0"/>
              <a:t>se hrady a </a:t>
            </a:r>
            <a:r>
              <a:rPr lang="cs-CZ" sz="2800" dirty="0" smtClean="0"/>
              <a:t>kostely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podporován </a:t>
            </a:r>
            <a:r>
              <a:rPr lang="cs-CZ" sz="2800" dirty="0"/>
              <a:t>obchod, trhy a </a:t>
            </a:r>
            <a:r>
              <a:rPr lang="cs-CZ" sz="2800" dirty="0" smtClean="0"/>
              <a:t>řemesla</a:t>
            </a:r>
            <a:endParaRPr lang="cs-CZ" sz="2800" dirty="0"/>
          </a:p>
          <a:p>
            <a:pPr marL="0" indent="0">
              <a:buNone/>
            </a:pPr>
            <a:endParaRPr lang="cs-CZ" sz="2800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17093"/>
            <a:ext cx="2375108" cy="1615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349" y="1844824"/>
            <a:ext cx="2754306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3" y="5589240"/>
            <a:ext cx="26184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Kostel sv. Šimona a Judy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70472" y="6210302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hrad Loket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8352928" cy="296251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cs-CZ" sz="2800" b="1" dirty="0" smtClean="0"/>
              <a:t>Města</a:t>
            </a:r>
            <a:r>
              <a:rPr lang="cs-CZ" sz="2800" dirty="0" smtClean="0"/>
              <a:t> se v Českém království zakládala od počátku 13.století. Právo založit město měl pouze </a:t>
            </a:r>
            <a:r>
              <a:rPr lang="cs-CZ" sz="2800" b="1" dirty="0" smtClean="0"/>
              <a:t>panovník</a:t>
            </a:r>
            <a:r>
              <a:rPr lang="cs-CZ" sz="2800" dirty="0" smtClean="0"/>
              <a:t>. Nová města vznikala podle plánů. Hranice města tvořilo městské opevnění – </a:t>
            </a:r>
            <a:r>
              <a:rPr lang="cs-CZ" sz="2800" b="1" dirty="0" smtClean="0"/>
              <a:t>hradby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Obyvatelé měst byli </a:t>
            </a:r>
            <a:r>
              <a:rPr lang="cs-CZ" sz="2800" b="1" dirty="0" smtClean="0"/>
              <a:t>svobodní lidé</a:t>
            </a:r>
            <a:r>
              <a:rPr lang="cs-CZ" sz="2800" dirty="0" smtClean="0"/>
              <a:t>, poddaní pouze králi. Většinou se živili jako </a:t>
            </a:r>
            <a:r>
              <a:rPr lang="cs-CZ" sz="2800" b="1" dirty="0" smtClean="0"/>
              <a:t>řemeslníci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3868" y="260648"/>
            <a:ext cx="2376264" cy="715089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Města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146" y="4239490"/>
            <a:ext cx="3251070" cy="23968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263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04664"/>
            <a:ext cx="7102622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effectLst/>
              </a:rPr>
              <a:t/>
            </a:r>
            <a:br>
              <a:rPr lang="cs-CZ" b="1" u="sng" dirty="0" smtClean="0">
                <a:effectLst/>
              </a:rPr>
            </a:br>
            <a:r>
              <a:rPr lang="cs-CZ" b="1" u="sng" dirty="0" smtClean="0">
                <a:effectLst/>
              </a:rPr>
              <a:t>PŘEMYSL </a:t>
            </a:r>
            <a:r>
              <a:rPr lang="cs-CZ" b="1" u="sng" dirty="0">
                <a:effectLst/>
              </a:rPr>
              <a:t>OTAKAR I.</a:t>
            </a:r>
            <a:br>
              <a:rPr lang="cs-CZ" b="1" u="sng" dirty="0">
                <a:effectLst/>
              </a:rPr>
            </a:b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699792" y="1340768"/>
            <a:ext cx="6166019" cy="410445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-</a:t>
            </a:r>
            <a:r>
              <a:rPr lang="cs-CZ" dirty="0"/>
              <a:t>první český král s dědičným </a:t>
            </a:r>
            <a:r>
              <a:rPr lang="cs-CZ" dirty="0" smtClean="0"/>
              <a:t>titulem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zdatný panovník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- v roce </a:t>
            </a:r>
            <a:r>
              <a:rPr lang="cs-CZ" b="1" dirty="0" smtClean="0"/>
              <a:t>1212 </a:t>
            </a:r>
            <a:r>
              <a:rPr lang="cs-CZ" dirty="0" smtClean="0"/>
              <a:t>– získal od německého krále za pomoc v boji </a:t>
            </a:r>
            <a:r>
              <a:rPr lang="cs-CZ" b="1" dirty="0" smtClean="0"/>
              <a:t>Zlatou bulu sicilskou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listinu, </a:t>
            </a:r>
            <a:r>
              <a:rPr lang="cs-CZ" dirty="0"/>
              <a:t>která potvrzovala </a:t>
            </a:r>
            <a:r>
              <a:rPr lang="cs-CZ" u="sng" dirty="0"/>
              <a:t>nezávislost Českého království a dědičnost královského </a:t>
            </a:r>
            <a:r>
              <a:rPr lang="cs-CZ" u="sng" dirty="0" smtClean="0"/>
              <a:t>titulu</a:t>
            </a:r>
            <a:r>
              <a:rPr lang="cs-CZ" dirty="0" smtClean="0"/>
              <a:t> z</a:t>
            </a:r>
            <a:r>
              <a:rPr lang="cs-CZ" dirty="0"/>
              <a:t> otce na </a:t>
            </a:r>
            <a:r>
              <a:rPr lang="cs-CZ" dirty="0" smtClean="0"/>
              <a:t>syna</a:t>
            </a:r>
            <a:endParaRPr lang="cs-CZ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22340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2137420" cy="3028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72828" y="631579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Zlatá bula sicilská</a:t>
            </a:r>
            <a:endParaRPr lang="cs-CZ" dirty="0"/>
          </a:p>
        </p:txBody>
      </p:sp>
      <p:sp>
        <p:nvSpPr>
          <p:cNvPr id="9" name="Tlačítko akce: Informace 8">
            <a:hlinkClick r:id="rId5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04664"/>
            <a:ext cx="7102622" cy="720080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>
                <a:effectLst/>
              </a:rPr>
              <a:t>VÁCLAV </a:t>
            </a:r>
            <a:r>
              <a:rPr lang="cs-CZ" b="1" u="sng" dirty="0" smtClean="0">
                <a:effectLst/>
              </a:rPr>
              <a:t>I.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642861" y="1988840"/>
            <a:ext cx="6516216" cy="41044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upevňuje postavení </a:t>
            </a:r>
            <a:r>
              <a:rPr lang="cs-CZ" dirty="0" smtClean="0"/>
              <a:t>Českého království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syn </a:t>
            </a:r>
            <a:r>
              <a:rPr lang="cs-CZ" dirty="0"/>
              <a:t>Přemysla Otakara I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moc Václava I. byla upevněna díky bohatým nalezištím stříbra, centrem těžby se stalo město Jihlava</a:t>
            </a:r>
            <a:endParaRPr lang="cs-CZ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240026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21" y="3284984"/>
            <a:ext cx="2193032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Informace 8">
            <a:hlinkClick r:id="rId5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91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404664"/>
            <a:ext cx="6526558" cy="720080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>
                <a:effectLst/>
              </a:rPr>
              <a:t>ANEŽKA ČESKÁ</a:t>
            </a:r>
            <a:endParaRPr lang="cs-CZ" u="sng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347864" y="1340768"/>
            <a:ext cx="5544616" cy="41044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/>
              <a:t>dcera Přemysla Otakara I.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bylo </a:t>
            </a:r>
            <a:r>
              <a:rPr lang="cs-CZ" sz="2400" dirty="0"/>
              <a:t>jí líto chudých a trpících lidí – </a:t>
            </a:r>
            <a:r>
              <a:rPr lang="cs-CZ" sz="2400" b="1" dirty="0"/>
              <a:t>založila Anežský klášter</a:t>
            </a:r>
            <a:r>
              <a:rPr lang="cs-CZ" sz="2400" dirty="0"/>
              <a:t> se </a:t>
            </a:r>
            <a:r>
              <a:rPr lang="cs-CZ" sz="2400" dirty="0" smtClean="0"/>
              <a:t>špitálem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stala se představenou tohoto kláštera a celý život věnovala péči o nemocné, chudé a postižené</a:t>
            </a:r>
            <a:endParaRPr lang="cs-CZ" sz="2400" dirty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prohlášena </a:t>
            </a:r>
            <a:r>
              <a:rPr lang="cs-CZ" sz="2400" dirty="0"/>
              <a:t>Papežem za svatou (1989)</a:t>
            </a:r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2376264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603" y="4285867"/>
            <a:ext cx="3758457" cy="2494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9699" y="641121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Anežský klášter</a:t>
            </a:r>
            <a:endParaRPr lang="cs-CZ" dirty="0"/>
          </a:p>
        </p:txBody>
      </p:sp>
      <p:sp>
        <p:nvSpPr>
          <p:cNvPr id="5" name="Tlačítko akce: Informace 4">
            <a:hlinkClick r:id="rId5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3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75856" y="404664"/>
            <a:ext cx="5662462" cy="720080"/>
          </a:xfrm>
        </p:spPr>
        <p:txBody>
          <a:bodyPr>
            <a:normAutofit/>
          </a:bodyPr>
          <a:lstStyle/>
          <a:p>
            <a:r>
              <a:rPr lang="cs-CZ" b="1" u="sng" dirty="0">
                <a:effectLst/>
              </a:rPr>
              <a:t>PŘEMYSL OTAKAR II.</a:t>
            </a:r>
            <a:endParaRPr lang="cs-CZ" u="sng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03847" y="1340768"/>
            <a:ext cx="5921431" cy="453650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-král železný a zlatý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-syn Václava I., schopný panovník, statečný válečník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-</a:t>
            </a:r>
            <a:r>
              <a:rPr lang="cs-CZ" b="1" dirty="0"/>
              <a:t>železný</a:t>
            </a:r>
            <a:r>
              <a:rPr lang="cs-CZ" dirty="0"/>
              <a:t>-rytíři v brnění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-</a:t>
            </a:r>
            <a:r>
              <a:rPr lang="cs-CZ" b="1" dirty="0" err="1"/>
              <a:t>zlatý</a:t>
            </a:r>
            <a:r>
              <a:rPr lang="cs-CZ" dirty="0" err="1"/>
              <a:t>-bohatství</a:t>
            </a:r>
            <a:r>
              <a:rPr lang="cs-CZ" dirty="0"/>
              <a:t> z dolů na stříbro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-</a:t>
            </a:r>
            <a:r>
              <a:rPr lang="cs-CZ" u="sng" dirty="0"/>
              <a:t>území českého státu zdvojnásobil</a:t>
            </a:r>
            <a:r>
              <a:rPr lang="cs-CZ" dirty="0"/>
              <a:t> (sňatky, válečná tažení)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-</a:t>
            </a:r>
            <a:r>
              <a:rPr lang="cs-CZ" b="1" dirty="0"/>
              <a:t>bitva na Moravském poli</a:t>
            </a:r>
            <a:r>
              <a:rPr lang="cs-CZ" dirty="0"/>
              <a:t> – nepřátelství Rudolfa Habsburského a Přemysla Otakara II. – v bitvě Přemysl Otakar II. zahynul</a:t>
            </a:r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sp>
        <p:nvSpPr>
          <p:cNvPr id="9" name="Tlačítko akce: Informace 8">
            <a:hlinkClick r:id="rId3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60160"/>
            <a:ext cx="2219325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599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31840" y="188640"/>
            <a:ext cx="4582342" cy="720080"/>
          </a:xfrm>
        </p:spPr>
        <p:txBody>
          <a:bodyPr>
            <a:normAutofit/>
          </a:bodyPr>
          <a:lstStyle/>
          <a:p>
            <a:r>
              <a:rPr lang="cs-CZ" b="1" u="sng" dirty="0">
                <a:effectLst/>
              </a:rPr>
              <a:t>VÁCLAV II.</a:t>
            </a:r>
            <a:endParaRPr lang="cs-CZ" u="sng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987825" y="1268760"/>
            <a:ext cx="6264696" cy="5024880"/>
          </a:xfrm>
        </p:spPr>
        <p:txBody>
          <a:bodyPr anchor="ctr"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bylo </a:t>
            </a:r>
            <a:r>
              <a:rPr lang="cs-CZ" dirty="0"/>
              <a:t>mu 7let, když jeho otec Přemysl Otakar II. zemřel, zmocnit vlády se proto chtěl jeho strýc </a:t>
            </a:r>
            <a:r>
              <a:rPr lang="cs-CZ" b="1" dirty="0"/>
              <a:t>Ota Braniborský</a:t>
            </a:r>
            <a:r>
              <a:rPr lang="cs-CZ" dirty="0"/>
              <a:t>- v zemi </a:t>
            </a:r>
            <a:r>
              <a:rPr lang="cs-CZ" u="sng" dirty="0"/>
              <a:t>bezvládí, násilí a nejistota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</a:t>
            </a:r>
            <a:r>
              <a:rPr lang="cs-CZ" dirty="0"/>
              <a:t>dospělosti</a:t>
            </a:r>
            <a:r>
              <a:rPr lang="cs-CZ" b="1" dirty="0"/>
              <a:t>-schopný politik a diplomat</a:t>
            </a:r>
            <a:r>
              <a:rPr lang="cs-CZ" dirty="0"/>
              <a:t>, podporoval rozvoj měst, řemesel, obchodu, za jeho vlády České království vzkvétalo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silná </a:t>
            </a:r>
            <a:r>
              <a:rPr lang="cs-CZ" dirty="0"/>
              <a:t>kvalitní měna – pražský groš (ze stříbra)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stal </a:t>
            </a:r>
            <a:r>
              <a:rPr lang="cs-CZ" dirty="0"/>
              <a:t>se i </a:t>
            </a:r>
            <a:r>
              <a:rPr lang="cs-CZ" b="1" dirty="0"/>
              <a:t>polským králem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pro </a:t>
            </a:r>
            <a:r>
              <a:rPr lang="cs-CZ" u="sng" dirty="0"/>
              <a:t>syna Václava III. získal uherskou korunu</a:t>
            </a:r>
            <a:endParaRPr lang="cs-CZ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sp>
        <p:nvSpPr>
          <p:cNvPr id="9" name="Tlačítko akce: Informace 8">
            <a:hlinkClick r:id="rId3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400"/>
            <a:ext cx="221391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57348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6" y="4941899"/>
            <a:ext cx="1359740" cy="1351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736" y="6306126"/>
            <a:ext cx="1872208" cy="37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groš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78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75856" y="404664"/>
            <a:ext cx="5662462" cy="720080"/>
          </a:xfrm>
        </p:spPr>
        <p:txBody>
          <a:bodyPr>
            <a:normAutofit/>
          </a:bodyPr>
          <a:lstStyle/>
          <a:p>
            <a:r>
              <a:rPr lang="cs-CZ" b="1" u="sng" dirty="0">
                <a:effectLst/>
              </a:rPr>
              <a:t>Václav III.</a:t>
            </a:r>
            <a:endParaRPr lang="cs-CZ" u="sng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03847" y="1340768"/>
            <a:ext cx="5921431" cy="4536504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poslední </a:t>
            </a:r>
            <a:r>
              <a:rPr lang="cs-CZ" dirty="0"/>
              <a:t>Přemyslovec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začal </a:t>
            </a:r>
            <a:r>
              <a:rPr lang="cs-CZ" dirty="0"/>
              <a:t>vládnout třem královstvím: českému, polskému a uherskému (dnešní Maďarsko)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vzdal </a:t>
            </a:r>
            <a:r>
              <a:rPr lang="cs-CZ" dirty="0"/>
              <a:t>se uherské koruny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v </a:t>
            </a:r>
            <a:r>
              <a:rPr lang="cs-CZ" b="1" dirty="0"/>
              <a:t>roce 1306 v Olomouci zavražděn</a:t>
            </a:r>
            <a:r>
              <a:rPr lang="cs-CZ" dirty="0"/>
              <a:t> (při cestě do Polska)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neměl potomka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1306</a:t>
            </a:r>
            <a:r>
              <a:rPr lang="cs-CZ" dirty="0" smtClean="0"/>
              <a:t> skončila </a:t>
            </a:r>
            <a:r>
              <a:rPr lang="cs-CZ" dirty="0"/>
              <a:t>vláda rodu Přemyslovců </a:t>
            </a:r>
            <a:r>
              <a:rPr lang="cs-CZ" b="1" u="sng" dirty="0" smtClean="0"/>
              <a:t>„</a:t>
            </a:r>
            <a:r>
              <a:rPr lang="cs-CZ" b="1" u="sng" dirty="0"/>
              <a:t>Přemyslovci vymřeli po meči.“</a:t>
            </a:r>
            <a:endParaRPr lang="cs-CZ" b="1" dirty="0"/>
          </a:p>
          <a:p>
            <a:pPr marL="0" indent="0">
              <a:buClr>
                <a:schemeClr val="tx1"/>
              </a:buClr>
              <a:buNone/>
            </a:pPr>
            <a:endParaRPr lang="cs-CZ" dirty="0"/>
          </a:p>
        </p:txBody>
      </p:sp>
      <p:sp>
        <p:nvSpPr>
          <p:cNvPr id="9" name="Tlačítko akce: Informace 8">
            <a:hlinkClick r:id="rId3" highlightClick="1"/>
          </p:cNvPr>
          <p:cNvSpPr/>
          <p:nvPr/>
        </p:nvSpPr>
        <p:spPr>
          <a:xfrm>
            <a:off x="8316416" y="6093296"/>
            <a:ext cx="576064" cy="400690"/>
          </a:xfrm>
          <a:prstGeom prst="actionButtonInformat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524"/>
            <a:ext cx="2046477" cy="5985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066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Soubor:WenceslausIImap-c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40768"/>
            <a:ext cx="5185176" cy="526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257" y="21104"/>
            <a:ext cx="3403615" cy="163121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  <a:r>
              <a:rPr lang="cs-CZ" sz="2000" dirty="0"/>
              <a:t> </a:t>
            </a:r>
            <a:r>
              <a:rPr lang="cs-CZ" sz="2000" b="1" dirty="0">
                <a:solidFill>
                  <a:srgbClr val="FF0000"/>
                </a:solidFill>
              </a:rPr>
              <a:t> České království</a:t>
            </a:r>
          </a:p>
          <a:p>
            <a:r>
              <a:rPr lang="cs-CZ" sz="2000" dirty="0"/>
              <a:t>   </a:t>
            </a:r>
            <a:r>
              <a:rPr lang="cs-CZ" sz="2000" b="1" dirty="0">
                <a:solidFill>
                  <a:srgbClr val="FFFF00"/>
                </a:solidFill>
              </a:rPr>
              <a:t>Polské království</a:t>
            </a:r>
          </a:p>
          <a:p>
            <a:r>
              <a:rPr lang="cs-CZ" sz="2000" dirty="0"/>
              <a:t>  </a:t>
            </a:r>
            <a:r>
              <a:rPr lang="cs-CZ" sz="2000" dirty="0">
                <a:solidFill>
                  <a:srgbClr val="00B050"/>
                </a:solidFill>
              </a:rPr>
              <a:t> Pravděpodobný rozsah moci 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000" dirty="0">
                <a:solidFill>
                  <a:srgbClr val="00B050"/>
                </a:solidFill>
              </a:rPr>
              <a:t> </a:t>
            </a:r>
            <a:r>
              <a:rPr lang="cs-CZ" sz="2000" dirty="0" smtClean="0">
                <a:solidFill>
                  <a:srgbClr val="00B050"/>
                </a:solidFill>
              </a:rPr>
              <a:t>  Václava </a:t>
            </a:r>
            <a:r>
              <a:rPr lang="cs-CZ" sz="2000" dirty="0">
                <a:solidFill>
                  <a:srgbClr val="00B050"/>
                </a:solidFill>
              </a:rPr>
              <a:t>III. </a:t>
            </a:r>
            <a:r>
              <a:rPr lang="cs-CZ" sz="2000" dirty="0" smtClean="0">
                <a:solidFill>
                  <a:srgbClr val="00B050"/>
                </a:solidFill>
              </a:rPr>
              <a:t>v Uhrách</a:t>
            </a:r>
            <a:endParaRPr lang="cs-CZ" sz="2000" dirty="0">
              <a:solidFill>
                <a:srgbClr val="00B050"/>
              </a:solidFill>
            </a:endParaRPr>
          </a:p>
          <a:p>
            <a:r>
              <a:rPr lang="cs-CZ" sz="2000" dirty="0"/>
              <a:t>   </a:t>
            </a:r>
            <a:r>
              <a:rPr lang="cs-CZ" sz="2000" dirty="0">
                <a:solidFill>
                  <a:srgbClr val="0070C0"/>
                </a:solidFill>
              </a:rPr>
              <a:t>Země v lenní závislosti</a:t>
            </a:r>
          </a:p>
        </p:txBody>
      </p:sp>
    </p:spTree>
    <p:extLst>
      <p:ext uri="{BB962C8B-B14F-4D97-AF65-F5344CB8AC3E}">
        <p14:creationId xmlns:p14="http://schemas.microsoft.com/office/powerpoint/2010/main" val="2887206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effectLst/>
                <a:latin typeface="+mn-lt"/>
              </a:rPr>
              <a:t>krátký film – </a:t>
            </a:r>
            <a:r>
              <a:rPr lang="cs-CZ" sz="3200" b="1" u="sng" dirty="0" err="1" smtClean="0">
                <a:effectLst/>
                <a:latin typeface="+mn-lt"/>
              </a:rPr>
              <a:t>václav</a:t>
            </a:r>
            <a:r>
              <a:rPr lang="cs-CZ" sz="3200" b="1" u="sng" dirty="0" smtClean="0">
                <a:effectLst/>
                <a:latin typeface="+mn-lt"/>
              </a:rPr>
              <a:t> III.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1987"/>
            <a:ext cx="1218938" cy="1056413"/>
          </a:xfrm>
          <a:prstGeom prst="rect">
            <a:avLst/>
          </a:prstGeom>
        </p:spPr>
      </p:pic>
      <p:pic>
        <p:nvPicPr>
          <p:cNvPr id="1026" name="Picture 2" descr="C:\Users\hakitt\AppData\Local\Microsoft\Windows\Temporary Internet Files\Content.IE5\GXQ8LE6T\MC900089010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581" y="2060848"/>
            <a:ext cx="3856838" cy="388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81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44001" cy="63093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2843808" y="24867"/>
            <a:ext cx="3456384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 vytisknutí – zápis do sešitu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5812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350" y="0"/>
            <a:ext cx="5760810" cy="4046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Použitá literatura 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>
                <a:solidFill>
                  <a:schemeClr val="tx1"/>
                </a:solidFill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7787" y="404664"/>
            <a:ext cx="843819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</a:rPr>
              <a:t>Obrázky použity ze sady </a:t>
            </a:r>
            <a:r>
              <a:rPr lang="cs-CZ" sz="14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3"/>
              </a:rPr>
              <a:t>http://www.modracurie.banda.cz/clanek/42135/stredoveke-mesto-pracovni-list-ns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www.zamek-kynzvart.cz/hrady-a-zamky.php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5"/>
              </a:rPr>
              <a:t>http://www.pruvodce-slany.cz/moje-tipy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cs.wikipedia.org/wiki/Soubor:PremyslOtakarI_Parleruvnahrobek.jpg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cs.wikipedia.org/wiki/Soubor:Golden_Bull_of_Sicily.jpg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8"/>
              </a:rPr>
              <a:t>http://cs.wikipedia.org/wiki/Soubor:V%C3%A1clav_I..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cs.wikipedia.org/wiki/Soubor:VaclavGelnhausenovekodexu.jpg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cs.wikipedia.org/wiki/Soubor:AnezkaPremyslovna.jpg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cs.wikipedia.org/wiki/Soubor:Ane%C5%BEsk%C3%BD-kl%C3%A1%C5%A1ter2011.jpg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2"/>
              </a:rPr>
              <a:t>cs.wikipedia.org/wiki/Soubor:Otakarek2.jpg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3"/>
              </a:rPr>
              <a:t>cs.wikipedia.org/wiki/Soubor:Vaclav2Zbraslkron.jpg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4"/>
              </a:rPr>
              <a:t>cs.wikipedia.org/wiki/Soubor:Grossi_pragenses_avers.jpg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5"/>
              </a:rPr>
              <a:t>cs.wikipedia.org/wiki/Soubor:Grossi_pragenses_revers.jpg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6"/>
              </a:rPr>
              <a:t>cs.wikipedia.org/wiki/Soubor:Vasik3.jpg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7"/>
              </a:rPr>
              <a:t>cs.wikipedia.org/wiki/Soubor:WenceslausIImap-cs.png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8"/>
              </a:rPr>
              <a:t>www.youtube.com/watch?v=64IgdUPQkFo&amp;list=PL2A56A7F5DD36744B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400" dirty="0">
                <a:solidFill>
                  <a:prstClr val="black"/>
                </a:solidFill>
                <a:hlinkClick r:id="rId19"/>
              </a:rPr>
              <a:t>http://</a:t>
            </a:r>
            <a:r>
              <a:rPr lang="cs-CZ" sz="1400">
                <a:solidFill>
                  <a:prstClr val="black"/>
                </a:solidFill>
                <a:hlinkClick r:id="rId19"/>
              </a:rPr>
              <a:t>dejiny.ceskatelevize.cz</a:t>
            </a:r>
            <a:r>
              <a:rPr lang="cs-CZ" sz="1400" smtClean="0">
                <a:solidFill>
                  <a:prstClr val="black"/>
                </a:solidFill>
                <a:hlinkClick r:id="rId19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 smtClean="0">
                <a:solidFill>
                  <a:prstClr val="black"/>
                </a:solidFill>
              </a:rPr>
              <a:t>Není-li </a:t>
            </a:r>
            <a:r>
              <a:rPr lang="cs-CZ" sz="1600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2.12.2012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20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21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7">
      <a:dk1>
        <a:srgbClr val="000000"/>
      </a:dk1>
      <a:lt1>
        <a:srgbClr val="FFFFFF"/>
      </a:lt1>
      <a:dk2>
        <a:srgbClr val="1F2123"/>
      </a:dk2>
      <a:lt2>
        <a:srgbClr val="EDC77D"/>
      </a:lt2>
      <a:accent1>
        <a:srgbClr val="0C0C0C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FF0000"/>
      </a:hlink>
      <a:folHlink>
        <a:srgbClr val="FF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1301</TotalTime>
  <Words>471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 školy: ZŠ Klášterec nad Ohří, Krátká 676 Autor: Mgr. Hana Kittnerová Název materiálu: VY_32_INOVACE_12_39_Přemyslovští_králové Číslo projektu: CZ.1.07/1.4.00/21.1115  </vt:lpstr>
      <vt:lpstr>vznik českého království vláda přemyslovských králů</vt:lpstr>
      <vt:lpstr>Prezentace aplikace PowerPoint</vt:lpstr>
      <vt:lpstr> PŘEMYSL OTAKAR I. </vt:lpstr>
      <vt:lpstr>VÁCLAV I.</vt:lpstr>
      <vt:lpstr>ANEŽKA ČESKÁ</vt:lpstr>
      <vt:lpstr>PŘEMYSL OTAKAR II.</vt:lpstr>
      <vt:lpstr>VÁCLAV II.</vt:lpstr>
      <vt:lpstr>Václav III.</vt:lpstr>
      <vt:lpstr>Prezentace aplikace PowerPoint</vt:lpstr>
      <vt:lpstr>krátký film – václav III.</vt:lpstr>
      <vt:lpstr>Prezentace aplikace PowerPoint</vt:lpstr>
      <vt:lpstr>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hakitt</dc:creator>
  <cp:lastModifiedBy>hakitt</cp:lastModifiedBy>
  <cp:revision>88</cp:revision>
  <dcterms:created xsi:type="dcterms:W3CDTF">2011-11-02T19:38:58Z</dcterms:created>
  <dcterms:modified xsi:type="dcterms:W3CDTF">2013-01-22T22:48:52Z</dcterms:modified>
</cp:coreProperties>
</file>