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5"/>
  </p:notesMasterIdLst>
  <p:sldIdLst>
    <p:sldId id="260" r:id="rId2"/>
    <p:sldId id="256" r:id="rId3"/>
    <p:sldId id="264" r:id="rId4"/>
    <p:sldId id="266" r:id="rId5"/>
    <p:sldId id="272" r:id="rId6"/>
    <p:sldId id="273" r:id="rId7"/>
    <p:sldId id="281" r:id="rId8"/>
    <p:sldId id="274" r:id="rId9"/>
    <p:sldId id="276" r:id="rId10"/>
    <p:sldId id="278" r:id="rId11"/>
    <p:sldId id="275" r:id="rId12"/>
    <p:sldId id="28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75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13" name="whoosh.wav"/>
          </p:stSnd>
        </p:sndAc>
      </p:transition>
    </mc:Choice>
    <mc:Fallback>
      <p:transition spd="slow">
        <p:fade/>
        <p:sndAc>
          <p:stSnd>
            <p:snd r:embed="rId13" name="whoosh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audio" Target="../media/audio2.wav"/><Relationship Id="rId7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mall_coat_of_arms_of_the_Czech_Republic.svg" TargetMode="External"/><Relationship Id="rId3" Type="http://schemas.openxmlformats.org/officeDocument/2006/relationships/hyperlink" Target="http://cs.wikipedia.org/wiki/Soubor:Golden_Bull_of_Sicily.jpg" TargetMode="External"/><Relationship Id="rId7" Type="http://schemas.openxmlformats.org/officeDocument/2006/relationships/hyperlink" Target="http://upload.wikimedia.org/wikipedia/commons/thumb/8/8b/P%C5%99emyslovci_erb.svg/200px-P%C5%99emyslovci_erb.svg.png" TargetMode="External"/><Relationship Id="rId12" Type="http://schemas.openxmlformats.org/officeDocument/2006/relationships/hyperlink" Target="DUM%20ulo&#382;en%20na-%20http:/dumy.cz/materialy/prehled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AnezkaPremyslovna.jpg" TargetMode="External"/><Relationship Id="rId11" Type="http://schemas.openxmlformats.org/officeDocument/2006/relationships/hyperlink" Target="http://cs.wikipedia.org/wiki/Soubor:Kno_znak.gif" TargetMode="External"/><Relationship Id="rId5" Type="http://schemas.openxmlformats.org/officeDocument/2006/relationships/hyperlink" Target="http://upload.wikimedia.org/wikipedia/commons/thumb/d/d3/VaclavGelnhausenovekodexu.jpg/170px-VaclavGelnhausenovekodexu.jpg" TargetMode="External"/><Relationship Id="rId10" Type="http://schemas.openxmlformats.org/officeDocument/2006/relationships/hyperlink" Target="http://cs.wikipedia.org/wiki/Soubor:Silesia.svg" TargetMode="External"/><Relationship Id="rId4" Type="http://schemas.openxmlformats.org/officeDocument/2006/relationships/hyperlink" Target="http://cs.wikipedia.org/wiki/Soubor:PO2jakomormarkrabe.jpg" TargetMode="External"/><Relationship Id="rId9" Type="http://schemas.openxmlformats.org/officeDocument/2006/relationships/hyperlink" Target="http://cs.wikipedia.org/wiki/Soubor:Morav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8496944" cy="2592288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dirty="0" smtClean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dirty="0" err="1" smtClean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400" b="0" i="1" dirty="0" smtClean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VY_32_INOVACE_13_39_Opakování_Přemyslovští_králové</a:t>
            </a:r>
            <a: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bg2">
                    <a:lumMod val="1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31032" y="4301242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Anotace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pro 4.ročník základní školy. Žáci si opakují učivo z období vzniku českého království a vlády přemyslovských králů.</a:t>
            </a:r>
            <a:endParaRPr lang="cs-CZ" sz="24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836712"/>
            <a:ext cx="6696744" cy="504056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90000"/>
          </a:bodyPr>
          <a:lstStyle/>
          <a:p>
            <a:pPr algn="ctr"/>
            <a:r>
              <a:rPr lang="cs-CZ" sz="2800" u="sng" dirty="0" smtClean="0">
                <a:solidFill>
                  <a:schemeClr val="bg2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OPAKOVÁNÍ – PŘEMYSLOVŠTÍ KRÁLOVÉ</a:t>
            </a:r>
            <a:endParaRPr lang="cs-CZ" sz="2800" u="sng" dirty="0">
              <a:solidFill>
                <a:schemeClr val="bg2">
                  <a:lumMod val="1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516338"/>
            <a:ext cx="1800200" cy="400110"/>
          </a:xfrm>
          <a:prstGeom prst="rect">
            <a:avLst/>
          </a:prstGeom>
        </p:spPr>
        <p:style>
          <a:lnRef idx="0">
            <a:schemeClr val="accent1"/>
          </a:lnRef>
          <a:fillRef idx="1002">
            <a:schemeClr val="lt2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Už víme, že: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9785" y="1740464"/>
            <a:ext cx="8352928" cy="1922205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Přemysl Otakar I. získal roku 1212 Zlatou bulu sicilskou, dědičný královský titul. Za Přemysla Otakara I. a jeho syna Václava I. zažívá země období rozkvětu, vznikají nové hrady, města, osídlují se nové části krajiny.</a:t>
            </a:r>
            <a:endParaRPr lang="cs-CZ" sz="22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8385" y="3662669"/>
            <a:ext cx="8352928" cy="1472327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Přemysl Otakar II.–král železný a zlatý–území království zdvojnásobil.</a:t>
            </a:r>
          </a:p>
          <a:p>
            <a:pPr algn="just"/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Václav II. získal ještě druhou (polskou) korunu.</a:t>
            </a:r>
            <a:endParaRPr lang="cs-CZ" sz="22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9785" y="5104985"/>
            <a:ext cx="8352928" cy="1472327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Poslední z přemyslovských králů Václav III. zemřel bez dětí – rod Přemyslovců vymřel po meči. Z žen vynikala v přemyslovském rodu obětavou službou Bohu a lidem svatá Anežka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7600" y="764704"/>
            <a:ext cx="8640960" cy="2144554"/>
          </a:xfrm>
          <a:prstGeom prst="verticalScroll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NA NÁSLEDUJÍCÍCH STRÁNKÁCH SI MŮŽEME OVĚŘIT SVÉ ZNALOSTI Z DOBY VLÁDY PŘEMYSLOVSKÝCH KRÁLŮ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79828" y="3756707"/>
            <a:ext cx="4536504" cy="1166336"/>
          </a:xfrm>
          <a:prstGeom prst="verticalScroll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+mj-lt"/>
              </a:rPr>
              <a:t>POZORNĚ ČTI A ODPOVÍDEJ NA OTÁZKY</a:t>
            </a:r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152" y="1196752"/>
            <a:ext cx="7920880" cy="960302"/>
          </a:xfrm>
          <a:prstGeom prst="rect">
            <a:avLst/>
          </a:prstGeom>
        </p:spPr>
        <p:txBody>
          <a:bodyPr anchor="ctr"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Caslon Pro" pitchFamily="18" charset="-18"/>
                <a:cs typeface="Times New Roman" pitchFamily="18" charset="0"/>
              </a:rPr>
              <a:t>Seřaďte jména v pořadí, v jakém za sebou panovníci vládli.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Caslon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1</a:t>
            </a:r>
            <a:r>
              <a:rPr lang="cs-CZ" sz="4400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.</a:t>
            </a:r>
            <a:endParaRPr lang="cs-CZ" sz="4400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710" y="4737615"/>
            <a:ext cx="297994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Přemysl Otakar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710" y="5431344"/>
            <a:ext cx="2979948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Přemysl Otakar 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2102" y="4149080"/>
            <a:ext cx="296855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Václav III.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446" y="3496855"/>
            <a:ext cx="2958212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Václav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9478" y="2880348"/>
            <a:ext cx="2941179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Václav 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71967" y="3071862"/>
            <a:ext cx="2880320" cy="26776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Správná odpověď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Přemysl Otakar I.</a:t>
            </a: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Václav I.</a:t>
            </a: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Přemysl Otakar II.</a:t>
            </a: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Václav II.</a:t>
            </a: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Václav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3455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772816"/>
            <a:ext cx="8640960" cy="45469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Který panovník získal Zlatou bulu sicilskou?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4260" y="620688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2</a:t>
            </a:r>
            <a:r>
              <a:rPr lang="cs-CZ" sz="4400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.</a:t>
            </a:r>
            <a:endParaRPr lang="cs-CZ" sz="4400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9572" y="2924944"/>
            <a:ext cx="327636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a) Václav 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572" y="3861048"/>
            <a:ext cx="327636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b) Václav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687" y="4701105"/>
            <a:ext cx="327636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c) Přemysl Otakar 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9572" y="5631825"/>
            <a:ext cx="327636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d) Přemysl Otakar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60205"/>
            <a:ext cx="2857500" cy="404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782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371" y="1174105"/>
            <a:ext cx="8640960" cy="117477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Jak se říkalo Přemyslu Otakarovi II.?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404664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chemeClr val="bg2">
                    <a:lumMod val="10000"/>
                  </a:schemeClr>
                </a:solidFill>
                <a:latin typeface="+mj-lt"/>
              </a:rPr>
              <a:t>3</a:t>
            </a:r>
            <a:r>
              <a:rPr lang="cs-CZ" sz="4400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.</a:t>
            </a:r>
            <a:endParaRPr lang="cs-CZ" sz="4400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177229"/>
            <a:ext cx="396044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a) král zlata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077072"/>
            <a:ext cx="396044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+mj-lt"/>
              </a:rPr>
              <a:t>b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) král železný a zlatý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0903" y="5759678"/>
            <a:ext cx="3941057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+mj-lt"/>
              </a:rPr>
              <a:t>d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) král meče a kříže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941168"/>
            <a:ext cx="3960440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c) král železný a stříbrný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67569"/>
            <a:ext cx="2952328" cy="3942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934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526761"/>
            <a:ext cx="8640960" cy="598711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Jak se jmenoval syn Přemysla Otakara I.?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75732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4</a:t>
            </a:r>
            <a:r>
              <a:rPr lang="cs-CZ" sz="4400" dirty="0" smtClean="0">
                <a:latin typeface="+mj-lt"/>
              </a:rPr>
              <a:t>.</a:t>
            </a:r>
            <a:endParaRPr lang="cs-CZ" sz="44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789040"/>
            <a:ext cx="3384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a) Václav 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509120"/>
            <a:ext cx="3384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b) Přemysl Otakar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224325"/>
            <a:ext cx="3384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c) Václav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551" y="2862634"/>
            <a:ext cx="2195314" cy="3292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0224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10101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Jak se jmenuje listina zaručující český dědičný královský titul? (Zlatá…..)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5.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186554"/>
            <a:ext cx="309634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a) …bula královská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952701"/>
            <a:ext cx="309634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b) …mula sicilská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701105"/>
            <a:ext cx="3096344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c) …bula sicilská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541" y="2996952"/>
            <a:ext cx="2571854" cy="3641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141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10101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tx1"/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Jak se jmenovala dcera Přemysla Otakara I., prohlášená za svatou?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6.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185245"/>
            <a:ext cx="194421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a) Ludmila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970075"/>
            <a:ext cx="194421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b) Božena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869160"/>
            <a:ext cx="194421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c) Anežka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80927"/>
            <a:ext cx="2928148" cy="3660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9950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10101"/>
            <a:ext cx="8640960" cy="10307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Který z těchto znaků se nazývá </a:t>
            </a:r>
            <a:r>
              <a:rPr lang="cs-CZ" sz="3600" b="1" u="sng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Znak Přemyslovců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?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83671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7.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70" y="2733781"/>
            <a:ext cx="1418234" cy="1736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726" y="4667072"/>
            <a:ext cx="1656184" cy="202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243" y="2830463"/>
            <a:ext cx="1509514" cy="1848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324" y="4695171"/>
            <a:ext cx="1918965" cy="1971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040" y="2657386"/>
            <a:ext cx="19050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867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71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556791"/>
            <a:ext cx="8640960" cy="64807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Jak se jmenoval poslední vládnoucí Přemyslovec?</a:t>
            </a:r>
            <a:endParaRPr lang="cs-CZ" sz="3600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764704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8.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77754" y="3328466"/>
            <a:ext cx="2026093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a) Václav 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77755" y="4221536"/>
            <a:ext cx="2026092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b) Václav 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51619" y="5301208"/>
            <a:ext cx="2052227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+mj-lt"/>
              </a:rPr>
              <a:t>c) Václav III.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598" y="2403662"/>
            <a:ext cx="1421155" cy="4158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4438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068960"/>
            <a:ext cx="8640960" cy="5902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/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dobe Garamond Pro" pitchFamily="18" charset="-18"/>
                <a:cs typeface="Times New Roman" pitchFamily="18" charset="0"/>
              </a:rPr>
              <a:t>Zda jsi měl vše správně, zasloužíš si jedničku .</a:t>
            </a:r>
            <a:endParaRPr lang="cs-CZ" sz="3600" b="1" dirty="0">
              <a:solidFill>
                <a:schemeClr val="bg2">
                  <a:lumMod val="10000"/>
                </a:schemeClr>
              </a:solidFill>
              <a:latin typeface="Adobe Garamond Pro" pitchFamily="18" charset="-18"/>
              <a:cs typeface="Times New Roman" pitchFamily="18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39344"/>
            <a:ext cx="2714600" cy="2714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852" y="866713"/>
            <a:ext cx="2066528" cy="206652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19007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9758" y="116632"/>
            <a:ext cx="8151440" cy="360040"/>
          </a:xfrm>
        </p:spPr>
        <p:txBody>
          <a:bodyPr anchor="ctr">
            <a:normAutofit fontScale="90000"/>
          </a:bodyPr>
          <a:lstStyle/>
          <a:p>
            <a:r>
              <a:rPr lang="cs-CZ" sz="24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1186" y="620688"/>
            <a:ext cx="828092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 a :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cs.wikipedia.org/wiki/Soubor:Golden_Bull_of_Sicily.jpg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cs.wikipedia.org/wiki/Soubor:PO2jakomormarkrabe.jpg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upload.wikimedia.org/wikipedia/commons/thumb/d/d3/VaclavGelnhausenovekodexu.jpg/170px-VaclavGelnhausenovekodexu.jpg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cs.wikipedia.org/wiki/Soubor:AnezkaPremyslovna.jpg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upload.wikimedia.org/wikipedia/commons/thumb/8/8b/P%C5%99emyslovci_erb.svg/200px-P%C5%99emyslovci_erb.svg.png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cs.wikipedia.org/wiki/Soubor:Small_coat_of_arms_of_the_Czech_Republic.svg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9"/>
              </a:rPr>
              <a:t>cs.wikipedia.org/wiki/Soubor:Moravia.svg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0"/>
              </a:rPr>
              <a:t>cs.wikipedia.org/wiki/Soubor:Silesia.svg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11"/>
              </a:rPr>
              <a:t>cs.wikipedia.org/wiki/Soubor:Kno_znak.gif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</a:rPr>
              <a:t>cs.wikipedia.org/wiki/Soubor:Vasik3.jpg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978-80-7289-166-5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</a:rPr>
              <a:t>9</a:t>
            </a:r>
            <a:r>
              <a:rPr lang="cs-CZ" sz="2000" dirty="0" smtClean="0">
                <a:solidFill>
                  <a:prstClr val="black"/>
                </a:solidFill>
              </a:rPr>
              <a:t>.12.2012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12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  <p:sndAc>
          <p:stSnd>
            <p:snd r:embed="rId2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0">
      <a:dk1>
        <a:srgbClr val="862110"/>
      </a:dk1>
      <a:lt1>
        <a:sysClr val="window" lastClr="FFFFFF"/>
      </a:lt1>
      <a:dk2>
        <a:srgbClr val="002060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750</TotalTime>
  <Words>423</Words>
  <Application>Microsoft Office PowerPoint</Application>
  <PresentationFormat>Předvádění na obrazovce (4:3)</PresentationFormat>
  <Paragraphs>75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Název školy: ZŠ Klášterec nad Ohří, Krátká 676 Autor: Mgr. Hana Kittnerová Název materiálu: VY_32_INOVACE_13_39_Opakování_Přemyslovští_králové Číslo projektu: CZ.1.07/1.4.00/21.1115  </vt:lpstr>
      <vt:lpstr>OPAKOVÁNÍ – PŘEMYSLOVŠTÍ KRÁLOVÉ</vt:lpstr>
      <vt:lpstr>Prezentace aplikace PowerPoint</vt:lpstr>
      <vt:lpstr> Seřaďte jména v pořadí, v jakém za sebou panovníci vládli.</vt:lpstr>
      <vt:lpstr>  Který panovník získal Zlatou bulu sicilskou?</vt:lpstr>
      <vt:lpstr>Jak se říkalo Přemyslu Otakarovi II.?</vt:lpstr>
      <vt:lpstr> Jak se jmenoval syn Přemysla Otakara I.?</vt:lpstr>
      <vt:lpstr>  Jak se jmenuje listina zaručující český dědičný královský titul? (Zlatá…..)</vt:lpstr>
      <vt:lpstr>  Jak se jmenovala dcera Přemysla Otakara I., prohlášená za svatou?</vt:lpstr>
      <vt:lpstr>  Který z těchto znaků se nazývá Znak Přemyslovců?</vt:lpstr>
      <vt:lpstr> Jak se jmenoval poslední vládnoucí Přemyslovec?</vt:lpstr>
      <vt:lpstr>  Zda jsi měl vše správně, zasloužíš si jedničku .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hakitt</dc:creator>
  <cp:lastModifiedBy>hakitt</cp:lastModifiedBy>
  <cp:revision>81</cp:revision>
  <dcterms:created xsi:type="dcterms:W3CDTF">2011-11-02T19:38:58Z</dcterms:created>
  <dcterms:modified xsi:type="dcterms:W3CDTF">2013-01-21T22:52:06Z</dcterms:modified>
</cp:coreProperties>
</file>