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7" r:id="rId1"/>
  </p:sldMasterIdLst>
  <p:notesMasterIdLst>
    <p:notesMasterId r:id="rId14"/>
  </p:notesMasterIdLst>
  <p:sldIdLst>
    <p:sldId id="260" r:id="rId2"/>
    <p:sldId id="256" r:id="rId3"/>
    <p:sldId id="257" r:id="rId4"/>
    <p:sldId id="264" r:id="rId5"/>
    <p:sldId id="271" r:id="rId6"/>
    <p:sldId id="266" r:id="rId7"/>
    <p:sldId id="265" r:id="rId8"/>
    <p:sldId id="269" r:id="rId9"/>
    <p:sldId id="268" r:id="rId10"/>
    <p:sldId id="267" r:id="rId11"/>
    <p:sldId id="270" r:id="rId12"/>
    <p:sldId id="263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696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6F3B2C9-339C-44FD-A731-233E09891E62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E33DBB-2E45-45DE-B2D9-3027D8880D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420004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2464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" name="arrow.wav"/>
          </p:stSnd>
        </p:sndAc>
      </p:transition>
    </mc:Choice>
    <mc:Fallback xmlns="">
      <p:transition spd="slow">
        <p:fade/>
        <p:sndAc>
          <p:stSnd>
            <p:snd r:embed="rId3" name="arrow.wav"/>
          </p:stSnd>
        </p:sndAc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34E727EE-DF0F-4959-9C04-7DFC7C12449D}" type="datetimeFigureOut">
              <a:rPr lang="cs-CZ" smtClean="0"/>
              <a:t>22.1.2013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467BF4F-7C01-42B3-993B-130D07382964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8" r:id="rId1"/>
    <p:sldLayoutId id="2147483819" r:id="rId2"/>
    <p:sldLayoutId id="2147483820" r:id="rId3"/>
    <p:sldLayoutId id="2147483821" r:id="rId4"/>
    <p:sldLayoutId id="2147483822" r:id="rId5"/>
    <p:sldLayoutId id="2147483823" r:id="rId6"/>
    <p:sldLayoutId id="2147483824" r:id="rId7"/>
    <p:sldLayoutId id="2147483825" r:id="rId8"/>
    <p:sldLayoutId id="2147483826" r:id="rId9"/>
    <p:sldLayoutId id="2147483827" r:id="rId10"/>
    <p:sldLayoutId id="2147483828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13" name="arrow.wav"/>
          </p:stSnd>
        </p:sndAc>
      </p:transition>
    </mc:Choice>
    <mc:Fallback xmlns="">
      <p:transition spd="slow">
        <p:fade/>
        <p:sndAc>
          <p:stSnd>
            <p:snd r:embed="rId14" name="arrow.wav"/>
          </p:stSnd>
        </p:sndAc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7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png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Relationship Id="rId4" Type="http://schemas.openxmlformats.org/officeDocument/2006/relationships/audio" Target="../media/audio1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audio" Target="../media/audio1.wav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J4GkcMcWNe0&amp;list=PL9CA2AC0753A35A89" TargetMode="External"/><Relationship Id="rId2" Type="http://schemas.openxmlformats.org/officeDocument/2006/relationships/audio" Target="../media/audio2.wav"/><Relationship Id="rId1" Type="http://schemas.openxmlformats.org/officeDocument/2006/relationships/slideLayout" Target="../slideLayouts/slideLayout6.xml"/><Relationship Id="rId6" Type="http://schemas.openxmlformats.org/officeDocument/2006/relationships/audio" Target="../media/audio10.wav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5" Type="http://schemas.openxmlformats.org/officeDocument/2006/relationships/audio" Target="../media/audio1.wav"/><Relationship Id="rId4" Type="http://schemas.openxmlformats.org/officeDocument/2006/relationships/hyperlink" Target="http://cs.wikipedia.org/wiki/Karel_IV.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7" Type="http://schemas.openxmlformats.org/officeDocument/2006/relationships/audio" Target="../media/audio1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png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Relationship Id="rId5" Type="http://schemas.openxmlformats.org/officeDocument/2006/relationships/audio" Target="../media/audio1.wav"/><Relationship Id="rId4" Type="http://schemas.openxmlformats.org/officeDocument/2006/relationships/image" Target="../media/image21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Arms_of_the_Counts_of_Luxembourg.svg" TargetMode="External"/><Relationship Id="rId13" Type="http://schemas.openxmlformats.org/officeDocument/2006/relationships/hyperlink" Target="http://cs.wikipedia.org/wiki/Soubor:VaclavIV.jpg" TargetMode="External"/><Relationship Id="rId18" Type="http://schemas.openxmlformats.org/officeDocument/2006/relationships/hyperlink" Target="http://cs.wikipedia.org/wiki/Soubor:Albrecht_D%C3%BCrer_082.jpg" TargetMode="External"/><Relationship Id="rId3" Type="http://schemas.openxmlformats.org/officeDocument/2006/relationships/hyperlink" Target="http://cs.wikipedia.org/wiki/Soubor:Honzik_vit.jpg" TargetMode="External"/><Relationship Id="rId21" Type="http://schemas.openxmlformats.org/officeDocument/2006/relationships/audio" Target="../media/audio1.wav"/><Relationship Id="rId7" Type="http://schemas.openxmlformats.org/officeDocument/2006/relationships/hyperlink" Target="http://cs.wikipedia.org/wiki/Soubor:Krescak1346.jpg" TargetMode="External"/><Relationship Id="rId12" Type="http://schemas.openxmlformats.org/officeDocument/2006/relationships/hyperlink" Target="http://cs.wikipedia.org/wiki/Soubor:Goldene-bulle_1c-480x475.jpg" TargetMode="External"/><Relationship Id="rId17" Type="http://schemas.openxmlformats.org/officeDocument/2006/relationships/hyperlink" Target="http://cs.wikipedia.org/wiki/Soubor:Armoiries_empereur_Sigismond_Ier.svg" TargetMode="External"/><Relationship Id="rId2" Type="http://schemas.openxmlformats.org/officeDocument/2006/relationships/audio" Target="../media/audio1.wav"/><Relationship Id="rId16" Type="http://schemas.openxmlformats.org/officeDocument/2006/relationships/hyperlink" Target="http://cs.wikipedia.org/wiki/Soubor:Zikmund_Zho%C5%99elecka_radnice.jpg" TargetMode="External"/><Relationship Id="rId20" Type="http://schemas.openxmlformats.org/officeDocument/2006/relationships/hyperlink" Target="DUM%20ulo&#382;en%20na-%20http:/dumy.cz/materialy/prehled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://cs.wikipedia.org/wiki/Soubor:JenikLucvGelnhausenu.jpg" TargetMode="External"/><Relationship Id="rId11" Type="http://schemas.openxmlformats.org/officeDocument/2006/relationships/hyperlink" Target="http://cs.wikipedia.org/wiki/Soubor:Karolus_Moravius.jpg" TargetMode="External"/><Relationship Id="rId5" Type="http://schemas.openxmlformats.org/officeDocument/2006/relationships/hyperlink" Target="http://cs.wikipedia.org/wiki/Soubor:John_I,_Count_of_Luxemburg.jpg" TargetMode="External"/><Relationship Id="rId15" Type="http://schemas.openxmlformats.org/officeDocument/2006/relationships/hyperlink" Target="http://cs.wikipedia.org/wiki/Soubor:Vaclav_IV.1415.jpg" TargetMode="External"/><Relationship Id="rId10" Type="http://schemas.openxmlformats.org/officeDocument/2006/relationships/hyperlink" Target="http://cs.wikipedia.org/wiki/Soubor:ElaPremyslovna_vit.jpg" TargetMode="External"/><Relationship Id="rId19" Type="http://schemas.openxmlformats.org/officeDocument/2006/relationships/hyperlink" Target="http://www.youtube.com/watch?v=J4GkcMcWNe0&amp;list=PL9CA2AC0753A35A89" TargetMode="External"/><Relationship Id="rId4" Type="http://schemas.openxmlformats.org/officeDocument/2006/relationships/hyperlink" Target="http://cs.wikipedia.org/wiki/Soubor:Honzik_retus.jpg" TargetMode="External"/><Relationship Id="rId9" Type="http://schemas.openxmlformats.org/officeDocument/2006/relationships/hyperlink" Target="http://cs.wikipedia.org/wiki/Soubor:Charles_IV-John_Ocko_votive_picture-fragment.jpg" TargetMode="External"/><Relationship Id="rId14" Type="http://schemas.openxmlformats.org/officeDocument/2006/relationships/hyperlink" Target="http://cs.wikipedia.org/wiki/Soubor:Vaclav4_pecetPol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 cstate="print">
            <a:lum bright="40000" contrast="-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obrázek 1"/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195736" y="5393700"/>
            <a:ext cx="4688309" cy="14643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8" name="Obrázek 7"/>
          <p:cNvPicPr/>
          <p:nvPr/>
        </p:nvPicPr>
        <p:blipFill>
          <a:blip r:embed="rId6" cstate="print">
            <a:lum bright="40000" contrast="-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1872" y="-13612"/>
            <a:ext cx="1152128" cy="1491555"/>
          </a:xfrm>
          <a:prstGeom prst="rect">
            <a:avLst/>
          </a:prstGeom>
          <a:noFill/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187568" y="548680"/>
            <a:ext cx="8380368" cy="2088231"/>
          </a:xfrm>
        </p:spPr>
        <p:txBody>
          <a:bodyPr>
            <a:noAutofit/>
          </a:bodyPr>
          <a:lstStyle/>
          <a:p>
            <a:pPr algn="l"/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školy: </a:t>
            </a:r>
            <a: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ZŠ Klášterec nad Ohří, Krátká 676</a:t>
            </a:r>
            <a:br>
              <a:rPr lang="cs-CZ" sz="2800" b="0" i="1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: </a:t>
            </a:r>
            <a:r>
              <a:rPr lang="cs-CZ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Mgr. Hana </a:t>
            </a:r>
            <a:r>
              <a:rPr lang="cs-CZ" sz="2800" b="0" i="1" dirty="0" err="1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Kittnerová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Název </a:t>
            </a:r>
            <a:r>
              <a:rPr lang="cs-CZ" sz="2800" b="0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materiálu: </a:t>
            </a:r>
            <a:r>
              <a:rPr lang="cs-CZ" altLang="en-US" sz="2800" b="0" i="1" dirty="0" smtClean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VY_32_INOVACE_14_39_Lucemburkové</a:t>
            </a: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</a:br>
            <a:r>
              <a:rPr lang="cs-CZ" sz="2800" b="0" dirty="0">
                <a:solidFill>
                  <a:schemeClr val="tx1"/>
                </a:solidFill>
                <a:effectLst/>
                <a:latin typeface="Times New Roman" pitchFamily="18" charset="0"/>
                <a:cs typeface="Times New Roman" pitchFamily="18" charset="0"/>
              </a:rPr>
              <a:t>Číslo projektu: CZ.1.07/1.4.00/21.1115 </a:t>
            </a:r>
            <a:r>
              <a:rPr lang="cs-CZ" sz="2800" dirty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dirty="0">
                <a:latin typeface="Times New Roman" pitchFamily="18" charset="0"/>
                <a:cs typeface="Times New Roman" pitchFamily="18" charset="0"/>
              </a:rPr>
            </a:br>
            <a:endParaRPr lang="cs-CZ" sz="28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Podnadpis 4"/>
          <p:cNvSpPr>
            <a:spLocks noGrp="1"/>
          </p:cNvSpPr>
          <p:nvPr>
            <p:ph type="subTitle" idx="1"/>
          </p:nvPr>
        </p:nvSpPr>
        <p:spPr>
          <a:xfrm>
            <a:off x="431032" y="4481396"/>
            <a:ext cx="7560840" cy="1824608"/>
          </a:xfrm>
        </p:spPr>
        <p:txBody>
          <a:bodyPr>
            <a:noAutofit/>
          </a:bodyPr>
          <a:lstStyle/>
          <a:p>
            <a:pPr algn="l"/>
            <a:r>
              <a:rPr lang="cs-CZ" sz="24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Prezentace pro 4. ročník základní školy. Žák se seznámí se základním učivem – Český stát za vlády Lucemburků.</a:t>
            </a:r>
            <a:endParaRPr lang="cs-CZ" sz="2400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97584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3" name="arrow.wav"/>
          </p:stSnd>
        </p:sndAc>
      </p:transition>
    </mc:Choice>
    <mc:Fallback xmlns="">
      <p:transition spd="slow">
        <p:fade/>
        <p:sndAc>
          <p:stSnd>
            <p:snd r:embed="rId7" name="arrow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764704"/>
            <a:ext cx="7772400" cy="1470025"/>
          </a:xfrm>
        </p:spPr>
        <p:txBody>
          <a:bodyPr>
            <a:normAutofit/>
          </a:bodyPr>
          <a:lstStyle/>
          <a:p>
            <a:pPr algn="ctr"/>
            <a:r>
              <a:rPr lang="cs-CZ" sz="6600" u="sng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cs typeface="Arial" pitchFamily="34" charset="0"/>
              </a:rPr>
              <a:t>LUCEMBURKOVÉ</a:t>
            </a:r>
            <a:endParaRPr lang="cs-CZ" sz="6600" u="sng" dirty="0">
              <a:solidFill>
                <a:schemeClr val="tx1">
                  <a:lumMod val="95000"/>
                  <a:lumOff val="5000"/>
                </a:schemeClr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9465" y="2924944"/>
            <a:ext cx="2652713" cy="33099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11123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4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762957" y="1340768"/>
            <a:ext cx="6059016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JAN </a:t>
            </a:r>
            <a:br>
              <a:rPr lang="cs-CZ" sz="6000" b="1" dirty="0" smtClean="0">
                <a:solidFill>
                  <a:schemeClr val="tx1"/>
                </a:solidFill>
              </a:rPr>
            </a:br>
            <a:r>
              <a:rPr lang="cs-CZ" sz="6000" b="1" dirty="0" smtClean="0">
                <a:solidFill>
                  <a:schemeClr val="tx1"/>
                </a:solidFill>
              </a:rPr>
              <a:t>LUCEMBURSKÝ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123728" y="2636911"/>
            <a:ext cx="6840760" cy="252376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lnSpc>
                <a:spcPct val="200000"/>
              </a:lnSpc>
              <a:buFontTx/>
              <a:buChar char="-"/>
            </a:pPr>
            <a:r>
              <a:rPr lang="cs-CZ" sz="2000" dirty="0" smtClean="0"/>
              <a:t>syn římskoněmeckého krále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manželka ELIŠKA PŘEMYSLOVNA (sestra Václava III.)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nerozuměl české zemi, české království upadalo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odvážný bojovník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padl v bitvě u Kresčaku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po jeho smrti nastoupil na trůn syn Václav = Karel IV.</a:t>
            </a:r>
          </a:p>
          <a:p>
            <a:pPr marL="285750" indent="-285750">
              <a:buFontTx/>
              <a:buChar char="-"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2505" y="1196752"/>
            <a:ext cx="1512168" cy="22732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913083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4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4319" y="884126"/>
            <a:ext cx="3009123" cy="4513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3585188"/>
            <a:ext cx="3552925" cy="28186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60647"/>
            <a:ext cx="3001248" cy="28092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73248" y="2808317"/>
            <a:ext cx="17281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Janova královská pečeť</a:t>
            </a:r>
            <a:endParaRPr lang="cs-CZ" sz="1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84319" y="5397810"/>
            <a:ext cx="286354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Jezdecký portrét Jana Lucemburského</a:t>
            </a:r>
            <a:endParaRPr lang="cs-CZ" sz="16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148064" y="6403841"/>
            <a:ext cx="3672408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Bitva u Kresčaku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4238482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6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1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251520" y="404664"/>
            <a:ext cx="8686800" cy="1080120"/>
          </a:xfrm>
        </p:spPr>
        <p:txBody>
          <a:bodyPr>
            <a:normAutofit/>
          </a:bodyPr>
          <a:lstStyle/>
          <a:p>
            <a:pPr algn="ctr"/>
            <a:r>
              <a:rPr lang="cs-CZ" sz="32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+mn-lt"/>
              </a:rPr>
              <a:t>Krátký film </a:t>
            </a:r>
            <a:r>
              <a:rPr lang="cs-CZ" sz="3200" b="1" u="sng" dirty="0" smtClean="0"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+mn-lt"/>
              </a:rPr>
              <a:t>– Jan Lucemburský</a:t>
            </a:r>
            <a:endParaRPr lang="cs-CZ" sz="32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026" name="Picture 2" descr="C:\Users\hakitt\AppData\Local\Microsoft\Windows\Temporary Internet Files\Content.IE5\U2LMI8QT\MC900089010[1].wmf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54192" y="2060848"/>
            <a:ext cx="3635616" cy="36577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2834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whoosh.wav"/>
          </p:stSnd>
        </p:sndAc>
      </p:transition>
    </mc:Choice>
    <mc:Fallback xmlns="">
      <p:transition spd="slow">
        <p:fade/>
        <p:sndAc>
          <p:stSnd>
            <p:snd r:embed="rId6" name="whoosh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746565"/>
            <a:ext cx="4970053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Karel IV.</a:t>
            </a:r>
            <a:br>
              <a:rPr lang="cs-CZ" sz="6000" b="1" dirty="0" smtClean="0">
                <a:solidFill>
                  <a:schemeClr val="tx1"/>
                </a:solidFill>
              </a:rPr>
            </a:br>
            <a:r>
              <a:rPr lang="cs-CZ" sz="2800" b="1" dirty="0" smtClean="0">
                <a:solidFill>
                  <a:schemeClr val="tx1"/>
                </a:solidFill>
              </a:rPr>
              <a:t>1316 - 1378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303240" y="2328347"/>
            <a:ext cx="6840760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000" dirty="0" smtClean="0"/>
              <a:t>syn Jana Lucemburského a Elišky  Přemyslovny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od sedmi let vyrůstal ve Francii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jméno Karel přijal od svého kmotra-francouzského krále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vzdělaný, uměl několik cizích jazyků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v sedmnácti letech přijel do Čech, aby obnovil pořádek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opravil v té době Pražský hrad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1346 římský císař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1347 – český král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dokázal udržet mír, vynikající diplomat</a:t>
            </a:r>
          </a:p>
          <a:p>
            <a:pPr marL="285750" indent="-285750">
              <a:buFontTx/>
              <a:buChar char="-"/>
            </a:pPr>
            <a:r>
              <a:rPr lang="cs-CZ" sz="2000" dirty="0" smtClean="0"/>
              <a:t>za jeho vlády byla Praha největším městem ve střední Evropě</a:t>
            </a:r>
            <a:endParaRPr lang="cs-CZ" dirty="0"/>
          </a:p>
        </p:txBody>
      </p:sp>
      <p:pic>
        <p:nvPicPr>
          <p:cNvPr id="1026" name="Picture 2" descr="File:Charles IV-John Ocko votive picture-fragmen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716" y="1268760"/>
            <a:ext cx="1915518" cy="27985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hnutý roh 3"/>
          <p:cNvSpPr/>
          <p:nvPr/>
        </p:nvSpPr>
        <p:spPr>
          <a:xfrm>
            <a:off x="7236296" y="6381328"/>
            <a:ext cx="1576628" cy="360040"/>
          </a:xfrm>
          <a:prstGeom prst="foldedCorner">
            <a:avLst/>
          </a:prstGeom>
        </p:spPr>
        <p:style>
          <a:lnRef idx="0">
            <a:schemeClr val="accent3"/>
          </a:lnRef>
          <a:fillRef idx="3">
            <a:schemeClr val="accent3"/>
          </a:fillRef>
          <a:effectRef idx="3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hlinkClick r:id="rId4"/>
              </a:rPr>
              <a:t>encyklopedie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4557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5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21435" y="319560"/>
            <a:ext cx="2646040" cy="26184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92822" y="3732031"/>
            <a:ext cx="4019550" cy="3019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84358" y="260648"/>
            <a:ext cx="1818691" cy="27363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4200" y="3259316"/>
            <a:ext cx="2162911" cy="34921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668344" y="404664"/>
            <a:ext cx="1475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Busta Elišky Přemyslovny</a:t>
            </a:r>
            <a:endParaRPr lang="cs-CZ" sz="1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07504" y="404664"/>
            <a:ext cx="136815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Zlatá Bula Karla IV.</a:t>
            </a:r>
            <a:endParaRPr lang="cs-CZ" sz="1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71800" y="5877272"/>
            <a:ext cx="7920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/>
              <a:t>Karel IV.</a:t>
            </a:r>
            <a:endParaRPr lang="cs-CZ" sz="16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8100392" y="5877272"/>
            <a:ext cx="104360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Země </a:t>
            </a:r>
            <a:r>
              <a:rPr lang="cs-CZ" dirty="0"/>
              <a:t>K</a:t>
            </a:r>
            <a:r>
              <a:rPr lang="cs-CZ" dirty="0" smtClean="0"/>
              <a:t>oruny </a:t>
            </a:r>
            <a:r>
              <a:rPr lang="cs-CZ" dirty="0"/>
              <a:t>č</a:t>
            </a:r>
            <a:r>
              <a:rPr lang="cs-CZ" dirty="0" smtClean="0"/>
              <a:t>eské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818544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7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67744" y="746565"/>
            <a:ext cx="4970053" cy="1143000"/>
          </a:xfrm>
        </p:spPr>
        <p:txBody>
          <a:bodyPr>
            <a:normAutofit/>
          </a:bodyPr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Václav IV.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303240" y="2328347"/>
            <a:ext cx="68407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syn Karla IV.</a:t>
            </a:r>
          </a:p>
          <a:p>
            <a:pPr marL="285750" indent="-285750"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vzdělaný, ale vladaření ho nezajímalo</a:t>
            </a:r>
          </a:p>
          <a:p>
            <a:pPr marL="285750" indent="-285750"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miloval svůj koníček, lov zvěře</a:t>
            </a:r>
          </a:p>
          <a:p>
            <a:pPr marL="285750" indent="-285750"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nastaly zlé časy (mor, tlupy zlodějů a loupeživých rytířů)</a:t>
            </a:r>
          </a:p>
          <a:p>
            <a:pPr marL="285750" indent="-285750"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kněží, mniši i papežové bohatly z odpustků</a:t>
            </a:r>
          </a:p>
          <a:p>
            <a:pPr marL="285750" indent="-285750"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nastala doba husitských válek – Václav IV. se jich nedožil, zemřel těsně před rozpoutáním husitských bojů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0" name="Picture 2" descr="Soubor:VaclavIV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1606345"/>
            <a:ext cx="1892040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6329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4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268760"/>
            <a:ext cx="3848374" cy="36093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98384" y="605190"/>
            <a:ext cx="3895725" cy="57054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43233" y="4972526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Pečeť Václava IV.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63074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5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476672"/>
            <a:ext cx="6554229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6000" b="1" dirty="0" smtClean="0">
                <a:solidFill>
                  <a:schemeClr val="tx1"/>
                </a:solidFill>
              </a:rPr>
              <a:t>Zikmund Lucemburský</a:t>
            </a:r>
            <a:endParaRPr lang="cs-CZ" sz="6000" b="1" dirty="0">
              <a:solidFill>
                <a:schemeClr val="tx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203848" y="2328346"/>
            <a:ext cx="5940152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syn Karla IV.</a:t>
            </a:r>
          </a:p>
          <a:p>
            <a:pPr marL="285750" indent="-285750"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po otci výborný diplomat</a:t>
            </a:r>
          </a:p>
          <a:p>
            <a:pPr marL="285750" indent="-285750"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doba husitských válek</a:t>
            </a:r>
          </a:p>
          <a:p>
            <a:pPr marL="285750" indent="-285750"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Zikmund korunován na českého krále, ale husité jeho volbu neuznali</a:t>
            </a:r>
          </a:p>
          <a:p>
            <a:pPr marL="285750" indent="-285750">
              <a:buFontTx/>
              <a:buChar char="-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1437 zemřel bez mužského nástupce</a:t>
            </a:r>
          </a:p>
          <a:p>
            <a:pPr marL="285750" indent="-285750">
              <a:buFontTx/>
              <a:buChar char="-"/>
            </a:pPr>
            <a:r>
              <a:rPr lang="cs-CZ" sz="2400" u="sng" dirty="0" smtClean="0">
                <a:latin typeface="Times New Roman" pitchFamily="18" charset="0"/>
                <a:cs typeface="Times New Roman" pitchFamily="18" charset="0"/>
              </a:rPr>
              <a:t>Smrtí Zikmunda roku 1437 rod Lucemburků vymřel po meči.</a:t>
            </a:r>
            <a:endParaRPr lang="cs-CZ" sz="2400" u="sng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2866" y="1916832"/>
            <a:ext cx="2976935" cy="36465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166515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4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984709"/>
            <a:ext cx="2620847" cy="30216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4139207"/>
            <a:ext cx="2664297" cy="307777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erb Zikmunda Lucemburského</a:t>
            </a:r>
            <a:endParaRPr lang="cs-CZ" sz="1400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60032" y="430691"/>
            <a:ext cx="2841501" cy="53112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96606" y="5877272"/>
            <a:ext cx="3168352" cy="307777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400" dirty="0" smtClean="0"/>
              <a:t>podobizna Zikmunda Lucemburského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13858873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5" name="arrow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0"/>
            <a:ext cx="8305800" cy="476672"/>
          </a:xfrm>
        </p:spPr>
        <p:txBody>
          <a:bodyPr>
            <a:normAutofit/>
          </a:bodyPr>
          <a:lstStyle/>
          <a:p>
            <a:r>
              <a:rPr lang="cs-CZ" sz="24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Použitá literatura a odkazy: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466902" y="476672"/>
            <a:ext cx="8280920" cy="695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Tx/>
              <a:buChar char="-"/>
            </a:pPr>
            <a:r>
              <a:rPr lang="cs-CZ" sz="2000" dirty="0">
                <a:solidFill>
                  <a:prstClr val="black"/>
                </a:solidFill>
              </a:rPr>
              <a:t>Obrázky použity ze sady Office</a:t>
            </a:r>
          </a:p>
          <a:p>
            <a:r>
              <a:rPr lang="cs-CZ" sz="1400" dirty="0" smtClean="0">
                <a:solidFill>
                  <a:prstClr val="black"/>
                </a:solidFill>
                <a:hlinkClick r:id="rId3"/>
              </a:rPr>
              <a:t>http</a:t>
            </a:r>
            <a:r>
              <a:rPr lang="cs-CZ" sz="1400" dirty="0">
                <a:solidFill>
                  <a:prstClr val="black"/>
                </a:solidFill>
                <a:hlinkClick r:id="rId3"/>
              </a:rPr>
              <a:t>://</a:t>
            </a:r>
            <a:r>
              <a:rPr lang="cs-CZ" sz="1400" dirty="0" smtClean="0">
                <a:solidFill>
                  <a:prstClr val="black"/>
                </a:solidFill>
                <a:hlinkClick r:id="rId3"/>
              </a:rPr>
              <a:t>cs.wikipedia.org/wiki/Soubor:Honzik_vit.jpg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4"/>
              </a:rPr>
              <a:t>cs.wikipedia.org/wiki/Soubor:Honzik_retus.jpg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5"/>
              </a:rPr>
              <a:t>http://cs.wikipedia.org/wiki/Soubor:John_I,_</a:t>
            </a:r>
            <a:r>
              <a:rPr lang="cs-CZ" sz="1400" dirty="0" smtClean="0">
                <a:solidFill>
                  <a:prstClr val="black"/>
                </a:solidFill>
                <a:hlinkClick r:id="rId5"/>
              </a:rPr>
              <a:t>Count_of_Luxemburg.jpg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6"/>
              </a:rPr>
              <a:t>cs.wikipedia.org/wiki/Soubor:JenikLucvGelnhausenu.jpg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7"/>
              </a:rPr>
              <a:t>cs.wikipedia.org/wiki/Soubor:Krescak1346.jpg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8"/>
              </a:rPr>
              <a:t>cs.wikipedia.org/wiki/Soubor:Arms_of_the_Counts_of_Luxembourg.svg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9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9"/>
              </a:rPr>
              <a:t>cs.wikipedia.org/wiki/Soubor:Charles_IV-John_Ocko_votive_picture-fragment.jpg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10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0"/>
              </a:rPr>
              <a:t>cs.wikipedia.org/wiki/Soubor:ElaPremyslovna_vit.jpg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11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1"/>
              </a:rPr>
              <a:t>cs.wikipedia.org/wiki/Soubor:Karolus_Moravius.jpg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12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2"/>
              </a:rPr>
              <a:t>cs.wikipedia.org/wiki/Soubor:Goldene-bulle_1c-480x475.jpg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13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3"/>
              </a:rPr>
              <a:t>cs.wikipedia.org/wiki/Soubor:VaclavIV.jpg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14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4"/>
              </a:rPr>
              <a:t>cs.wikipedia.org/wiki/Soubor:Vaclav4_pecetPol.jpg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15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5"/>
              </a:rPr>
              <a:t>cs.wikipedia.org/wiki/Soubor:Vaclav_IV.1415.jpg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16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6"/>
              </a:rPr>
              <a:t>cs.wikipedia.org/wiki/Soubor:Zikmund_Zho%C5%99elecka_radnice.jpg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17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7"/>
              </a:rPr>
              <a:t>cs.wikipedia.org/wiki/Soubor:Armoiries_empereur_Sigismond_Ier.svg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18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8"/>
              </a:rPr>
              <a:t>cs.wikipedia.org/wiki/Soubor:Albrecht_D%C3%BCrer_082.jpg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  <a:hlinkClick r:id="rId19"/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  <a:hlinkClick r:id="rId19"/>
              </a:rPr>
              <a:t>www.youtube.com/watch?v=J4GkcMcWNe0&amp;list=PL9CA2AC0753A35A89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400" dirty="0">
                <a:solidFill>
                  <a:prstClr val="black"/>
                </a:solidFill>
              </a:rPr>
              <a:t>http://</a:t>
            </a:r>
            <a:r>
              <a:rPr lang="cs-CZ" sz="1400" dirty="0" smtClean="0">
                <a:solidFill>
                  <a:prstClr val="black"/>
                </a:solidFill>
              </a:rPr>
              <a:t>dejiny.ceskatelevize.cz/</a:t>
            </a:r>
          </a:p>
          <a:p>
            <a:r>
              <a:rPr lang="cs-CZ" sz="1600" dirty="0">
                <a:solidFill>
                  <a:prstClr val="black"/>
                </a:solidFill>
              </a:rPr>
              <a:t>Není-li uvedeno jinak je materiál dílem autorky podle učebních osnov odpovídajících ŠVP vyučovaných podle učebnic</a:t>
            </a:r>
            <a:r>
              <a:rPr lang="cs-CZ" sz="1600" dirty="0" smtClean="0">
                <a:solidFill>
                  <a:prstClr val="black"/>
                </a:solidFill>
              </a:rPr>
              <a:t>:</a:t>
            </a:r>
            <a:endParaRPr lang="cs-CZ" sz="1400" dirty="0" smtClean="0">
              <a:solidFill>
                <a:prstClr val="black"/>
              </a:solidFill>
            </a:endParaRPr>
          </a:p>
          <a:p>
            <a:r>
              <a:rPr lang="cs-CZ" sz="16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16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učebnice, 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2010. ISBN 978-80-7289-166-5</a:t>
            </a:r>
          </a:p>
          <a:p>
            <a:r>
              <a:rPr lang="cs-CZ" sz="1600" dirty="0" err="1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PeadDr.Stříbrná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 I. a kol. </a:t>
            </a:r>
            <a:r>
              <a:rPr lang="cs-CZ" sz="1600" i="1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Vlastivěda 4, pracovní sešit, </a:t>
            </a:r>
            <a:r>
              <a:rPr lang="cs-CZ" sz="16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Brno: NOVÁ ŠKOLA, 2004. ISBN </a:t>
            </a:r>
            <a:r>
              <a:rPr lang="cs-CZ" sz="16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80-7289-066-2</a:t>
            </a:r>
            <a:endParaRPr lang="cs-CZ" sz="20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Citováno dne: </a:t>
            </a:r>
            <a:r>
              <a:rPr lang="cs-CZ" sz="2000" dirty="0" smtClean="0">
                <a:solidFill>
                  <a:prstClr val="black"/>
                </a:solidFill>
                <a:latin typeface="Times New Roman" pitchFamily="18" charset="0"/>
                <a:cs typeface="Times New Roman" pitchFamily="18" charset="0"/>
              </a:rPr>
              <a:t>16.12.2012</a:t>
            </a:r>
            <a:endParaRPr lang="cs-CZ" sz="2000" dirty="0">
              <a:solidFill>
                <a:prstClr val="black"/>
              </a:solidFill>
            </a:endParaRPr>
          </a:p>
          <a:p>
            <a:r>
              <a:rPr lang="pl-PL" sz="2000" dirty="0">
                <a:solidFill>
                  <a:srgbClr val="0070C0"/>
                </a:solidFill>
                <a:hlinkClick r:id="rId20"/>
              </a:rPr>
              <a:t>DUM uložen na- http://dumy.cz/materialy/prehled</a:t>
            </a:r>
            <a:endParaRPr lang="cs-CZ" sz="2000" dirty="0">
              <a:solidFill>
                <a:srgbClr val="0070C0"/>
              </a:solidFill>
            </a:endParaRPr>
          </a:p>
          <a:p>
            <a:endParaRPr lang="cs-CZ" sz="2000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18101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  <p:sndAc>
          <p:stSnd>
            <p:snd r:embed="rId2" name="arrow.wav"/>
          </p:stSnd>
        </p:sndAc>
      </p:transition>
    </mc:Choice>
    <mc:Fallback xmlns="">
      <p:transition spd="slow">
        <p:fade/>
        <p:sndAc>
          <p:stSnd>
            <p:snd r:embed="rId21" name="arrow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425</TotalTime>
  <Words>409</Words>
  <Application>Microsoft Office PowerPoint</Application>
  <PresentationFormat>Předvádění na obrazovce (4:3)</PresentationFormat>
  <Paragraphs>72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Tok</vt:lpstr>
      <vt:lpstr>Název školy: ZŠ Klášterec nad Ohří, Krátká 676 Autor: Mgr. Hana Kittnerová Název materiálu: VY_32_INOVACE_14_39_Lucemburkové Číslo projektu: CZ.1.07/1.4.00/21.1115  </vt:lpstr>
      <vt:lpstr>LUCEMBURKOVÉ</vt:lpstr>
      <vt:lpstr>JAN  LUCEMBURSKÝ</vt:lpstr>
      <vt:lpstr>Prezentace aplikace PowerPoint</vt:lpstr>
      <vt:lpstr>Krátký film – Jan Lucemburský</vt:lpstr>
      <vt:lpstr>Karel IV. 1316 - 1378</vt:lpstr>
      <vt:lpstr>Prezentace aplikace PowerPoint</vt:lpstr>
      <vt:lpstr>Václav IV.</vt:lpstr>
      <vt:lpstr>Prezentace aplikace PowerPoint</vt:lpstr>
      <vt:lpstr>Zikmund Lucemburský</vt:lpstr>
      <vt:lpstr>Prezentace aplikace PowerPoint</vt:lpstr>
      <vt:lpstr>Použitá literatura a odkazy: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Vyjmenovaná slova</dc:title>
  <dc:creator>Kabinet</dc:creator>
  <cp:lastModifiedBy>hakitt</cp:lastModifiedBy>
  <cp:revision>40</cp:revision>
  <dcterms:created xsi:type="dcterms:W3CDTF">2011-11-02T19:38:58Z</dcterms:created>
  <dcterms:modified xsi:type="dcterms:W3CDTF">2013-01-22T22:54:09Z</dcterms:modified>
</cp:coreProperties>
</file>