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1"/>
  </p:sldMasterIdLst>
  <p:notesMasterIdLst>
    <p:notesMasterId r:id="rId20"/>
  </p:notesMasterIdLst>
  <p:sldIdLst>
    <p:sldId id="260" r:id="rId2"/>
    <p:sldId id="256" r:id="rId3"/>
    <p:sldId id="274" r:id="rId4"/>
    <p:sldId id="257" r:id="rId5"/>
    <p:sldId id="282" r:id="rId6"/>
    <p:sldId id="288" r:id="rId7"/>
    <p:sldId id="283" r:id="rId8"/>
    <p:sldId id="284" r:id="rId9"/>
    <p:sldId id="289" r:id="rId10"/>
    <p:sldId id="285" r:id="rId11"/>
    <p:sldId id="286" r:id="rId12"/>
    <p:sldId id="277" r:id="rId13"/>
    <p:sldId id="278" r:id="rId14"/>
    <p:sldId id="279" r:id="rId15"/>
    <p:sldId id="280" r:id="rId16"/>
    <p:sldId id="281" r:id="rId17"/>
    <p:sldId id="287" r:id="rId18"/>
    <p:sldId id="26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6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3B2C9-339C-44FD-A731-233E09891E6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3DBB-2E45-45DE-B2D9-3027D8880D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200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3" name="arrow.wav"/>
          </p:stSnd>
        </p:sndAc>
      </p:transition>
    </mc:Choice>
    <mc:Fallback xmlns="">
      <p:transition spd="slow">
        <p:fade/>
        <p:sndAc>
          <p:stSnd>
            <p:snd r:embed="rId14" name="arrow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NP-Wil1xgE&amp;list=PL2A56A7F5DD36744B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GIF"/><Relationship Id="rId5" Type="http://schemas.openxmlformats.org/officeDocument/2006/relationships/image" Target="../media/image13.GIF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QfsnR_InN4&amp;list=PL2A56A7F5DD36744B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1.gif"/><Relationship Id="rId7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e99P1OLTz8&amp;list=PL2A56A7F5DD36744B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28.GIF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GIF"/><Relationship Id="rId3" Type="http://schemas.openxmlformats.org/officeDocument/2006/relationships/hyperlink" Target="http://cs.wikipedia.org/wiki/Karel_IV." TargetMode="External"/><Relationship Id="rId7" Type="http://schemas.openxmlformats.org/officeDocument/2006/relationships/hyperlink" Target="http://www.panovnici.cz/karel-iv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GIF"/><Relationship Id="rId5" Type="http://schemas.openxmlformats.org/officeDocument/2006/relationships/hyperlink" Target="http://www.kareliv.estranky.cz/" TargetMode="External"/><Relationship Id="rId10" Type="http://schemas.openxmlformats.org/officeDocument/2006/relationships/audio" Target="../media/audio1.wav"/><Relationship Id="rId4" Type="http://schemas.openxmlformats.org/officeDocument/2006/relationships/image" Target="../media/image30.GIF"/><Relationship Id="rId9" Type="http://schemas.openxmlformats.org/officeDocument/2006/relationships/image" Target="../media/image33.W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ha,_Nove_Mesto_-_Novomestska_radnice_III.jpg" TargetMode="External"/><Relationship Id="rId13" Type="http://schemas.openxmlformats.org/officeDocument/2006/relationships/hyperlink" Target="http://cs.wikipedia.org/wiki/Soubor:Prague_Charles_University.JPG" TargetMode="External"/><Relationship Id="rId18" Type="http://schemas.openxmlformats.org/officeDocument/2006/relationships/hyperlink" Target="http://www.youtube.com/watch?v=CNP-Wil1xgE&amp;list=PL2A56A7F5DD36744B" TargetMode="External"/><Relationship Id="rId3" Type="http://schemas.openxmlformats.org/officeDocument/2006/relationships/hyperlink" Target="http://cs.wikipedia.org/wiki/Soubor:Charles_IV-John_Ocko_votive_picture-fragment.jpg" TargetMode="External"/><Relationship Id="rId21" Type="http://schemas.openxmlformats.org/officeDocument/2006/relationships/audio" Target="../media/audio1.wav"/><Relationship Id="rId7" Type="http://schemas.openxmlformats.org/officeDocument/2006/relationships/hyperlink" Target="http://www.city-of-prague.eu/cs/history-of-prague" TargetMode="External"/><Relationship Id="rId12" Type="http://schemas.openxmlformats.org/officeDocument/2006/relationships/hyperlink" Target="http://cs.wikipedia.org/wiki/Soubor:Czech_crown_jewels.jpg" TargetMode="External"/><Relationship Id="rId17" Type="http://schemas.openxmlformats.org/officeDocument/2006/relationships/hyperlink" Target="http://dejiny.ceskatelevize.cz/" TargetMode="External"/><Relationship Id="rId2" Type="http://schemas.openxmlformats.org/officeDocument/2006/relationships/audio" Target="../media/audio1.wav"/><Relationship Id="rId16" Type="http://schemas.openxmlformats.org/officeDocument/2006/relationships/hyperlink" Target="http://cs.wikipedia.org/wiki/Soubor:Karel-IV..jpg" TargetMode="External"/><Relationship Id="rId20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nakladatelstvipro.cz/beseda" TargetMode="External"/><Relationship Id="rId11" Type="http://schemas.openxmlformats.org/officeDocument/2006/relationships/hyperlink" Target="http://cs.wikipedia.org/wiki/Soubor:Burgkarlstein02.jpg" TargetMode="External"/><Relationship Id="rId5" Type="http://schemas.openxmlformats.org/officeDocument/2006/relationships/hyperlink" Target="http://cs.wikipedia.org/wiki/Soubor:Karolus_Moravius.jpg" TargetMode="External"/><Relationship Id="rId15" Type="http://schemas.openxmlformats.org/officeDocument/2006/relationships/hyperlink" Target="http://cs.wikipedia.org/wiki/Soubor:V%C4%9Bnceslav_%C4%8Cern%C3%BD_-_Smrt_Karla_IV._v_roce_1378.jpg" TargetMode="External"/><Relationship Id="rId10" Type="http://schemas.openxmlformats.org/officeDocument/2006/relationships/hyperlink" Target="http://cs.wikipedia.org/wiki/Soubor:Praha,_Katedr%C3%A1la,_JV_01.jpg" TargetMode="External"/><Relationship Id="rId19" Type="http://schemas.openxmlformats.org/officeDocument/2006/relationships/hyperlink" Target="http://www.youtube.com/watch?v=wQfsnR_InN4&amp;list=PL2A56A7F5DD36744B" TargetMode="External"/><Relationship Id="rId4" Type="http://schemas.openxmlformats.org/officeDocument/2006/relationships/hyperlink" Target="http://cs.wikipedia.org/wiki/Soubor:Karolus_rim.jpg" TargetMode="External"/><Relationship Id="rId9" Type="http://schemas.openxmlformats.org/officeDocument/2006/relationships/hyperlink" Target="http://cs.wikipedia.org/wiki/Soubor:Karluv_most.png" TargetMode="External"/><Relationship Id="rId14" Type="http://schemas.openxmlformats.org/officeDocument/2006/relationships/hyperlink" Target="http://cs.wikipedia.org/wiki/Soubor:Karolinum_ark_DSCN220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cap="none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</a:t>
            </a:r>
            <a:r>
              <a:rPr lang="cs-CZ" sz="2800" i="1" cap="none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0" i="1" cap="none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lášterec nad </a:t>
            </a:r>
            <a:r>
              <a:rPr lang="cs-CZ" sz="2800" i="1" cap="none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b="0" i="1" cap="none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hří, Krátká 676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0" i="1" cap="none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Mgr. Hana </a:t>
            </a:r>
            <a:r>
              <a:rPr lang="cs-CZ" sz="2800" i="1" cap="none" dirty="0" err="1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0" i="1" cap="none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ittnerová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VY_32_INOVACE_15_39_</a:t>
            </a:r>
            <a:r>
              <a:rPr lang="cs-CZ" altLang="en-US" sz="280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KAREL_IV.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4. ročník základní školy. Žák se </a:t>
            </a:r>
            <a:r>
              <a:rPr lang="cs-CZ" dirty="0" smtClean="0">
                <a:solidFill>
                  <a:schemeClr val="tx1"/>
                </a:solidFill>
              </a:rPr>
              <a:t>blíže seznámí s životem a vládou Karla IV.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758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3" name="arrow.wav"/>
          </p:stSnd>
        </p:sndAc>
      </p:transition>
    </mc:Choice>
    <mc:Fallback xmlns="">
      <p:transition spd="slow">
        <p:fade/>
        <p:sndAc>
          <p:stSnd>
            <p:snd r:embed="rId7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6058" y="1412776"/>
            <a:ext cx="1619250" cy="493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341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32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Karel IV.</a:t>
            </a:r>
            <a:endParaRPr lang="cs-CZ" sz="3200" b="1" u="sng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91606" y="980728"/>
            <a:ext cx="7094452" cy="1802830"/>
          </a:xfrm>
        </p:spPr>
        <p:txBody>
          <a:bodyPr>
            <a:noAutofit/>
          </a:bodyPr>
          <a:lstStyle/>
          <a:p>
            <a:pPr>
              <a:buBlip>
                <a:blip r:embed="rId4"/>
              </a:buBlip>
            </a:pPr>
            <a:r>
              <a:rPr lang="cs-CZ" sz="2800" dirty="0" smtClean="0">
                <a:solidFill>
                  <a:schemeClr val="tx1"/>
                </a:solidFill>
              </a:rPr>
              <a:t>roku 1316 se Elišce Přemyslovně a Janu Lucemburskému narodil syn VÁCLAV</a:t>
            </a:r>
          </a:p>
          <a:p>
            <a:pPr>
              <a:buBlip>
                <a:blip r:embed="rId4"/>
              </a:buBlip>
            </a:pPr>
            <a:r>
              <a:rPr lang="cs-CZ" sz="2800" dirty="0" smtClean="0">
                <a:solidFill>
                  <a:schemeClr val="tx1"/>
                </a:solidFill>
              </a:rPr>
              <a:t>od sedmi let vyrůstal ve Francii, kde se vzdělával</a:t>
            </a:r>
          </a:p>
          <a:p>
            <a:pPr>
              <a:buBlip>
                <a:blip r:embed="rId4"/>
              </a:buBlip>
            </a:pPr>
            <a:r>
              <a:rPr lang="cs-CZ" sz="2800" dirty="0" smtClean="0">
                <a:solidFill>
                  <a:schemeClr val="tx1"/>
                </a:solidFill>
              </a:rPr>
              <a:t>ovládal několik cizích jazyků</a:t>
            </a:r>
          </a:p>
          <a:p>
            <a:pPr>
              <a:buBlip>
                <a:blip r:embed="rId4"/>
              </a:buBlip>
            </a:pPr>
            <a:r>
              <a:rPr lang="cs-CZ" sz="2800" dirty="0" smtClean="0">
                <a:solidFill>
                  <a:schemeClr val="tx1"/>
                </a:solidFill>
              </a:rPr>
              <a:t>podle svého kmotra – francouzského krále – přijal jméno KAREL</a:t>
            </a:r>
          </a:p>
          <a:p>
            <a:pPr marL="0" indent="0" algn="just">
              <a:buNone/>
            </a:pP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165505"/>
            <a:ext cx="1766339" cy="2580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534105"/>
            <a:ext cx="1440160" cy="2323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1123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7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67544" y="620688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Krátký film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843808" y="5066105"/>
            <a:ext cx="34563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dirty="0" smtClean="0"/>
              <a:t>Karel IV. - mládí</a:t>
            </a:r>
            <a:endParaRPr lang="cs-CZ" sz="2800" dirty="0"/>
          </a:p>
        </p:txBody>
      </p:sp>
      <p:pic>
        <p:nvPicPr>
          <p:cNvPr id="1026" name="Picture 2" descr="C:\Users\hakitt\AppData\Local\Microsoft\Windows\Temporary Internet Files\Content.IE5\9L81MNF0\MC900089010[1].wmf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128" y="1628800"/>
            <a:ext cx="3063744" cy="3082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1282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5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71736" y="188640"/>
            <a:ext cx="8686800" cy="838200"/>
          </a:xfrm>
          <a:effectLst/>
        </p:spPr>
        <p:txBody>
          <a:bodyPr/>
          <a:lstStyle/>
          <a:p>
            <a:pPr algn="ctr"/>
            <a:r>
              <a:rPr lang="cs-CZ" b="1" u="sng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Karel IV.</a:t>
            </a:r>
            <a:endParaRPr lang="cs-CZ" b="1" u="sng" dirty="0">
              <a:effectLst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12948" y="1124744"/>
            <a:ext cx="8686800" cy="4464496"/>
          </a:xfrm>
        </p:spPr>
        <p:txBody>
          <a:bodyPr>
            <a:normAutofit lnSpcReduction="10000"/>
          </a:bodyPr>
          <a:lstStyle/>
          <a:p>
            <a:pPr>
              <a:buBlip>
                <a:blip r:embed="rId3"/>
              </a:buBlip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sedmnácti letech se vrátil zpět do Čech</a:t>
            </a:r>
          </a:p>
          <a:p>
            <a:pPr>
              <a:buBlip>
                <a:blip r:embed="rId3"/>
              </a:buBlip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obnovil pořádek a vážnost krále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(svého otce)</a:t>
            </a:r>
          </a:p>
          <a:p>
            <a:pPr>
              <a:buBlip>
                <a:blip r:embed="rId3"/>
              </a:buBlip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platil otcovy dluhy</a:t>
            </a:r>
          </a:p>
          <a:p>
            <a:pPr>
              <a:buBlip>
                <a:blip r:embed="rId3"/>
              </a:buBlip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trestal loupeživé bandy</a:t>
            </a:r>
          </a:p>
          <a:p>
            <a:pPr>
              <a:buBlip>
                <a:blip r:embed="rId3"/>
              </a:buBlip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dal opravit </a:t>
            </a:r>
            <a:r>
              <a:rPr lang="cs-CZ" sz="30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Pražský hrad</a:t>
            </a:r>
          </a:p>
          <a:p>
            <a:pPr>
              <a:buBlip>
                <a:blip r:embed="rId3"/>
              </a:buBlip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ještě za života otce se Karel IV. stal římským císařem -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1346</a:t>
            </a:r>
          </a:p>
          <a:p>
            <a:pPr>
              <a:buBlip>
                <a:blip r:embed="rId3"/>
              </a:buBlip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 smrti Jana Lucemburského byl slavnostně korunován českým králem -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1347</a:t>
            </a:r>
          </a:p>
          <a:p>
            <a:pPr>
              <a:buBlip>
                <a:blip r:embed="rId3"/>
              </a:buBlip>
            </a:pPr>
            <a:endParaRPr lang="cs-CZ" u="sng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32871"/>
            <a:ext cx="999542" cy="1460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0990" y="2348880"/>
            <a:ext cx="1219200" cy="1219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2768" y="5085184"/>
            <a:ext cx="869531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30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7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3884" y="332656"/>
            <a:ext cx="8686800" cy="838200"/>
          </a:xfrm>
          <a:effectLst/>
        </p:spPr>
        <p:txBody>
          <a:bodyPr/>
          <a:lstStyle/>
          <a:p>
            <a:pPr algn="ctr"/>
            <a:r>
              <a:rPr lang="cs-CZ" b="1" u="sng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Karel IV.</a:t>
            </a:r>
            <a:endParaRPr lang="cs-CZ" b="1" u="sng" dirty="0">
              <a:effectLst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8807" y="1340768"/>
            <a:ext cx="7043473" cy="4464496"/>
          </a:xfrm>
        </p:spPr>
        <p:txBody>
          <a:bodyPr>
            <a:normAutofit/>
          </a:bodyPr>
          <a:lstStyle/>
          <a:p>
            <a:pPr>
              <a:buBlip>
                <a:blip r:embed="rId3"/>
              </a:buBlip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obrovským přínosem bylo, že dokázal udržet mír</a:t>
            </a:r>
          </a:p>
          <a:p>
            <a:pPr>
              <a:buBlip>
                <a:blip r:embed="rId3"/>
              </a:buBlip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vynikající diplomat</a:t>
            </a:r>
          </a:p>
          <a:p>
            <a:pPr>
              <a:buBlip>
                <a:blip r:embed="rId3"/>
              </a:buBlip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 jeho vlády – Praha největším městem ve střední Evropě</a:t>
            </a:r>
          </a:p>
          <a:p>
            <a:pPr>
              <a:buBlip>
                <a:blip r:embed="rId3"/>
              </a:buBlip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ze všech sil usiloval o zvelebení Prahy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Blip>
                <a:blip r:embed="rId3"/>
              </a:buBlip>
            </a:pPr>
            <a:endParaRPr lang="cs-CZ" u="sng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4513" y="332656"/>
            <a:ext cx="999542" cy="1460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558" y="3508209"/>
            <a:ext cx="2293588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653136"/>
            <a:ext cx="2880320" cy="1951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6822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7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67544" y="620688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Krátký film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83768" y="5066105"/>
            <a:ext cx="4248472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dirty="0" smtClean="0"/>
              <a:t>Karel IV. – hvězdná kariéra</a:t>
            </a:r>
            <a:endParaRPr lang="cs-CZ" sz="2800" dirty="0"/>
          </a:p>
        </p:txBody>
      </p:sp>
      <p:pic>
        <p:nvPicPr>
          <p:cNvPr id="2050" name="Picture 2" descr="C:\Users\hakitt\AppData\Local\Microsoft\Windows\Temporary Internet Files\Content.IE5\9L81MNF0\MC900089010[1].wmf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807" y="1628800"/>
            <a:ext cx="3074387" cy="3093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727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5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838200"/>
          </a:xfrm>
          <a:effectLst/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Rozkvět země za vlády Karla </a:t>
            </a:r>
            <a:r>
              <a:rPr lang="cs-CZ" b="1" u="sng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IV.</a:t>
            </a:r>
            <a:endParaRPr lang="cs-CZ" b="1" u="sng" dirty="0">
              <a:effectLst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958833" y="1577249"/>
            <a:ext cx="7043473" cy="936104"/>
          </a:xfrm>
        </p:spPr>
        <p:txBody>
          <a:bodyPr>
            <a:normAutofit/>
          </a:bodyPr>
          <a:lstStyle/>
          <a:p>
            <a:pPr>
              <a:buBlip>
                <a:blip r:embed="rId3"/>
              </a:buBlip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založil Nové Město pražské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u="sng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7334" y="1346913"/>
            <a:ext cx="1555254" cy="2332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47034" y="3960140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Blip>
                <a:blip r:embed="rId3"/>
              </a:buBlip>
            </a:pPr>
            <a:r>
              <a:rPr lang="cs-CZ" sz="2800" dirty="0" smtClean="0"/>
              <a:t> kamenný most – Karlův most</a:t>
            </a:r>
            <a:endParaRPr lang="cs-CZ" sz="2800" dirty="0"/>
          </a:p>
        </p:txBody>
      </p:sp>
      <p:pic>
        <p:nvPicPr>
          <p:cNvPr id="4100" name="Picture 4" descr="Soubor:Karluv most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675" y="4521516"/>
            <a:ext cx="3155504" cy="211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9" y="2100721"/>
            <a:ext cx="1878044" cy="1859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Zástupný symbol pro obsah 6"/>
          <p:cNvSpPr txBox="1">
            <a:spLocks/>
          </p:cNvSpPr>
          <p:nvPr/>
        </p:nvSpPr>
        <p:spPr>
          <a:xfrm>
            <a:off x="1893706" y="3216260"/>
            <a:ext cx="7043473" cy="93610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/>
              <a:buBlip>
                <a:blip r:embed="rId3"/>
              </a:buBlip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začal budovat Chrám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sv.Víta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Font typeface="Wingdings 2"/>
              <a:buNone/>
            </a:pPr>
            <a:endParaRPr lang="cs-CZ" u="sng" dirty="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63" y="4152364"/>
            <a:ext cx="2104546" cy="2036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Zástupný symbol pro obsah 6"/>
          <p:cNvSpPr txBox="1">
            <a:spLocks/>
          </p:cNvSpPr>
          <p:nvPr/>
        </p:nvSpPr>
        <p:spPr>
          <a:xfrm>
            <a:off x="117463" y="6170749"/>
            <a:ext cx="7043473" cy="55725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/>
              <a:buBlip>
                <a:blip r:embed="rId3"/>
              </a:buBlip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vybudoval hrad Karlštejn</a:t>
            </a:r>
          </a:p>
          <a:p>
            <a:pPr marL="0" indent="0">
              <a:buFont typeface="Wingdings 2"/>
              <a:buNone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408146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8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825" y="32405"/>
            <a:ext cx="9144000" cy="838200"/>
          </a:xfrm>
          <a:effectLst/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Rozkvět země za vlády Karla </a:t>
            </a:r>
            <a:r>
              <a:rPr lang="cs-CZ" b="1" u="sng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IV.</a:t>
            </a:r>
            <a:endParaRPr lang="cs-CZ" b="1" u="sng" dirty="0">
              <a:effectLst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541068" y="1412776"/>
            <a:ext cx="4990636" cy="936104"/>
          </a:xfrm>
        </p:spPr>
        <p:txBody>
          <a:bodyPr>
            <a:normAutofit lnSpcReduction="10000"/>
          </a:bodyPr>
          <a:lstStyle/>
          <a:p>
            <a:pPr>
              <a:buBlip>
                <a:blip r:embed="rId3"/>
              </a:buBlip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nechal zhotovit korunovační klenoty</a:t>
            </a:r>
          </a:p>
          <a:p>
            <a:pPr marL="0" indent="0">
              <a:buNone/>
            </a:pPr>
            <a:endParaRPr lang="cs-CZ" u="sng" dirty="0"/>
          </a:p>
        </p:txBody>
      </p:sp>
      <p:sp>
        <p:nvSpPr>
          <p:cNvPr id="11" name="Zástupný symbol pro obsah 6"/>
          <p:cNvSpPr txBox="1">
            <a:spLocks/>
          </p:cNvSpPr>
          <p:nvPr/>
        </p:nvSpPr>
        <p:spPr>
          <a:xfrm>
            <a:off x="4391472" y="3227764"/>
            <a:ext cx="4752528" cy="1148844"/>
          </a:xfrm>
          <a:prstGeom prst="rect">
            <a:avLst/>
          </a:prstGeom>
        </p:spPr>
        <p:txBody>
          <a:bodyPr vert="horz">
            <a:normAutofit fontScale="40000" lnSpcReduction="2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/>
              <a:buBlip>
                <a:blip r:embed="rId3"/>
              </a:buBlip>
            </a:pPr>
            <a:r>
              <a:rPr lang="cs-CZ" sz="7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roce 1348 založil první univerzitu v Evropě – dnešní Karlovu univerzitu</a:t>
            </a:r>
          </a:p>
          <a:p>
            <a:pPr marL="0" indent="0">
              <a:buFont typeface="Wingdings 2"/>
              <a:buNone/>
            </a:pPr>
            <a:endParaRPr lang="cs-CZ" u="sng" dirty="0"/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117463" y="6170749"/>
            <a:ext cx="4670561" cy="55725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/>
              <a:buBlip>
                <a:blip r:embed="rId3"/>
              </a:buBlip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založil kolej Karolinum </a:t>
            </a:r>
          </a:p>
          <a:p>
            <a:pPr marL="0" indent="0">
              <a:buFont typeface="Wingdings 2"/>
              <a:buNone/>
            </a:pPr>
            <a:endParaRPr lang="cs-CZ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475" y="1124744"/>
            <a:ext cx="3217540" cy="2461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54475"/>
            <a:ext cx="3168352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748" y="3885689"/>
            <a:ext cx="1758320" cy="2346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4756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7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67544" y="620688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Krátký film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56214" y="5066105"/>
            <a:ext cx="4248472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dirty="0" smtClean="0"/>
              <a:t>Karel IV. – stavitel</a:t>
            </a:r>
            <a:endParaRPr lang="cs-CZ" sz="2800" dirty="0"/>
          </a:p>
        </p:txBody>
      </p:sp>
      <p:pic>
        <p:nvPicPr>
          <p:cNvPr id="3074" name="Picture 2" descr="C:\Users\hakitt\AppData\Local\Microsoft\Windows\Temporary Internet Files\Content.IE5\9L81MNF0\MC900089010[1].wmf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4101" y="1748111"/>
            <a:ext cx="2955799" cy="297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1688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5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1341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32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Karel IV.</a:t>
            </a:r>
            <a:endParaRPr lang="cs-CZ" sz="3200" b="1" u="sng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91606" y="980728"/>
            <a:ext cx="8844890" cy="3456384"/>
          </a:xfrm>
        </p:spPr>
        <p:txBody>
          <a:bodyPr>
            <a:noAutofit/>
          </a:bodyPr>
          <a:lstStyle/>
          <a:p>
            <a:pPr>
              <a:buBlip>
                <a:blip r:embed="rId3"/>
              </a:buBlip>
            </a:pPr>
            <a:r>
              <a:rPr lang="cs-CZ" sz="2800" b="1" dirty="0" smtClean="0">
                <a:solidFill>
                  <a:schemeClr val="tx1"/>
                </a:solidFill>
              </a:rPr>
              <a:t>byl nejvýznamnějším panovníkem v tisícileté historii českého státu</a:t>
            </a:r>
          </a:p>
          <a:p>
            <a:pPr>
              <a:buBlip>
                <a:blip r:embed="rId3"/>
              </a:buBlip>
            </a:pPr>
            <a:r>
              <a:rPr lang="cs-CZ" sz="2800" dirty="0" smtClean="0">
                <a:solidFill>
                  <a:schemeClr val="tx1"/>
                </a:solidFill>
              </a:rPr>
              <a:t>oženil se čtyřikrát</a:t>
            </a:r>
          </a:p>
          <a:p>
            <a:pPr>
              <a:buBlip>
                <a:blip r:embed="rId3"/>
              </a:buBlip>
            </a:pPr>
            <a:r>
              <a:rPr lang="cs-CZ" sz="2800" dirty="0" smtClean="0">
                <a:solidFill>
                  <a:schemeClr val="tx1"/>
                </a:solidFill>
              </a:rPr>
              <a:t>panoval do roku 1378</a:t>
            </a:r>
          </a:p>
          <a:p>
            <a:pPr>
              <a:buBlip>
                <a:blip r:embed="rId3"/>
              </a:buBlip>
            </a:pPr>
            <a:r>
              <a:rPr lang="cs-CZ" sz="2800" dirty="0" smtClean="0">
                <a:solidFill>
                  <a:schemeClr val="tx1"/>
                </a:solidFill>
              </a:rPr>
              <a:t>pohřben do královské hrobky v Chrámu svatého Víta</a:t>
            </a:r>
          </a:p>
          <a:p>
            <a:pPr>
              <a:buBlip>
                <a:blip r:embed="rId3"/>
              </a:buBlip>
            </a:pPr>
            <a:r>
              <a:rPr lang="cs-CZ" sz="2800" dirty="0" smtClean="0">
                <a:solidFill>
                  <a:schemeClr val="tx1"/>
                </a:solidFill>
              </a:rPr>
              <a:t>při pohřbu nazván </a:t>
            </a:r>
            <a:r>
              <a:rPr lang="cs-CZ" sz="2800" b="1" dirty="0" smtClean="0">
                <a:solidFill>
                  <a:schemeClr val="tx1"/>
                </a:solidFill>
              </a:rPr>
              <a:t>Otcem vlasti</a:t>
            </a:r>
            <a:r>
              <a:rPr lang="cs-CZ" sz="2800" dirty="0" smtClean="0">
                <a:solidFill>
                  <a:schemeClr val="tx1"/>
                </a:solidFill>
              </a:rPr>
              <a:t>, bývá takto označován dodnes</a:t>
            </a:r>
          </a:p>
          <a:p>
            <a:pPr marL="0" indent="0" algn="just">
              <a:buNone/>
            </a:pP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368392"/>
            <a:ext cx="3723380" cy="2441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4163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5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" y="980728"/>
            <a:ext cx="76009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15716" y="188640"/>
            <a:ext cx="5112568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pl-PL" sz="2800" dirty="0">
                <a:solidFill>
                  <a:schemeClr val="tx1"/>
                </a:solidFill>
              </a:rPr>
              <a:t>Země Koruny české za Karla </a:t>
            </a:r>
            <a:r>
              <a:rPr lang="pl-PL" sz="2800" dirty="0" smtClean="0">
                <a:solidFill>
                  <a:schemeClr val="tx1"/>
                </a:solidFill>
              </a:rPr>
              <a:t>IV.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976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4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39552" y="620688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Co už víš…?</a:t>
            </a:r>
          </a:p>
        </p:txBody>
      </p:sp>
      <p:pic>
        <p:nvPicPr>
          <p:cNvPr id="3074" name="Picture 2" descr="C:\Users\hakitt\AppData\Local\Microsoft\Windows\Temporary Internet Files\Content.IE5\9L81MNF0\MC900440428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77072"/>
            <a:ext cx="2232248" cy="2350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akitt\AppData\Local\Microsoft\Windows\Temporary Internet Files\Content.IE5\9L81MNF0\MP9004390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76872"/>
            <a:ext cx="3447664" cy="249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5552" y="1330474"/>
            <a:ext cx="1522462" cy="152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623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6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1363783" y="151377"/>
            <a:ext cx="6232553" cy="1584175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55615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Původní jméno Karla IV.?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7544" y="2209219"/>
            <a:ext cx="223490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Zikmund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9333" y="3306433"/>
            <a:ext cx="203132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Přemysl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9334" y="4365102"/>
            <a:ext cx="179626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Václav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5436223"/>
            <a:ext cx="2520280" cy="707886"/>
          </a:xfrm>
          <a:prstGeom prst="leftArrowCallou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správná odpověď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94907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778 0.00763 C 0.07171 0.00833 0.0658 0.01018 0.05973 0.00972 C 0.05382 0.00925 0.04636 -0.00624 0.04636 -0.00601 C 0.04427 -0.01411 0.04028 -0.01873 0.03733 -0.02613 C 0.03438 -0.04324 0.03872 -0.02636 0.03143 -0.03816 C 0.03039 -0.03978 0.03073 -0.04209 0.02987 -0.04394 C 0.02917 -0.04556 0.02796 -0.04671 0.02691 -0.0481 C 0.02379 -0.07053 0.02275 -0.07863 0.00608 -0.08973 C 0.00278 -0.10083 -0.00191 -0.11078 -0.0059 -0.12164 C -0.00538 -0.12627 -0.00364 -0.1309 -0.00434 -0.13552 C -0.00659 -0.15217 -0.01267 -0.13575 -0.0059 -0.1494 C -0.00746 -0.15078 -0.00972 -0.15102 -0.01041 -0.15333 C -0.01093 -0.15541 -0.00885 -0.15726 -0.00885 -0.15934 C -0.00885 -0.16559 -0.01267 -0.17229 -0.01475 -0.17715 C -0.01388 -0.18201 -0.01163 -0.19033 -0.01475 -0.19519 C -0.01701 -0.19866 -0.021 -0.19866 -0.02378 -0.2012 C -0.02552 -0.20282 -0.02673 -0.20513 -0.02829 -0.20698 C -0.03003 -0.2167 -0.03576 -0.23011 -0.04166 -0.23682 C -0.04722 -0.24306 -0.0552 -0.24676 -0.06111 -0.25277 C -0.06354 -0.26434 -0.07361 -0.28885 -0.06111 -0.29463 C -0.06527 -0.32562 -0.06024 -0.28446 -0.06406 -0.35014 C -0.06423 -0.35222 -0.06423 -0.35499 -0.06562 -0.35615 C -0.0677 -0.358 -0.07066 -0.35754 -0.07309 -0.35823 C -0.07621 -0.37326 -0.07847 -0.38691 -0.08489 -0.39986 C -0.08541 -0.40587 -0.08645 -0.41189 -0.08645 -0.4179 C -0.08645 -0.43547 -0.07257 -0.45259 -0.06406 -0.46346 C -0.06354 -0.47016 -0.06441 -0.4771 -0.06267 -0.48335 C -0.06215 -0.48543 -0.05902 -0.48358 -0.05816 -0.48543 C -0.05364 -0.49491 -0.05416 -0.5074 -0.04913 -0.51711 C -0.04809 -0.52197 -0.04704 -0.52729 -0.04461 -0.53122 C -0.04149 -0.53631 -0.03645 -0.53931 -0.0342 -0.5451 C -0.02777 -0.56175 -0.02204 -0.5673 -0.01336 -0.58094 C -0.00659 -0.59158 -0.01441 -0.58695 0.00018 -0.60083 C 0.01233 -0.61239 0.00747 -0.60684 0.01511 -0.61656 C 0.02657 -0.6117 0.01233 -0.61656 0.02396 -0.61656 C 0.02848 -0.61656 0.03334 -0.61216 0.03733 -0.61078 C 0.04427 -0.60846 0.05834 -0.60476 0.05834 -0.60453 C 0.06528 -0.60684 0.06789 -0.60499 0.07466 -0.60268 C 0.08577 -0.61008 0.08542 -0.61216 0.09705 -0.60661 C 0.10313 -0.60083 0.10816 -0.59297 0.11511 -0.5888 C 0.11702 -0.58765 0.1191 -0.58765 0.12101 -0.58672 C 0.12309 -0.58557 0.125 -0.58418 0.12691 -0.58279 C 0.13855 -0.56267 0.12431 -0.58256 0.13733 -0.57678 C 0.13907 -0.57608 0.13907 -0.57238 0.14046 -0.571 C 0.14497 -0.56683 0.15052 -0.56475 0.15539 -0.56105 C 0.15764 -0.54926 0.15868 -0.54163 0.16285 -0.53122 C 0.16337 -0.52798 0.1632 -0.52428 0.16424 -0.52127 C 0.16476 -0.51942 0.1665 -0.51873 0.16719 -0.51711 C 0.16875 -0.51272 0.16754 -0.50624 0.17032 -0.50324 C 0.1724 -0.50092 0.17535 -0.50069 0.17778 -0.4993 C 0.18316 -0.48497 0.18247 -0.46762 0.18368 -0.45166 C 0.18316 -0.44126 0.1816 -0.39917 0.17622 -0.38598 C 0.17518 -0.38344 0.17223 -0.38344 0.17032 -0.38205 C 0.16823 -0.36933 0.16615 -0.36448 0.15677 -0.36008 C 0.15434 -0.35014 0.15261 -0.35014 0.1448 -0.34829 C 0.13785 -0.34135 0.13542 -0.33117 0.12848 -0.32447 C 0.1257 -0.32192 0.12223 -0.321 0.11945 -0.31845 C 0.11598 -0.31152 0.11355 -0.3092 0.10764 -0.30643 C 0.10278 -0.30041 0.09462 -0.29718 0.0882 -0.29463 C 0.08542 -0.29209 0.08195 -0.29116 0.07917 -0.28862 C 0.07049 -0.28029 0.07483 -0.27636 0.06424 -0.27266 C 0.04966 -0.25971 0.03073 -0.2567 0.01355 -0.25277 C 0.01198 -0.25139 0.01077 -0.24954 0.00903 -0.24884 C 0.00625 -0.24745 0.00296 -0.24838 0.00018 -0.24676 C -0.00277 -0.24491 -0.00486 -0.24144 -0.00729 -0.2389 C -0.02638 -0.24213 -0.04392 -0.23774 -0.06267 -0.23497 C -0.07135 -0.2308 -0.07864 -0.23034 -0.08802 -0.22895 C -0.10468 -0.22317 -0.08871 -0.22826 -0.12534 -0.22294 C -0.13784 -0.22109 -0.16267 -0.21693 -0.16267 -0.2167 C -0.17604 -0.21184 -0.18941 -0.2086 -0.20295 -0.20513 C -0.21475 -0.19866 -0.22118 -0.19403 -0.23281 -0.19126 C -0.24045 -0.18293 -0.246 -0.18201 -0.25364 -0.1753 C -0.25711 -0.18455 -0.25816 -0.18663 -0.26562 -0.18316 C -0.26614 -0.18524 -0.2677 -0.18732 -0.26701 -0.18917 C -0.26632 -0.19102 -0.26388 -0.1901 -0.26267 -0.19126 C -0.26128 -0.19264 -0.25781 -0.19704 -0.25954 -0.19704 C -0.26163 -0.19704 -0.2625 -0.19311 -0.26406 -0.19126 C -0.26579 -0.18524 -0.26666 -0.17854 -0.27152 -0.1753 C -0.27378 -0.17368 -0.27656 -0.17414 -0.27899 -0.17322 C -0.2927 -0.16859 -0.30816 -0.16582 -0.32083 -0.15726 C -0.32395 -0.15842 -0.33038 -0.16003 -0.33281 -0.16327 C -0.34114 -0.17437 -0.32621 -0.16559 -0.33871 -0.17137 C -0.3427 -0.16998 -0.3467 -0.16859 -0.35069 -0.1672 C -0.35243 -0.16651 -0.35364 -0.16443 -0.3552 -0.16327 C -0.35659 -0.16235 -0.35798 -0.16189 -0.35954 -0.16142 C -0.36458 -0.1598 -0.36944 -0.15842 -0.37448 -0.15726 C -0.37691 -0.15657 -0.38194 -0.15541 -0.38194 -0.15518 " pathEditMode="relative" rAng="0" ptsTypes="ffffff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91" y="-310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2212840" y="151377"/>
            <a:ext cx="4591407" cy="1693447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55615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Matka Karla IV.?</a:t>
            </a:r>
          </a:p>
        </p:txBody>
      </p:sp>
      <p:sp>
        <p:nvSpPr>
          <p:cNvPr id="6" name="Obdélník 5"/>
          <p:cNvSpPr/>
          <p:nvPr/>
        </p:nvSpPr>
        <p:spPr>
          <a:xfrm>
            <a:off x="97617" y="2358622"/>
            <a:ext cx="338881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Blanka z </a:t>
            </a:r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Valois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8007" y="3476281"/>
            <a:ext cx="40719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Eliška Přemyslovna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6722" y="4851448"/>
            <a:ext cx="423045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Alžběta Pomořanská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68144" y="5436223"/>
            <a:ext cx="2520280" cy="707886"/>
          </a:xfrm>
          <a:prstGeom prst="leftArrowCallou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správná odpověď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662996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882 -0.1272 C 0.02431 -0.12858 0.02084 -0.1302 0.01667 -0.13275 C 0.01424 -0.13899 0.01181 -0.14662 0.00799 -0.15171 C 0.00695 -0.15865 0.00764 -0.16235 0.00139 -0.15957 C -0.00034 -0.16605 0.00087 -0.16905 -0.00399 -0.17299 C -0.00607 -0.17992 -0.0092 -0.18617 -0.01059 -0.19334 C -0.01267 -0.20282 -0.01441 -0.2123 -0.01614 -0.22178 C -0.01545 -0.25439 -0.01892 -0.29209 -0.00642 -0.32262 C -0.00329 -0.33025 -0.00399 -0.3351 0.00243 -0.34019 C 0.00469 -0.34852 0.00191 -0.34065 0.00695 -0.3469 C 0.00782 -0.34806 0.00834 -0.34991 0.00903 -0.35106 C 0.01233 -0.35499 0.01198 -0.35268 0.01563 -0.35522 C 0.01789 -0.35684 0.02014 -0.35869 0.02223 -0.36054 C 0.02344 -0.3617 0.02414 -0.36378 0.02552 -0.36448 C 0.02796 -0.36609 0.03056 -0.36633 0.03334 -0.36725 C 0.04792 -0.38182 0.02778 -0.36309 0.04757 -0.37673 C 0.05677 -0.38298 0.06285 -0.39431 0.07379 -0.39685 C 0.07587 -0.3994 0.07882 -0.40078 0.08039 -0.40356 C 0.08125 -0.40472 0.08091 -0.40633 0.0816 -0.40772 C 0.08299 -0.41142 0.08455 -0.41281 0.08698 -0.41582 C 0.08889 -0.42183 0.0915 -0.42854 0.09584 -0.43201 C 0.09636 -0.43571 0.09809 -0.43894 0.09809 -0.44287 C 0.09809 -0.44819 0.09844 -0.45374 0.09688 -0.45906 C 0.09271 -0.47502 0.07483 -0.47618 0.06407 -0.48034 C 0.05608 -0.47571 0.0474 -0.47664 0.03872 -0.47502 C 0.03282 -0.47271 0.02726 -0.47201 0.02118 -0.47363 C 0.01737 -0.47317 0.01372 -0.47363 0.01007 -0.47248 C 0.00868 -0.47178 0.00834 -0.46924 0.00695 -0.46831 C 0.00487 -0.46693 0.00243 -0.4667 0.00018 -0.46577 C -0.00503 -0.45583 0.00209 -0.46739 -0.00642 -0.45906 C -0.00746 -0.45791 -0.00781 -0.45606 -0.0085 -0.4549 C -0.00954 -0.45351 -0.01059 -0.45213 -0.01198 -0.45074 C -0.01406 -0.44889 -0.01614 -0.44727 -0.0184 -0.44542 C -0.01961 -0.44449 -0.0217 -0.44287 -0.0217 -0.44264 C -0.0243 -0.43409 -0.02083 -0.44241 -0.02604 -0.43732 C -0.02986 -0.43339 -0.02847 -0.42946 -0.03385 -0.4253 C -0.03507 -0.42021 -0.03732 -0.41674 -0.04027 -0.41304 C -0.04132 -0.4098 -0.04149 -0.40587 -0.04357 -0.40356 C -0.04548 -0.40194 -0.04809 -0.40356 -0.05017 -0.4024 C -0.05312 -0.40078 -0.0552 -0.39755 -0.05798 -0.3957 C -0.06562 -0.39061 -0.07274 -0.38251 -0.08107 -0.37951 C -0.08489 -0.37419 -0.08107 -0.37835 -0.0875 -0.37534 C -0.09618 -0.37164 -0.10277 -0.36656 -0.1118 -0.36448 C -0.11996 -0.36008 -0.12291 -0.35476 -0.13142 -0.35245 C -0.13263 -0.35037 -0.13489 -0.34852 -0.13489 -0.34574 C -0.13489 -0.34436 -0.13177 -0.34574 -0.13142 -0.34436 C -0.13073 -0.33996 -0.14236 -0.33464 -0.14461 -0.33349 C -0.15468 -0.32123 -0.16423 -0.31776 -0.1776 -0.31475 C -0.18385 -0.31175 -0.18125 -0.31313 -0.18507 -0.31059 " pathEditMode="relative" rAng="0" ptsTypes="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22" y="-176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1242733" y="245059"/>
            <a:ext cx="6624736" cy="1621439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55615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Korunu, kterou dal vyrobit </a:t>
            </a:r>
          </a:p>
          <a:p>
            <a:pPr algn="ctr"/>
            <a:r>
              <a:rPr lang="cs-CZ" sz="3600" b="1" u="sng" dirty="0" smtClean="0"/>
              <a:t>Karel IV.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76174" y="2783565"/>
            <a:ext cx="340990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Karlova koruna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6174" y="3916971"/>
            <a:ext cx="45961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svatováclavská koruna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144" y="5436223"/>
            <a:ext cx="2520280" cy="707886"/>
          </a:xfrm>
          <a:prstGeom prst="leftArrowCallou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správná odpověď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522242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768 -0.05065 C 0.07327 -0.08002 0.08802 -0.04764 0.08021 -0.13806 C 0.079 -0.1524 0.07483 -0.16582 0.07275 -0.17992 C 0.07483 -0.21716 0.07917 -0.25416 0.08316 -0.29116 C 0.08473 -0.3469 0.08525 -0.40263 0.08768 -0.45814 C 0.08802 -0.46531 0.08733 -0.50092 0.09809 -0.50601 C 0.09671 -0.51272 0.09445 -0.51896 0.09375 -0.5259 C 0.09341 -0.52983 0.09549 -0.53376 0.09514 -0.53769 C 0.0948 -0.54324 0.09202 -0.54833 0.09063 -0.55365 C 0.08403 -0.53168 0.07778 -0.51272 0.06684 -0.49399 C 0.06077 -0.47063 0.04757 -0.45213 0.03698 -0.43247 C 0.03299 -0.42484 0.03073 -0.41582 0.02657 -0.40842 C 0.02049 -0.39778 0.01181 -0.38922 0.00556 -0.37858 C 0.00087 -0.37072 -0.00312 -0.36239 -0.00937 -0.35684 C -0.01319 -0.34921 -0.01701 -0.34019 -0.02274 -0.33487 C -0.02691 -0.33094 -0.03263 -0.3284 -0.03611 -0.32308 C -0.03888 -0.31892 -0.04114 -0.31383 -0.04357 -0.3092 C -0.04774 -0.30134 -0.05399 -0.29463 -0.0585 -0.28723 C -0.06475 -0.27706 -0.06805 -0.26665 -0.075 -0.2574 C -0.07656 -0.25139 -0.08576 -0.23635 -0.08993 -0.2315 C -0.09496 -0.22571 -0.10312 -0.22248 -0.10625 -0.21369 " pathEditMode="relative" rAng="0" ptsTypes="ffffffffffffffffffff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84" y="-2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3994"/>
            <a:ext cx="6912768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55615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Hrad vybudovaný Karlem IV.</a:t>
            </a:r>
          </a:p>
        </p:txBody>
      </p:sp>
      <p:sp>
        <p:nvSpPr>
          <p:cNvPr id="6" name="Obdélník 5"/>
          <p:cNvSpPr/>
          <p:nvPr/>
        </p:nvSpPr>
        <p:spPr>
          <a:xfrm>
            <a:off x="971600" y="2636912"/>
            <a:ext cx="207620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Kokořín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3730125"/>
            <a:ext cx="225895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Karlštejn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18499" y="4983792"/>
            <a:ext cx="223651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</a:t>
            </a:r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Hasištejn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5436223"/>
            <a:ext cx="2520280" cy="707886"/>
          </a:xfrm>
          <a:prstGeom prst="leftArrowCallout">
            <a:avLst/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správná odpověď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08310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4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077 -0.00277 C 0.05799 -0.00162 0.0474 0.00648 0.05487 -0.00277 C 0.05434 -0.00601 0.05469 -0.00994 0.0533 -0.01272 C 0.05209 -0.01503 0.04844 -0.01434 0.0474 -0.01688 C 0.04566 -0.02151 0.05487 -0.03654 0.05487 -0.03677 C 0.05834 -0.06128 0.05313 -0.03307 0.06077 -0.05458 C 0.07032 -0.0814 0.05955 -0.06452 0.07118 -0.08048 C 0.07483 -0.09505 0.07188 -0.08927 0.07865 -0.09829 C 0.08282 -0.11448 0.0757 -0.09065 0.08768 -0.11216 C 0.08889 -0.11448 0.0882 -0.11771 0.08907 -0.12026 C 0.09167 -0.1272 0.09549 -0.13321 0.09809 -0.14015 C 0.10139 -0.17761 0.09636 -0.14269 0.10261 -0.16189 C 0.10434 -0.1672 0.10487 -0.18247 0.10556 -0.18571 C 0.10695 -0.19172 0.11042 -0.19843 0.11302 -0.20374 C 0.10764 -0.21461 0.11129 -0.21531 0.11754 -0.22548 C 0.12153 -0.26642 0.12188 -0.27752 0.12049 -0.33094 C 0.11945 -0.37396 0.12136 -0.36101 0.11754 -0.38251 C 0.11632 -0.40055 0.11476 -0.41535 0.10695 -0.43039 C 0.10643 -0.43293 0.10625 -0.43571 0.10556 -0.43825 C 0.10382 -0.4438 0.09948 -0.45421 0.09948 -0.45398 C 0.09757 -0.46485 0.09549 -0.46739 0.08768 -0.47016 C 0.08421 -0.46947 0.08073 -0.46716 0.07726 -0.46808 C 0.06198 -0.47178 0.07848 -0.47757 0.06667 -0.47201 C 0.06285 -0.48473 0.06285 -0.48497 0.0533 -0.49005 C 0.05139 -0.48936 0.04948 -0.48751 0.0474 -0.48797 C 0.04566 -0.4882 0.04445 -0.49098 0.04289 -0.4919 C 0.03473 -0.49676 0.02587 -0.49815 0.01754 -0.50185 C 0.01302 -0.51041 0.01042 -0.50994 0.00261 -0.51179 C -0.00399 -0.50879 -0.01145 -0.50347 -0.0184 -0.50185 C -0.02743 -0.49977 -0.04809 -0.49838 -0.05416 -0.49792 C -0.08177 -0.49283 -0.1085 -0.4963 -0.13628 -0.4919 C -0.13819 -0.49052 -0.14062 -0.49005 -0.14218 -0.48797 C -0.14323 -0.48658 -0.14236 -0.48312 -0.14375 -0.48196 C -0.14635 -0.48011 -0.14965 -0.4808 -0.1526 -0.48011 C -0.15763 -0.47363 -0.16093 -0.47386 -0.16753 -0.47618 C -0.17048 -0.47872 -0.17309 -0.48242 -0.17656 -0.48404 C -0.18628 -0.48843 -0.20642 -0.49399 -0.20642 -0.49375 C -0.20798 -0.49375 -0.22569 -0.49005 -0.22725 -0.49005 C -0.23385 -0.49005 -0.2401 -0.49306 -0.2467 -0.49399 C -0.25069 -0.49329 -0.25486 -0.49329 -0.25868 -0.4919 C -0.26788 -0.48843 -0.2585 -0.48566 -0.26753 -0.49005 C -0.26666 -0.48543 -0.26458 -0.48103 -0.26458 -0.47618 C -0.26458 -0.47201 -0.26684 -0.46831 -0.26753 -0.46415 C -0.27013 -0.44819 -0.27204 -0.43547 -0.27656 -0.42044 C -0.27604 -0.41767 -0.27656 -0.41443 -0.275 -0.41235 C -0.2677 -0.40263 -0.26736 -0.42206 -0.27066 -0.40055 C -0.26805 -0.39061 -0.26284 -0.38945 -0.25573 -0.3846 C -0.24878 -0.38598 -0.24166 -0.38645 -0.23472 -0.38853 C -0.22448 -0.39176 -0.23559 -0.39477 -0.22586 -0.39061 C -0.22135 -0.39246 -0.21232 -0.39662 -0.21232 -0.39639 C -0.20642 -0.3883 -0.19652 -0.38228 -0.18854 -0.37858 C -0.19184 -0.36494 -0.18854 -0.38205 -0.18854 -0.36471 C -0.18854 -0.3469 -0.18819 -0.321 -0.196 -0.30504 C -0.19774 -0.2951 -0.20138 -0.287 -0.20347 -0.27729 C -0.20625 -0.26411 -0.20868 -0.2493 -0.21388 -0.23751 C -0.21614 -0.23219 -0.21979 -0.22826 -0.22274 -0.22363 C -0.22326 -0.22155 -0.22309 -0.21901 -0.2243 -0.21762 C -0.23333 -0.20768 -0.22951 -0.21855 -0.22882 -0.22155 C -0.23368 -0.22386 -0.23941 -0.22178 -0.24375 -0.22548 C -0.24548 -0.22687 -0.24461 -0.2308 -0.24513 -0.23358 C -0.2467 -0.24237 -0.24948 -0.25046 -0.25121 -0.25925 C -0.27152 -0.25439 -0.26198 -0.25532 -0.27951 -0.25532 " pathEditMode="relative" rAng="0" ptsTypes="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58" y="-2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Chcete vědět více ?</a:t>
            </a:r>
            <a:endParaRPr lang="cs-CZ" dirty="0"/>
          </a:p>
        </p:txBody>
      </p:sp>
      <p:pic>
        <p:nvPicPr>
          <p:cNvPr id="3" name="Obrázek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22928"/>
            <a:ext cx="2658757" cy="2304256"/>
          </a:xfrm>
          <a:prstGeom prst="rect">
            <a:avLst/>
          </a:prstGeom>
        </p:spPr>
      </p:pic>
      <p:pic>
        <p:nvPicPr>
          <p:cNvPr id="4" name="Obrázek 3">
            <a:hlinkClick r:id="rId5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6764" y="3212976"/>
            <a:ext cx="2330901" cy="1767599"/>
          </a:xfrm>
          <a:prstGeom prst="rect">
            <a:avLst/>
          </a:prstGeom>
        </p:spPr>
      </p:pic>
      <p:pic>
        <p:nvPicPr>
          <p:cNvPr id="5" name="Obrázek 4">
            <a:hlinkClick r:id="rId7"/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8638" y="4653136"/>
            <a:ext cx="1593664" cy="180153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188640"/>
            <a:ext cx="846460" cy="1334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058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10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8686800" cy="841248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tx1"/>
                </a:solidFill>
                <a:effectLst/>
              </a:rPr>
              <a:t>Použitá literatura </a:t>
            </a:r>
            <a:r>
              <a:rPr lang="cs-CZ" sz="2000" b="1" dirty="0" smtClean="0">
                <a:solidFill>
                  <a:schemeClr val="tx1"/>
                </a:solidFill>
                <a:effectLst/>
              </a:rPr>
              <a:t> a </a:t>
            </a:r>
            <a:r>
              <a:rPr lang="cs-CZ" sz="2000" b="1" dirty="0">
                <a:solidFill>
                  <a:schemeClr val="tx1"/>
                </a:solidFill>
                <a:effectLst/>
              </a:rPr>
              <a:t>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3651" y="548680"/>
            <a:ext cx="828092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</a:t>
            </a:r>
            <a:r>
              <a:rPr lang="cs-CZ" sz="2000" dirty="0" smtClean="0">
                <a:solidFill>
                  <a:prstClr val="black"/>
                </a:solidFill>
              </a:rPr>
              <a:t>Office a také:</a:t>
            </a: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3"/>
              </a:rPr>
              <a:t>cs.wikipedia.org/wiki/Soubor:Charles_IV-John_Ocko_votive_picture-fragment.jpg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4"/>
              </a:rPr>
              <a:t>cs.wikipedia.org/wiki/Soubor:Karolus_rim.jpg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5"/>
              </a:rPr>
              <a:t>cs.wikipedia.org/wiki/Soubor:Karolus_Moravius.jpg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6"/>
              </a:rPr>
              <a:t>www.nakladatelstvipro.cz/beseda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7"/>
              </a:rPr>
              <a:t>www.city-of-prague.eu/cs/history-of-prague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8"/>
              </a:rPr>
              <a:t>http://cs.wikipedia.org/wiki/Soubor:Praha,_Nove_Mesto_-_</a:t>
            </a:r>
            <a:r>
              <a:rPr lang="cs-CZ" sz="1100" dirty="0" smtClean="0">
                <a:solidFill>
                  <a:prstClr val="black"/>
                </a:solidFill>
                <a:hlinkClick r:id="rId8"/>
              </a:rPr>
              <a:t>Novomestska_radnice_III.jpg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9"/>
              </a:rPr>
              <a:t>cs.wikipedia.org/wiki/Soubor:Karluv_most.png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10"/>
              </a:rPr>
              <a:t>http://cs.wikipedia.org/wiki/Soubor:Praha,_Katedr%C3%A1la,_</a:t>
            </a:r>
            <a:r>
              <a:rPr lang="cs-CZ" sz="1100" dirty="0" smtClean="0">
                <a:solidFill>
                  <a:prstClr val="black"/>
                </a:solidFill>
                <a:hlinkClick r:id="rId10"/>
              </a:rPr>
              <a:t>JV_01.jpg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1"/>
              </a:rPr>
              <a:t>cs.wikipedia.org/wiki/Soubor:Burgkarlstein02.jpg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12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2"/>
              </a:rPr>
              <a:t>cs.wikipedia.org/wiki/Soubor:Czech_crown_jewels.jpg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13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3"/>
              </a:rPr>
              <a:t>cs.wikipedia.org/wiki/Soubor:Prague_Charles_University.JPG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14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4"/>
              </a:rPr>
              <a:t>cs.wikipedia.org/wiki/Soubor:Karolinum_ark_DSCN2206.JPG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15"/>
              </a:rPr>
              <a:t>http://cs.wikipedia.org/wiki/Soubor:V%C4%9Bnceslav_%C4%8Cern%C3%BD_-_Smrt_Karla_IV._</a:t>
            </a:r>
            <a:r>
              <a:rPr lang="cs-CZ" sz="1100" dirty="0" smtClean="0">
                <a:solidFill>
                  <a:prstClr val="black"/>
                </a:solidFill>
                <a:hlinkClick r:id="rId15"/>
              </a:rPr>
              <a:t>v_roce_1378.jpg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16"/>
              </a:rPr>
              <a:t>http://cs.wikipedia.org/wiki/</a:t>
            </a:r>
            <a:r>
              <a:rPr lang="cs-CZ" sz="1100" dirty="0" err="1">
                <a:solidFill>
                  <a:prstClr val="black"/>
                </a:solidFill>
                <a:hlinkClick r:id="rId16"/>
              </a:rPr>
              <a:t>Soubor:Karel-IV</a:t>
            </a:r>
            <a:r>
              <a:rPr lang="cs-CZ" sz="1100" dirty="0">
                <a:solidFill>
                  <a:prstClr val="black"/>
                </a:solidFill>
                <a:hlinkClick r:id="rId16"/>
              </a:rPr>
              <a:t>..</a:t>
            </a:r>
            <a:r>
              <a:rPr lang="cs-CZ" sz="1100" dirty="0" err="1" smtClean="0">
                <a:solidFill>
                  <a:prstClr val="black"/>
                </a:solidFill>
                <a:hlinkClick r:id="rId16"/>
              </a:rPr>
              <a:t>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17"/>
              </a:rPr>
              <a:t>http://dejiny.ceskatelevize.cz</a:t>
            </a:r>
            <a:r>
              <a:rPr lang="cs-CZ" sz="1100" dirty="0" smtClean="0">
                <a:solidFill>
                  <a:prstClr val="black"/>
                </a:solidFill>
                <a:hlinkClick r:id="rId17"/>
              </a:rPr>
              <a:t>/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18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8"/>
              </a:rPr>
              <a:t>www.youtube.com/watch?v=CNP-Wil1xgE&amp;list=PL2A56A7F5DD36744B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  <a:hlinkClick r:id="rId19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9"/>
              </a:rPr>
              <a:t>www.youtube.com/watch?v=wQfsnR_InN4&amp;list=PL2A56A7F5DD36744B</a:t>
            </a:r>
            <a:endParaRPr lang="cs-CZ" sz="11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1100" dirty="0">
                <a:solidFill>
                  <a:prstClr val="black"/>
                </a:solidFill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</a:rPr>
              <a:t>www.youtube.com/watch?v=6e99P1OLTz8&amp;list=PL2A56A7F5DD36744B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Není-li </a:t>
            </a:r>
            <a:r>
              <a:rPr lang="cs-CZ" dirty="0">
                <a:solidFill>
                  <a:prstClr val="black"/>
                </a:solidFill>
              </a:rPr>
              <a:t>uvedeno jinak je materiál dílem autorky podle učebních osnov odpovídajících ŠVP vyučovaných podle učebnic:</a:t>
            </a: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ISBN 978-80-7289-166-5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2004. ISBN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80-7289-066-2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Citováno dne: </a:t>
            </a:r>
            <a:r>
              <a:rPr lang="cs-CZ" sz="2000" dirty="0" smtClean="0">
                <a:solidFill>
                  <a:prstClr val="black"/>
                </a:solidFill>
              </a:rPr>
              <a:t>16.12.2012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pl-PL" sz="2000" dirty="0">
                <a:solidFill>
                  <a:srgbClr val="0070C0"/>
                </a:solidFill>
                <a:hlinkClick r:id="rId20"/>
              </a:rPr>
              <a:t>DUM uložen na- http://dumy.cz/materialy/prehled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81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21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1124</TotalTime>
  <Words>496</Words>
  <Application>Microsoft Office PowerPoint</Application>
  <PresentationFormat>Předvádění na obrazovce (4:3)</PresentationFormat>
  <Paragraphs>90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Název školy: ZŠ Klášterec nad Ohří, Krátká 676 Autor: Mgr. Hana Kittnerová Název materiálu: VY_32_INOVACE_15_39_KAREL_IV. Číslo projektu: CZ.1.07/1.4.00/21.1115  </vt:lpstr>
      <vt:lpstr>Karel IV.</vt:lpstr>
      <vt:lpstr>Prezentace aplikace PowerPoint</vt:lpstr>
      <vt:lpstr>Karel IV.</vt:lpstr>
      <vt:lpstr>Karel IV.</vt:lpstr>
      <vt:lpstr>Prezentace aplikace PowerPoint</vt:lpstr>
      <vt:lpstr>Rozkvět země za vlády Karla IV.</vt:lpstr>
      <vt:lpstr>Rozkvět země za vlády Karla IV.</vt:lpstr>
      <vt:lpstr>Prezentace aplikace PowerPoint</vt:lpstr>
      <vt:lpstr>Karel IV.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Chcete vědět více ?</vt:lpstr>
      <vt:lpstr>Použitá literatura 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hakitt</dc:creator>
  <cp:lastModifiedBy>hakitt</cp:lastModifiedBy>
  <cp:revision>109</cp:revision>
  <dcterms:created xsi:type="dcterms:W3CDTF">2011-11-02T19:38:58Z</dcterms:created>
  <dcterms:modified xsi:type="dcterms:W3CDTF">2013-01-22T22:59:22Z</dcterms:modified>
</cp:coreProperties>
</file>