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1" r:id="rId1"/>
  </p:sldMasterIdLst>
  <p:notesMasterIdLst>
    <p:notesMasterId r:id="rId18"/>
  </p:notesMasterIdLst>
  <p:sldIdLst>
    <p:sldId id="260" r:id="rId2"/>
    <p:sldId id="289" r:id="rId3"/>
    <p:sldId id="278" r:id="rId4"/>
    <p:sldId id="291" r:id="rId5"/>
    <p:sldId id="290" r:id="rId6"/>
    <p:sldId id="292" r:id="rId7"/>
    <p:sldId id="279" r:id="rId8"/>
    <p:sldId id="293" r:id="rId9"/>
    <p:sldId id="280" r:id="rId10"/>
    <p:sldId id="281" r:id="rId11"/>
    <p:sldId id="294" r:id="rId12"/>
    <p:sldId id="295" r:id="rId13"/>
    <p:sldId id="297" r:id="rId14"/>
    <p:sldId id="296" r:id="rId15"/>
    <p:sldId id="298" r:id="rId16"/>
    <p:sldId id="263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6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F3B2C9-339C-44FD-A731-233E09891E62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E33DBB-2E45-45DE-B2D9-3027D8880D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42000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2" r:id="rId1"/>
    <p:sldLayoutId id="2147483843" r:id="rId2"/>
    <p:sldLayoutId id="2147483844" r:id="rId3"/>
    <p:sldLayoutId id="2147483845" r:id="rId4"/>
    <p:sldLayoutId id="2147483846" r:id="rId5"/>
    <p:sldLayoutId id="2147483847" r:id="rId6"/>
    <p:sldLayoutId id="2147483848" r:id="rId7"/>
    <p:sldLayoutId id="2147483849" r:id="rId8"/>
    <p:sldLayoutId id="2147483850" r:id="rId9"/>
    <p:sldLayoutId id="2147483851" r:id="rId10"/>
    <p:sldLayoutId id="2147483852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3" name="whoosh.wav"/>
          </p:stSnd>
        </p:sndAc>
      </p:transition>
    </mc:Choice>
    <mc:Fallback xmlns="">
      <p:transition spd="slow">
        <p:fade/>
        <p:sndAc>
          <p:stSnd>
            <p:snd r:embed="rId14" name="whoosh.wav"/>
          </p:stSnd>
        </p:sndAc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audio" Target="../media/audio1.wav"/><Relationship Id="rId5" Type="http://schemas.openxmlformats.org/officeDocument/2006/relationships/image" Target="../media/image8.GIF"/><Relationship Id="rId4" Type="http://schemas.microsoft.com/office/2007/relationships/hdphoto" Target="../media/hdphoto1.wdp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DUM%20ulo&#382;en%20na-%20http:/dumy.cz/materialy/prehled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audio" Target="../media/audio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6" cstate="print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238587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b="0" i="1" cap="none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b="0" i="1" cap="none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0" i="1" cap="none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Mgr. Hana </a:t>
            </a:r>
            <a:r>
              <a:rPr lang="cs-CZ" sz="2800" b="0" i="1" cap="none" dirty="0" err="1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Kittnerová</a:t>
            </a: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altLang="en-US" sz="2400" b="0" i="1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VY_32_INOVACE_17_39_lucemburkové_opakování</a:t>
            </a: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Číslo projektu: CZ.1.07/1.4.00/21.1115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/>
                </a:solidFill>
              </a:rPr>
              <a:t>Anotace: </a:t>
            </a:r>
            <a:r>
              <a:rPr lang="cs-CZ" sz="2400" dirty="0" smtClean="0">
                <a:solidFill>
                  <a:schemeClr val="tx1"/>
                </a:solidFill>
              </a:rPr>
              <a:t>Prezentace pro 4. ročník základní školy. Žák si opakuje a upevňuje znalosti z vlastivědy. Oblast Lucemburkové a život ve středověku.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9758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3" name="whoosh.wav"/>
          </p:stSnd>
        </p:sndAc>
      </p:transition>
    </mc:Choice>
    <mc:Fallback xmlns="">
      <p:transition spd="slow">
        <p:fade/>
        <p:sndAc>
          <p:stSnd>
            <p:snd r:embed="rId7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23628" y="332656"/>
            <a:ext cx="6696744" cy="576064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>
            <a:normAutofit/>
          </a:bodyPr>
          <a:lstStyle/>
          <a:p>
            <a:pPr algn="ctr"/>
            <a:r>
              <a:rPr lang="cs-CZ" sz="2800" u="sng" dirty="0" smtClean="0">
                <a:solidFill>
                  <a:schemeClr val="bg2">
                    <a:lumMod val="10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OPAKOVÁNÍ – Lucemburkové</a:t>
            </a:r>
            <a:endParaRPr lang="cs-CZ" sz="2800" u="sng" dirty="0">
              <a:solidFill>
                <a:schemeClr val="bg2">
                  <a:lumMod val="10000"/>
                </a:schemeClr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7441" y="1116228"/>
            <a:ext cx="1800200" cy="400110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2">
                    <a:lumMod val="10000"/>
                  </a:schemeClr>
                </a:solidFill>
                <a:effectLst/>
              </a:rPr>
              <a:t>Už víme, že:</a:t>
            </a:r>
            <a:endParaRPr lang="cs-CZ" sz="2000" b="1" dirty="0">
              <a:solidFill>
                <a:schemeClr val="bg2">
                  <a:lumMod val="10000"/>
                </a:schemeClr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39785" y="1740464"/>
            <a:ext cx="8352928" cy="1022449"/>
          </a:xfrm>
          <a:prstGeom prst="horizontalScroll">
            <a:avLst/>
          </a:prstGeom>
          <a:ln>
            <a:solidFill>
              <a:schemeClr val="tx1"/>
            </a:solidFill>
          </a:ln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just"/>
            <a:r>
              <a:rPr lang="cs-CZ" sz="2200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První Lucemburk – rytířský král Jan Lucemburský se na český trůn dostal sňatkem s Eliškou Přemyslovnou v roce 1310.</a:t>
            </a:r>
            <a:endParaRPr lang="cs-CZ" sz="2200" dirty="0">
              <a:solidFill>
                <a:schemeClr val="bg2">
                  <a:lumMod val="1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39785" y="5104985"/>
            <a:ext cx="8352928" cy="1472327"/>
          </a:xfrm>
          <a:prstGeom prst="horizontalScroll">
            <a:avLst/>
          </a:prstGeom>
          <a:ln>
            <a:solidFill>
              <a:schemeClr val="tx1"/>
            </a:solidFill>
          </a:ln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just"/>
            <a:r>
              <a:rPr lang="cs-CZ" sz="2200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Ve středověku byli lidé rozděleny do společenských vrstev. Podle toho pak vypadal jejich život. Architekturu a výtvarné umění, sochařství a literaturu ovlivňovala rytířská kultura a gotický sloh.</a:t>
            </a:r>
            <a:endParaRPr lang="cs-CZ" sz="2000" dirty="0">
              <a:solidFill>
                <a:schemeClr val="bg2">
                  <a:lumMod val="1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68385" y="2924944"/>
            <a:ext cx="8352928" cy="1922205"/>
          </a:xfrm>
          <a:prstGeom prst="horizontalScroll">
            <a:avLst/>
          </a:prstGeom>
          <a:ln>
            <a:solidFill>
              <a:schemeClr val="tx1"/>
            </a:solidFill>
          </a:ln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just"/>
            <a:r>
              <a:rPr lang="cs-CZ" sz="2200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Nejvýznamnějším představitelem rodu Lucemburků byl král a císař Karel IV. Dodnes ho připomínají mnohé stavby i významné státnické a diplomatické kroky. Syn Václav IV. vládl v neklidné době.</a:t>
            </a:r>
          </a:p>
          <a:p>
            <a:pPr algn="just"/>
            <a:r>
              <a:rPr lang="cs-CZ" sz="2200" dirty="0" smtClean="0">
                <a:solidFill>
                  <a:schemeClr val="bg2">
                    <a:lumMod val="10000"/>
                  </a:schemeClr>
                </a:solidFill>
                <a:latin typeface="Times New Roman" pitchFamily="18" charset="0"/>
                <a:cs typeface="Times New Roman" pitchFamily="18" charset="0"/>
              </a:rPr>
              <a:t>Poslední Lucemburk na českém trůně byl neoblíbený Zikmund </a:t>
            </a:r>
            <a:endParaRPr lang="cs-CZ" sz="2200" dirty="0">
              <a:solidFill>
                <a:schemeClr val="bg2">
                  <a:lumMod val="1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21929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Mrak 11"/>
          <p:cNvSpPr/>
          <p:nvPr/>
        </p:nvSpPr>
        <p:spPr>
          <a:xfrm>
            <a:off x="323528" y="151377"/>
            <a:ext cx="8352927" cy="1837463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455615"/>
            <a:ext cx="82089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u="sng" dirty="0" smtClean="0"/>
              <a:t>Který rod se ujal vlády po vymření Přemyslovců?</a:t>
            </a:r>
          </a:p>
        </p:txBody>
      </p:sp>
      <p:sp>
        <p:nvSpPr>
          <p:cNvPr id="6" name="Obdélník 5"/>
          <p:cNvSpPr/>
          <p:nvPr/>
        </p:nvSpPr>
        <p:spPr>
          <a:xfrm>
            <a:off x="326655" y="2475967"/>
            <a:ext cx="266188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1. </a:t>
            </a:r>
            <a:r>
              <a:rPr lang="cs-CZ" sz="32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Mojmírovci</a:t>
            </a:r>
            <a:endParaRPr lang="cs-CZ" sz="32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60847" y="3501008"/>
            <a:ext cx="326243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2. Lucemburkové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04384" y="4657489"/>
            <a:ext cx="193995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3. </a:t>
            </a:r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Keltové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228184" y="5157193"/>
            <a:ext cx="2160240" cy="707886"/>
          </a:xfrm>
          <a:prstGeom prst="leftArrowCallou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správná odpověď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4294907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1.26735E-6 C -0.00104 -0.00208 -0.00174 -0.00439 -0.00295 -0.00601 C -0.00417 -0.00763 -0.00643 -0.00809 -0.00747 -0.00994 C -0.00851 -0.01156 -0.00799 -0.01411 -0.00886 -0.01596 C -0.00955 -0.01757 -0.01094 -0.0185 -0.01198 -0.01989 C -0.01441 -0.03006 -0.01632 -0.0407 -0.02084 -0.04972 C -0.02431 -0.07609 -0.01563 -0.10268 -0.00139 -0.12118 C 0.0026 -0.1265 0.00694 -0.13136 0.01041 -0.13714 C 0.01163 -0.13899 0.01198 -0.14153 0.01337 -0.14315 C 0.01614 -0.14639 0.02239 -0.15102 0.02239 -0.15102 C 0.02535 -0.15703 0.02899 -0.16397 0.03281 -0.16905 C 0.046 -0.18663 0.02795 -0.15703 0.04184 -0.179 C 0.05399 -0.19819 0.03663 -0.17345 0.04774 -0.18894 C 0.05069 -0.20004 0.04705 -0.18987 0.05382 -0.19889 C 0.05833 -0.2049 0.05955 -0.21253 0.06423 -0.21855 C 0.06632 -0.22803 0.07239 -0.23404 0.07621 -0.2426 C 0.08229 -0.25647 0.08055 -0.25856 0.08958 -0.26642 C 0.09062 -0.2685 0.09132 -0.27058 0.09253 -0.27243 C 0.09392 -0.27451 0.09583 -0.2759 0.09705 -0.27821 C 0.10017 -0.28446 0.10121 -0.2951 0.10295 -0.30226 C 0.10781 -0.32169 0.10972 -0.34251 0.11493 -0.3617 C 0.11475 -0.36424 0.11632 -0.40148 0.11041 -0.4135 C 0.10486 -0.42484 0.09375 -0.42831 0.08507 -0.43339 C 0.08038 -0.43617 0.07656 -0.44103 0.0717 -0.44334 C 0.06076 -0.44866 0.04149 -0.45259 0.02986 -0.45536 C 0.01788 -0.45467 0.00607 -0.45444 -0.0059 -0.45328 C -0.01493 -0.45236 -0.01962 -0.43201 -0.02379 -0.42345 C -0.02709 -0.39408 -0.03264 -0.36401 -0.04028 -0.33603 C -0.04184 -0.32215 -0.04445 -0.30967 -0.04775 -0.29625 C -0.04896 -0.29163 -0.05243 -0.28885 -0.05365 -0.28423 C -0.05417 -0.28214 -0.05417 -0.2796 -0.05521 -0.27821 C -0.05677 -0.27613 -0.0592 -0.2759 -0.06111 -0.27428 C -0.06597 -0.27012 -0.07049 -0.25925 -0.07604 -0.25439 C -0.07865 -0.25208 -0.08229 -0.25231 -0.08507 -0.25046 C -0.10295 -0.23844 -0.1158 -0.23358 -0.13577 -0.23057 C -0.16788 -0.23219 -0.20087 -0.23312 -0.23281 -0.23844 C -0.25573 -0.24214 -0.27691 -0.25254 -0.3 -0.25254 " pathEditMode="relative" ptsTypes="ffffffffffffffffffffffffffffffffffff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Mrak 11"/>
          <p:cNvSpPr/>
          <p:nvPr/>
        </p:nvSpPr>
        <p:spPr>
          <a:xfrm>
            <a:off x="179513" y="188640"/>
            <a:ext cx="8490316" cy="1872208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692696"/>
            <a:ext cx="82089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/>
              <a:t>Seřaďte příslušníky rodu Lucemburků podle toho, jak postupně usedali na český trůn.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3336815" y="3826437"/>
            <a:ext cx="2520280" cy="707231"/>
          </a:xfrm>
          <a:prstGeom prst="downArrowCallou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správná odpověď</a:t>
            </a:r>
            <a:endParaRPr lang="cs-CZ" sz="2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683568" y="2348880"/>
            <a:ext cx="6624735" cy="1168539"/>
          </a:xfrm>
          <a:prstGeom prst="teardrop">
            <a:avLst>
              <a:gd name="adj" fmla="val 126369"/>
            </a:avLst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Václav IV., Karel IV., Zikmund Lucemburský, Jan Lucemburský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39652" y="4885365"/>
            <a:ext cx="6264696" cy="1630382"/>
          </a:xfrm>
          <a:prstGeom prst="trapezoid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Jan Lucemburský</a:t>
            </a:r>
          </a:p>
          <a:p>
            <a:pPr algn="ctr"/>
            <a:r>
              <a:rPr lang="cs-CZ" sz="2400" b="1" dirty="0" smtClean="0"/>
              <a:t>Karel IV.</a:t>
            </a:r>
          </a:p>
          <a:p>
            <a:pPr algn="ctr"/>
            <a:r>
              <a:rPr lang="cs-CZ" sz="2400" b="1" dirty="0" smtClean="0"/>
              <a:t>Václav IV.</a:t>
            </a:r>
          </a:p>
          <a:p>
            <a:pPr algn="ctr"/>
            <a:r>
              <a:rPr lang="cs-CZ" sz="2400" b="1" dirty="0" smtClean="0"/>
              <a:t>Zikmund Lucemburský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175965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1" grpId="0" animBg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Mrak 11"/>
          <p:cNvSpPr/>
          <p:nvPr/>
        </p:nvSpPr>
        <p:spPr>
          <a:xfrm>
            <a:off x="1363783" y="151377"/>
            <a:ext cx="6232553" cy="1584175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455615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u="sng" dirty="0" smtClean="0"/>
              <a:t>Původní jméno Karla IV.?</a:t>
            </a:r>
          </a:p>
        </p:txBody>
      </p:sp>
      <p:sp>
        <p:nvSpPr>
          <p:cNvPr id="6" name="Obdélník 5"/>
          <p:cNvSpPr/>
          <p:nvPr/>
        </p:nvSpPr>
        <p:spPr>
          <a:xfrm>
            <a:off x="467544" y="2209219"/>
            <a:ext cx="223490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1. Zikmund</a:t>
            </a:r>
            <a:endParaRPr lang="cs-CZ" sz="32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69333" y="3306433"/>
            <a:ext cx="203132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2. Přemysl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69334" y="4365102"/>
            <a:ext cx="179626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3. </a:t>
            </a:r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Václav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228184" y="5157193"/>
            <a:ext cx="2160240" cy="707886"/>
          </a:xfrm>
          <a:prstGeom prst="leftArrowCallou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správná odpověď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066616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1.26735E-6 C -0.01181 -0.00509 0.0026 0.00208 -0.00747 -0.00601 C -0.00868 -0.00717 -0.01181 -0.00786 -0.01181 -0.00786 C -0.00486 -0.00462 0.0026 -0.003 0.00903 0.00208 C 0.01076 0.00347 0.00521 0.00393 0.00312 0.00393 C -0.00833 0.00393 -0.01979 0.00278 -0.03125 0.00208 C -0.04445 -0.00486 -0.05799 -0.00717 -0.07014 -0.01781 C -0.07309 -0.02382 -0.07465 -0.02983 -0.07761 -0.03584 C -0.08195 -0.06082 -0.08004 -0.09991 -0.06858 -0.12326 C -0.06528 -0.13737 -0.06997 -0.12072 -0.06267 -0.13506 C -0.05938 -0.14153 -0.05677 -0.14847 -0.05365 -0.15495 C -0.04827 -0.16651 -0.04167 -0.17507 -0.03577 -0.18686 C -0.02847 -0.20166 -0.02257 -0.20837 -0.01337 -0.22063 C -0.00347 -0.23381 -0.01788 -0.22017 -0.0059 -0.23057 C 0.00069 -0.24422 -0.00764 -0.22849 0.00312 -0.2426 C 0.00781 -0.24861 0.01076 -0.25532 0.01649 -0.26041 C 0.01892 -0.26989 0.02292 -0.27174 0.02847 -0.27821 C 0.03403 -0.28469 0.03733 -0.29093 0.0434 -0.29625 C 0.04635 -0.30874 0.05434 -0.31568 0.06128 -0.324 C 0.06545 -0.32909 0.06823 -0.33649 0.07326 -0.33996 C 0.07517 -0.34135 0.07743 -0.34227 0.07917 -0.34389 C 0.0842 -0.34875 0.08646 -0.35291 0.09253 -0.35592 C 0.09705 -0.3617 0.10226 -0.36702 0.10746 -0.37165 C 0.11597 -0.3876 0.11128 -0.38251 0.11944 -0.38968 C 0.12465 -0.40032 0.13108 -0.40934 0.13437 -0.42137 C 0.13368 -0.42946 0.13576 -0.43964 0.13142 -0.44542 C 0.12083 -0.45976 0.10972 -0.46461 0.09566 -0.46716 C 0.07708 -0.47572 0.0618 -0.47017 0.04028 -0.46924 C 0.03003 -0.46554 0.01962 -0.463 0.00903 -0.46115 C -0.01111 -0.45282 -0.0309 -0.44218 -0.04774 -0.42553 C -0.0592 -0.4142 -0.05452 -0.42461 -0.06858 -0.40564 C -0.07847 -0.39223 -0.08854 -0.37905 -0.09844 -0.36586 C -0.10955 -0.35106 -0.09688 -0.36309 -0.10747 -0.35384 C -0.11163 -0.34551 -0.11632 -0.33996 -0.1224 -0.33395 C -0.12708 -0.32447 -0.13333 -0.31683 -0.13872 -0.30805 C -0.14601 -0.29602 -0.15035 -0.28122 -0.1566 -0.26827 C -0.1599 -0.26133 -0.16285 -0.25393 -0.16563 -0.24653 C -0.16632 -0.24468 -0.16615 -0.24214 -0.16719 -0.24052 C -0.16979 -0.23612 -0.17604 -0.22849 -0.17604 -0.22849 C -0.18038 -0.21207 -0.19254 -0.20282 -0.20139 -0.19079 C -0.20608 -0.18455 -0.2092 -0.17807 -0.21493 -0.17299 C -0.22014 -0.16212 -0.22726 -0.15541 -0.2342 -0.14708 C -0.23854 -0.142 -0.24705 -0.12465 -0.25226 -0.12118 C -0.28333 -0.10083 -0.31077 -0.108 -0.34913 -0.10731 C -0.36354 -0.10708 -0.37813 -0.10731 -0.39254 -0.10731 " pathEditMode="relative" ptsTypes="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Mrak 11"/>
          <p:cNvSpPr/>
          <p:nvPr/>
        </p:nvSpPr>
        <p:spPr>
          <a:xfrm>
            <a:off x="971600" y="151377"/>
            <a:ext cx="6912767" cy="1584175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455615"/>
            <a:ext cx="82089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/>
              <a:t>Doplňte jméno panovníka podle krátké charakteristiky:</a:t>
            </a:r>
          </a:p>
        </p:txBody>
      </p:sp>
      <p:sp>
        <p:nvSpPr>
          <p:cNvPr id="6" name="Obdélník 5"/>
          <p:cNvSpPr/>
          <p:nvPr/>
        </p:nvSpPr>
        <p:spPr>
          <a:xfrm>
            <a:off x="430121" y="2852936"/>
            <a:ext cx="477727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1. Zikmund Lucemburský</a:t>
            </a:r>
            <a:endParaRPr lang="cs-CZ" sz="32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67544" y="3848255"/>
            <a:ext cx="377539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2. Jan Lucemburský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96318" y="4926361"/>
            <a:ext cx="392825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3. </a:t>
            </a:r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Přemysl Otakar II.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228184" y="5157193"/>
            <a:ext cx="2160240" cy="707886"/>
          </a:xfrm>
          <a:prstGeom prst="leftArrowCallou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správná odpověď</a:t>
            </a:r>
            <a:endParaRPr lang="cs-CZ" sz="20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935596" y="1844824"/>
            <a:ext cx="7272808" cy="510778"/>
          </a:xfrm>
          <a:prstGeom prst="flowChartAlternateProcess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Rytíř, válečník, diplomat, pobýval často v zahraničí.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959358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2.22017E-7 C -0.05069 -0.00902 -0.08559 -0.01781 -0.13073 -0.0266 C -0.05521 -0.09713 -0.16632 -0.05018 -0.04514 -0.07632 C -0.03038 -0.08002 -0.02031 -0.08372 -2.22222E-6 -0.08742 C 0.025 -0.09204 0.08577 -0.10106 0.08577 -0.10083 C 0.0599 -0.1302 0.08577 -0.16004 -0.17604 -0.18825 C -0.2309 -0.2019 -0.21649 -0.19496 -0.21649 -0.20907 " pathEditMode="relative" rAng="0" ptsTypes="ffffffA"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257" y="-104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Mrak 11"/>
          <p:cNvSpPr/>
          <p:nvPr/>
        </p:nvSpPr>
        <p:spPr>
          <a:xfrm>
            <a:off x="2212840" y="151377"/>
            <a:ext cx="4591407" cy="1693447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455615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u="sng" dirty="0" smtClean="0"/>
              <a:t>Matka Karla IV.?</a:t>
            </a:r>
          </a:p>
        </p:txBody>
      </p:sp>
      <p:sp>
        <p:nvSpPr>
          <p:cNvPr id="6" name="Obdélník 5"/>
          <p:cNvSpPr/>
          <p:nvPr/>
        </p:nvSpPr>
        <p:spPr>
          <a:xfrm>
            <a:off x="97617" y="2358622"/>
            <a:ext cx="338881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1. Blanka z </a:t>
            </a:r>
            <a:r>
              <a:rPr lang="cs-CZ" sz="32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Valois</a:t>
            </a:r>
            <a:endParaRPr lang="cs-CZ" sz="32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8007" y="3476281"/>
            <a:ext cx="407194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2. </a:t>
            </a:r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Eliška Přemyslovna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86722" y="4851448"/>
            <a:ext cx="423045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3. </a:t>
            </a:r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Alžběta Pomořanská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228184" y="5157193"/>
            <a:ext cx="2160240" cy="707886"/>
          </a:xfrm>
          <a:prstGeom prst="leftArrowCallou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správná odpověď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662996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4.37558E-6 C 0.00191 -0.068 0.0026 -0.1346 0.00451 -0.20283 C 0.00521 -0.22734 0.01163 -0.25949 0.01493 -0.28238 C 0.01892 -0.3106 0.02153 -0.34344 0.02396 -0.37188 C 0.02465 -0.41073 0.02378 -0.48428 0.03142 -0.5229 C 0.03437 -0.55643 0.03906 -0.5865 0.04635 -0.61841 C 0.05121 -0.63969 0.04635 -0.62859 0.05226 -0.64038 C 0.05503 -0.65842 0.05989 -0.67461 0.06423 -0.69196 C 0.06562 -0.69774 0.06614 -0.70398 0.06719 -0.70999 C 0.06771 -0.71323 0.06875 -0.71994 0.06875 -0.71994 C 0.06823 -0.72179 0.06875 -0.72572 0.06719 -0.72572 C 0.0651 -0.72572 0.06423 -0.72202 0.06267 -0.71994 C 0.05851 -0.71439 0.05451 -0.71185 0.0493 -0.70791 C 0.04045 -0.70121 0.04896 -0.70699 0.04028 -0.69797 C 0.03542 -0.69288 0.02673 -0.68409 0.02101 -0.68016 C 0.01736 -0.67762 0.01371 -0.67554 0.01059 -0.67207 C 0.0033 -0.66374 -0.00087 -0.65264 -0.01042 -0.64825 C -0.01632 -0.64038 -0.02031 -0.63437 -0.02535 -0.62628 C -0.03472 -0.61148 -0.025 -0.62859 -0.0342 -0.61633 C -0.0434 -0.60407 -0.0309 -0.61633 -0.04167 -0.60662 C -0.04636 -0.59783 -0.05139 -0.59066 -0.05816 -0.58465 C -0.06563 -0.56962 -0.07708 -0.55944 -0.08646 -0.54695 C -0.09202 -0.53955 -0.09601 -0.53053 -0.10139 -0.5229 C -0.10382 -0.51411 -0.10642 -0.50509 -0.11042 -0.49723 C -0.11302 -0.48567 -0.11719 -0.47526 -0.1224 -0.46531 C -0.12448 -0.45606 -0.12952 -0.44612 -0.13125 -0.43756 C -0.13177 -0.43479 -0.1316 -0.43178 -0.13281 -0.42947 C -0.13386 -0.42739 -0.13577 -0.42692 -0.13733 -0.42554 C -0.14028 -0.41282 -0.14479 -0.40148 -0.14913 -0.38969 C -0.15278 -0.37975 -0.15538 -0.36795 -0.16111 -0.36009 C -0.16354 -0.34737 -0.16146 -0.35431 -0.16858 -0.34043 L -0.16858 -0.34043 C -0.17327 -0.32239 -0.18663 -0.29996 -0.19549 -0.28446 C -0.19931 -0.26758 -0.19375 -0.28816 -0.2 -0.27452 C -0.20208 -0.26989 -0.20139 -0.26457 -0.20434 -0.26064 " pathEditMode="relative" ptsTypes="ffffffffffffffffffffffffffffffFfffA"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Mrak 11"/>
          <p:cNvSpPr/>
          <p:nvPr/>
        </p:nvSpPr>
        <p:spPr>
          <a:xfrm>
            <a:off x="826155" y="399238"/>
            <a:ext cx="7200800" cy="1589602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8334" y="778778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u="sng" dirty="0" smtClean="0"/>
              <a:t>Kdo žil ve středověkých tvrzích?</a:t>
            </a:r>
          </a:p>
        </p:txBody>
      </p:sp>
      <p:sp>
        <p:nvSpPr>
          <p:cNvPr id="6" name="Obdélník 5"/>
          <p:cNvSpPr/>
          <p:nvPr/>
        </p:nvSpPr>
        <p:spPr>
          <a:xfrm>
            <a:off x="833269" y="2852936"/>
            <a:ext cx="191751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1. zemané</a:t>
            </a:r>
            <a:endParaRPr lang="cs-CZ" sz="32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80466" y="4580277"/>
            <a:ext cx="155202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2. </a:t>
            </a:r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mniši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228184" y="5157193"/>
            <a:ext cx="2160240" cy="707886"/>
          </a:xfrm>
          <a:prstGeom prst="leftArrowCallou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správná odpověď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42606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1.12858E-6 C -0.01893 -0.00162 -0.03646 -0.00601 -0.05538 -0.00809 C -0.08472 -0.01734 -0.11493 -0.02451 -0.14479 -0.02798 C -0.16667 -0.0333 -0.15573 -0.03122 -0.17761 -0.03399 C -0.19028 -0.03908 -0.20486 -0.03885 -0.21806 -0.04186 C -0.25903 -0.0407 -0.29393 -0.03931 -0.33299 -0.03399 C -0.34722 -0.02891 -0.35261 -0.03076 -0.36875 -0.03399 C -0.37708 -0.03746 -0.37813 -0.04602 -0.38368 -0.05388 C -0.38663 -0.06591 -0.39358 -0.07354 -0.39861 -0.08349 C -0.40191 -0.10268 -0.40122 -0.12257 -0.40608 -0.1413 C -0.40729 -0.17761 -0.41129 -0.21924 -0.40452 -0.25462 C -0.4033 -0.27359 -0.40174 -0.29348 -0.39861 -0.31221 C -0.39705 -0.32123 -0.3941 -0.3284 -0.3941 -0.33811 " pathEditMode="relative" ptsTypes="ffffffffffffA"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Mrak 11"/>
          <p:cNvSpPr/>
          <p:nvPr/>
        </p:nvSpPr>
        <p:spPr>
          <a:xfrm>
            <a:off x="1242733" y="245059"/>
            <a:ext cx="6624736" cy="1621439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455615"/>
            <a:ext cx="82089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u="sng" dirty="0" smtClean="0"/>
              <a:t>Korunu, kterou dal vyrobit </a:t>
            </a:r>
          </a:p>
          <a:p>
            <a:pPr algn="ctr"/>
            <a:r>
              <a:rPr lang="cs-CZ" sz="3600" b="1" u="sng" dirty="0" smtClean="0"/>
              <a:t>Karel IV.</a:t>
            </a:r>
          </a:p>
        </p:txBody>
      </p:sp>
      <p:sp>
        <p:nvSpPr>
          <p:cNvPr id="6" name="Obdélník 5"/>
          <p:cNvSpPr/>
          <p:nvPr/>
        </p:nvSpPr>
        <p:spPr>
          <a:xfrm>
            <a:off x="376174" y="2783565"/>
            <a:ext cx="340990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1. Karlova koruna</a:t>
            </a:r>
            <a:endParaRPr lang="cs-CZ" sz="32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76174" y="3916971"/>
            <a:ext cx="459613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2. </a:t>
            </a:r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svatováclavská koruna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228184" y="5157193"/>
            <a:ext cx="2160240" cy="707886"/>
          </a:xfrm>
          <a:prstGeom prst="leftArrowCallou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správná odpověď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522242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688 -0.02798 C 0.04393 -0.05319 0.0441 -0.07794 0.04688 -0.10361 C 0.04775 -0.11055 0.05052 -0.11795 0.05226 -0.12465 C 0.05677 -0.14107 0.06007 -0.15865 0.06406 -0.17553 C 0.06788 -0.19056 0.06875 -0.20629 0.07327 -0.22132 C 0.07552 -0.24144 0.08038 -0.26133 0.08507 -0.28099 C 0.08629 -0.29163 0.08715 -0.3055 0.09167 -0.31429 C 0.09219 -0.31614 0.09254 -0.31776 0.09288 -0.31961 C 0.09358 -0.32377 0.09358 -0.32771 0.09427 -0.33187 C 0.09462 -0.33464 0.09618 -0.33649 0.09688 -0.33904 C 0.0974 -0.34135 0.09775 -0.34366 0.09827 -0.34598 C 0.09931 -0.3654 0.1007 -0.38945 0.10747 -0.40749 C 0.10972 -0.42183 0.11233 -0.43779 0.1165 -0.45143 C 0.11945 -0.46115 0.11979 -0.45722 0.12188 -0.46901 C 0.12448 -0.48289 0.12518 -0.49769 0.1283 -0.5111 C 0.12934 -0.52266 0.1309 -0.53215 0.13368 -0.54278 C 0.13316 -0.55157 0.13472 -0.56105 0.13229 -0.56915 C 0.12917 -0.58002 0.10156 -0.58094 0.09688 -0.58164 C 0.08768 -0.58395 0.07847 -0.58511 0.06945 -0.58673 C 0.04566 -0.58511 0.02101 -0.58418 -0.00156 -0.57285 C -0.01354 -0.56684 -0.02465 -0.54857 -0.03698 -0.54278 C -0.04809 -0.52798 -0.06597 -0.51133 -0.0816 -0.50578 C -0.08437 -0.50324 -0.08646 -0.49884 -0.08941 -0.49699 C -0.09462 -0.49399 -0.10035 -0.49376 -0.10538 -0.49006 C -0.11146 -0.48543 -0.11545 -0.4808 -0.12239 -0.4778 C -0.12882 -0.47202 -0.13698 -0.46994 -0.14323 -0.46369 C -0.14479 -0.4623 -0.14566 -0.45999 -0.14722 -0.45837 C -0.14878 -0.45698 -0.15069 -0.45629 -0.15243 -0.4549 C -0.15607 -0.45166 -0.15955 -0.44796 -0.16302 -0.4445 C -0.16719 -0.44056 -0.17413 -0.43756 -0.17864 -0.43386 C -0.18437 -0.429 -0.18785 -0.42461 -0.19427 -0.4216 C -0.2 -0.41674 -0.20642 -0.41212 -0.21285 -0.40934 C -0.21632 -0.40449 -0.2191 -0.40518 -0.22344 -0.40217 C -0.22951 -0.39824 -0.2368 -0.39061 -0.24288 -0.38807 C -0.2441 -0.3876 -0.24982 -0.38529 -0.25087 -0.3846 C -0.26007 -0.37858 -0.2691 -0.37257 -0.27847 -0.36702 C -0.28229 -0.36471 -0.2868 -0.36471 -0.29028 -0.3617 C -0.29149 -0.36055 -0.29271 -0.35916 -0.29427 -0.35823 C -0.2967 -0.35708 -0.31076 -0.355 -0.31128 -0.35476 C -0.3125 -0.35407 -0.31493 -0.35476 -0.31493 -0.35291 C -0.31493 -0.35106 -0.3125 -0.35222 -0.31128 -0.35129 C -0.30712 -0.34806 -0.30434 -0.34459 -0.2993 -0.34251 C -0.29809 -0.34135 -0.29687 -0.33996 -0.29531 -0.33904 C -0.29375 -0.33811 -0.29166 -0.33834 -0.29028 -0.33719 C -0.27864 -0.32817 -0.2941 -0.33441 -0.28107 -0.33025 C -0.2743 -0.32586 -0.26875 -0.32054 -0.26128 -0.31799 C -0.25781 -0.31314 -0.2467 -0.30735 -0.24166 -0.3055 C -0.23646 -0.30088 -0.23194 -0.29602 -0.22604 -0.29325 C -0.2217 -0.28747 -0.21614 -0.28376 -0.21024 -0.28099 C -0.20538 -0.27475 -0.19809 -0.27313 -0.19184 -0.27035 C -0.18889 -0.26896 -0.1868 -0.2648 -0.18403 -0.26341 C -0.17552 -0.25948 -0.16823 -0.25254 -0.16024 -0.24769 C -0.146 -0.23913 -0.15746 -0.24838 -0.14844 -0.24052 C -0.14514 -0.23381 -0.13975 -0.2271 -0.13403 -0.22479 C -0.13021 -0.2197 -0.12743 -0.21647 -0.12239 -0.21415 C -0.11753 -0.20814 -0.11389 -0.2012 -0.1092 -0.19496 C -0.10833 -0.19357 -0.10538 -0.19311 -0.10538 -0.19288 " pathEditMode="relative" rAng="0" ptsTypes="fffffffff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698" y="-279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83994"/>
            <a:ext cx="6912768" cy="1609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67544" y="455615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u="sng" dirty="0" smtClean="0"/>
              <a:t>Hrad vybudovaný Karlem IV.</a:t>
            </a:r>
          </a:p>
        </p:txBody>
      </p:sp>
      <p:sp>
        <p:nvSpPr>
          <p:cNvPr id="6" name="Obdélník 5"/>
          <p:cNvSpPr/>
          <p:nvPr/>
        </p:nvSpPr>
        <p:spPr>
          <a:xfrm>
            <a:off x="971600" y="2636912"/>
            <a:ext cx="207620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1. Kokořín</a:t>
            </a:r>
            <a:endParaRPr lang="cs-CZ" sz="32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971600" y="3730125"/>
            <a:ext cx="225895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2. Karlštejn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018499" y="4983792"/>
            <a:ext cx="223651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3. </a:t>
            </a:r>
            <a:r>
              <a:rPr lang="cs-CZ" sz="32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Hasištejn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228184" y="5157193"/>
            <a:ext cx="2160240" cy="707886"/>
          </a:xfrm>
          <a:prstGeom prst="leftArrowCallou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správná odpověď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083105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4" name="whoosh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535 0.0111 C 0.0349 -0.02428 0.0559 -0.05389 0.0717 -0.08418 C 0.07709 -0.09436 0.0783 -0.105 0.08212 -0.1161 C 0.08733 -0.13159 0.09306 -0.14778 0.1 -0.16189 C 0.1033 -0.18247 0.09931 -0.16327 0.10452 -0.17761 C 0.10677 -0.18363 0.10729 -0.19103 0.10903 -0.1975 C 0.11094 -0.21462 0.11476 -0.23127 0.11945 -0.24722 C 0.12066 -0.26064 0.12188 -0.27382 0.12396 -0.287 C 0.12465 -0.32146 0.12691 -0.35592 0.12691 -0.39038 C 0.12691 -0.44241 0.14288 -0.49977 0.10295 -0.51966 C 0.10052 -0.52081 0.08872 -0.52313 0.08663 -0.52359 C 0.07361 -0.5229 0.05486 -0.52382 0.04028 -0.51966 C 0.03525 -0.51827 0.03177 -0.51388 0.02691 -0.51179 C 0.0165 -0.50254 0.02136 -0.50509 0.01337 -0.50185 C 0.00886 -0.49561 0.00226 -0.49283 -0.00156 -0.48589 C -0.00729 -0.47572 -0.01059 -0.46785 -0.01337 -0.45606 C -0.01198 -0.43224 -0.01076 -0.40657 0.00903 -0.39847 C 0.01441 -0.39084 0.01945 -0.38899 0.02691 -0.38645 C 0.03264 -0.37882 0.04184 -0.37512 0.04931 -0.36864 C 0.05347 -0.36494 0.05816 -0.35268 0.05816 -0.35245 C 0.05781 -0.34806 0.05729 -0.31961 0.05382 -0.3129 C 0.0441 -0.29371 0.02917 -0.27544 0.01337 -0.26526 C 0.00781 -0.2574 -0.00104 -0.24977 -0.00903 -0.24722 C -0.01111 -0.24653 -0.01719 -0.24491 -0.01944 -0.24329 C -0.03385 -0.23265 -0.02257 -0.23728 -0.03437 -0.23335 C -0.04496 -0.22387 -0.03975 -0.22664 -0.0493 -0.2234 C -0.05833 -0.21508 -0.06944 -0.21022 -0.07916 -0.20352 C -0.09149 -0.19519 -0.1026 -0.18756 -0.11649 -0.18363 C -0.12899 -0.17229 -0.14826 -0.17414 -0.16267 -0.17183 C -0.16614 -0.17137 -0.16962 -0.17044 -0.17309 -0.16975 C -0.17899 -0.16859 -0.19097 -0.16582 -0.19097 -0.16559 C -0.21163 -0.16628 -0.27552 -0.14709 -0.30156 -0.18178 C -0.30382 -0.1908 -0.30798 -0.19958 -0.31198 -0.20745 C -0.31371 -0.21485 -0.31267 -0.21161 -0.31493 -0.21739 " pathEditMode="relative" rAng="0" ptsTypes="fffffffffffffffffffffffffffffffff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146" y="-267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3994"/>
            <a:ext cx="8352928" cy="14448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11560" y="548680"/>
            <a:ext cx="82089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/>
              <a:t>Středověká města dosáhla největšího rozkvětu za vlády:</a:t>
            </a:r>
          </a:p>
        </p:txBody>
      </p:sp>
      <p:sp>
        <p:nvSpPr>
          <p:cNvPr id="6" name="Obdélník 5"/>
          <p:cNvSpPr/>
          <p:nvPr/>
        </p:nvSpPr>
        <p:spPr>
          <a:xfrm>
            <a:off x="786677" y="3140968"/>
            <a:ext cx="244009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1. Zikmunda</a:t>
            </a:r>
            <a:endParaRPr lang="cs-CZ" sz="32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91673" y="5218748"/>
            <a:ext cx="223009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2. Karla IV.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228184" y="5157193"/>
            <a:ext cx="2160240" cy="707886"/>
          </a:xfrm>
          <a:prstGeom prst="leftArrowCallou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správná odpověď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0700403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4" name="whoosh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73 -0.00856 C -0.00052 -0.02151 -0.00069 -0.02521 0.00434 -0.03492 C 0.00677 -0.04579 0.00938 -0.05643 0.01163 -0.06707 C 0.01285 -0.0784 0.01459 -0.08811 0.01667 -0.09921 C 0.01736 -0.11378 0.0184 -0.1265 0.02031 -0.14061 C 0.02066 -0.14801 0.02066 -0.15564 0.02153 -0.16304 C 0.02205 -0.16767 0.02413 -0.1716 0.02518 -0.17623 C 0.02726 -0.18825 0.02882 -0.20074 0.03247 -0.21184 C 0.03281 -0.21438 0.03281 -0.21716 0.03351 -0.21947 C 0.03403 -0.22179 0.03542 -0.22317 0.03611 -0.22502 C 0.03924 -0.23797 0.03976 -0.25116 0.04462 -0.26295 C 0.04618 -0.27012 0.04983 -0.27636 0.05313 -0.28168 C 0.05625 -0.29533 0.06511 -0.30527 0.07014 -0.31753 C 0.0809 -0.34297 0.0908 -0.36933 0.10191 -0.39454 C 0.10313 -0.40148 0.10521 -0.40657 0.1066 -0.41327 C 0.10608 -0.43131 0.10834 -0.45074 0.10434 -0.46808 C 0.10243 -0.4771 0.09236 -0.4815 0.08733 -0.48497 C 0.08334 -0.48751 0.08021 -0.49237 0.07622 -0.49445 C 0.06754 -0.49861 0.05313 -0.49907 0.04462 -0.5 C 0.00868 -0.51249 -0.02969 -0.50185 -0.06614 -0.49815 C -0.06788 -0.49746 -0.06944 -0.49676 -0.07118 -0.4963 C -0.07413 -0.49537 -0.07691 -0.49514 -0.07969 -0.49445 C -0.08594 -0.49237 -0.09166 -0.48751 -0.09809 -0.48497 C -0.10035 -0.48265 -0.10312 -0.48173 -0.10538 -0.47919 C -0.11059 -0.47364 -0.11475 -0.46577 -0.11996 -0.46022 C -0.12135 -0.45883 -0.12344 -0.45814 -0.12482 -0.45675 C -0.12916 -0.4519 -0.12812 -0.44958 -0.13229 -0.44357 C -0.13403 -0.4408 -0.13646 -0.43895 -0.13819 -0.43617 C -0.14844 -0.42021 -0.15729 -0.40333 -0.16493 -0.38506 C -0.16857 -0.36864 -0.17951 -0.35731 -0.18698 -0.34574 C -0.19236 -0.33742 -0.19687 -0.33048 -0.20416 -0.32678 C -0.21406 -0.31129 -0.20191 -0.32817 -0.21146 -0.31938 C -0.21996 -0.31152 -0.20712 -0.31892 -0.21736 -0.3136 C -0.22569 -0.30134 -0.21007 -0.32308 -0.22708 -0.3062 C -0.24201 -0.29117 -0.26163 -0.29394 -0.2783 -0.29302 C -0.27916 -0.1945 -0.27482 -0.1531 -0.29062 -0.07447 C -0.29132 -0.06267 -0.29184 -0.05018 -0.29427 -0.03885 C -0.29496 -0.03053 -0.29861 -0.01434 -0.29896 -0.00671 C -0.29913 0.00278 -0.29896 0.01203 -0.29896 0.02174 " pathEditMode="relative" rAng="0" ptsTypes="ffffffffffffffffffffffffffffffffffffff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375" y="-236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Mrak 11"/>
          <p:cNvSpPr/>
          <p:nvPr/>
        </p:nvSpPr>
        <p:spPr>
          <a:xfrm>
            <a:off x="971600" y="151377"/>
            <a:ext cx="6912767" cy="1584175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455615"/>
            <a:ext cx="82089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/>
              <a:t>Doplňte jméno panovníka podle krátké charakteristiky:</a:t>
            </a:r>
          </a:p>
        </p:txBody>
      </p:sp>
      <p:sp>
        <p:nvSpPr>
          <p:cNvPr id="6" name="Obdélník 5"/>
          <p:cNvSpPr/>
          <p:nvPr/>
        </p:nvSpPr>
        <p:spPr>
          <a:xfrm>
            <a:off x="450914" y="3465560"/>
            <a:ext cx="477727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1. Zikmund Lucemburský</a:t>
            </a:r>
            <a:endParaRPr lang="cs-CZ" sz="32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54283" y="4965925"/>
            <a:ext cx="377539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2. Jan Lucemburský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228184" y="5157193"/>
            <a:ext cx="2160240" cy="707886"/>
          </a:xfrm>
          <a:prstGeom prst="leftArrowCallou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správná odpověď</a:t>
            </a:r>
            <a:endParaRPr lang="cs-CZ" sz="20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908818" y="2012402"/>
            <a:ext cx="7272808" cy="510778"/>
          </a:xfrm>
          <a:prstGeom prst="flowChartAlternateProcess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Proradný, lstivý a v Čechách odmítaný vládce.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137678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3.36725E-6 C -0.00677 -0.01342 -0.01527 -0.02544 -0.02083 -0.03978 C -0.02934 -0.06198 -0.01371 -0.03261 -0.02691 -0.05574 C -0.02864 -0.06314 -0.03107 -0.06915 -0.03437 -0.07563 C -0.03646 -0.08742 -0.04114 -0.1013 -0.04618 -0.11147 C -0.04861 -0.12419 -0.05104 -0.13668 -0.05364 -0.14917 C -0.0559 -0.16027 -0.05764 -0.17461 -0.06423 -0.18294 C -0.06771 -0.19797 -0.07413 -0.21554 -0.08055 -0.22873 C -0.08211 -0.23821 -0.0835 -0.24492 -0.0835 -0.25463 " pathEditMode="relative" ptsTypes="ffffffffA"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Mrak 11"/>
          <p:cNvSpPr/>
          <p:nvPr/>
        </p:nvSpPr>
        <p:spPr>
          <a:xfrm>
            <a:off x="450914" y="455615"/>
            <a:ext cx="7937510" cy="1477423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6269" y="717272"/>
            <a:ext cx="82089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/>
              <a:t>Venkované, kteří nevlastnili žádné pozemky, </a:t>
            </a:r>
          </a:p>
          <a:p>
            <a:pPr algn="ctr"/>
            <a:r>
              <a:rPr lang="cs-CZ" sz="2800" b="1" u="sng" dirty="0" smtClean="0"/>
              <a:t>se nazývali?</a:t>
            </a:r>
          </a:p>
        </p:txBody>
      </p:sp>
      <p:sp>
        <p:nvSpPr>
          <p:cNvPr id="6" name="Obdélník 5"/>
          <p:cNvSpPr/>
          <p:nvPr/>
        </p:nvSpPr>
        <p:spPr>
          <a:xfrm>
            <a:off x="1129762" y="3173172"/>
            <a:ext cx="262443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1. </a:t>
            </a:r>
            <a:r>
              <a:rPr lang="cs-CZ" sz="32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bezpozemci</a:t>
            </a:r>
            <a:endParaRPr lang="cs-CZ" sz="32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62131" y="4991360"/>
            <a:ext cx="219162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2. bezzemci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228184" y="5157193"/>
            <a:ext cx="2160240" cy="707886"/>
          </a:xfrm>
          <a:prstGeom prst="leftArrowCallou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správná odpověď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04562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22017E-7 C -0.0158 -0.01203 -0.03316 -0.01226 -0.05069 -0.01388 C -0.08298 -0.02012 -0.11354 -0.02868 -0.14635 -0.03122 C -0.17048 -0.03515 -0.18125 -0.03561 -0.21128 -0.037 C -0.22691 -0.03885 -0.22778 -0.04024 -0.24462 -0.037 C -0.24861 -0.03631 -0.2566 -0.03307 -0.2566 -0.03307 C -0.2684 -0.03376 -0.29375 -0.04117 -0.30694 -0.03122 " pathEditMode="relative" rAng="0" ptsTypes="ffffffA"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347" y="-20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sah 12"/>
          <p:cNvSpPr>
            <a:spLocks noGrp="1"/>
          </p:cNvSpPr>
          <p:nvPr>
            <p:ph sz="half" idx="1"/>
          </p:nvPr>
        </p:nvSpPr>
        <p:spPr>
          <a:xfrm>
            <a:off x="2051720" y="116632"/>
            <a:ext cx="5040560" cy="1225958"/>
          </a:xfrm>
          <a:prstGeom prst="cloud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txBody>
          <a:bodyPr anchor="t">
            <a:noAutofit/>
          </a:bodyPr>
          <a:lstStyle/>
          <a:p>
            <a:pPr marL="82296" indent="0" algn="ctr">
              <a:buNone/>
            </a:pPr>
            <a:r>
              <a:rPr lang="cs-CZ" sz="3600" b="1" dirty="0" smtClean="0">
                <a:ln w="10541" cmpd="sng">
                  <a:noFill/>
                  <a:prstDash val="solid"/>
                </a:ln>
                <a:solidFill>
                  <a:schemeClr val="tx1"/>
                </a:solidFill>
              </a:rPr>
              <a:t> </a:t>
            </a:r>
            <a:r>
              <a:rPr lang="cs-CZ" sz="3600" b="1" dirty="0" err="1" smtClean="0">
                <a:ln w="10541" cmpd="sng">
                  <a:noFill/>
                  <a:prstDash val="solid"/>
                </a:ln>
                <a:solidFill>
                  <a:schemeClr val="tx1"/>
                </a:solidFill>
              </a:rPr>
              <a:t>Čtyřsměrka</a:t>
            </a:r>
            <a:endParaRPr lang="cs-CZ" sz="3600" b="1" dirty="0" smtClean="0">
              <a:ln w="10541" cmpd="sng">
                <a:noFill/>
                <a:prstDash val="solid"/>
              </a:ln>
              <a:solidFill>
                <a:schemeClr val="tx1"/>
              </a:solidFill>
            </a:endParaRPr>
          </a:p>
          <a:p>
            <a:pPr marL="82296" indent="0" algn="ctr">
              <a:buNone/>
            </a:pPr>
            <a:endParaRPr lang="cs-CZ" sz="2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0073281"/>
              </p:ext>
            </p:extLst>
          </p:nvPr>
        </p:nvGraphicFramePr>
        <p:xfrm>
          <a:off x="683568" y="2790357"/>
          <a:ext cx="4486650" cy="345638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48665"/>
                <a:gridCol w="448665"/>
                <a:gridCol w="448665"/>
                <a:gridCol w="448665"/>
                <a:gridCol w="448665"/>
                <a:gridCol w="448665"/>
                <a:gridCol w="448665"/>
                <a:gridCol w="448665"/>
                <a:gridCol w="448665"/>
                <a:gridCol w="448665"/>
              </a:tblGrid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</a:t>
                      </a:r>
                      <a:endParaRPr lang="cs-CZ" sz="20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H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Š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Á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Ě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Í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Á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Í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smtClean="0"/>
                        <a:t>E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Ř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57606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Í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b="1" dirty="0" smtClean="0"/>
                        <a:t>CH</a:t>
                      </a:r>
                      <a:endParaRPr lang="cs-CZ" sz="12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6004250"/>
              </p:ext>
            </p:extLst>
          </p:nvPr>
        </p:nvGraphicFramePr>
        <p:xfrm>
          <a:off x="6540897" y="2888940"/>
          <a:ext cx="504056" cy="2926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04056"/>
              </a:tblGrid>
              <a:tr h="149736">
                <a:tc>
                  <a:txBody>
                    <a:bodyPr/>
                    <a:lstStyle/>
                    <a:p>
                      <a:r>
                        <a:rPr lang="cs-CZ" b="1" dirty="0" smtClean="0"/>
                        <a:t> 1.</a:t>
                      </a:r>
                      <a:endParaRPr lang="cs-CZ" b="1" dirty="0"/>
                    </a:p>
                  </a:txBody>
                  <a:tcPr/>
                </a:tc>
              </a:tr>
              <a:tr h="31503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 2.</a:t>
                      </a:r>
                      <a:endParaRPr lang="cs-CZ" b="1" dirty="0"/>
                    </a:p>
                  </a:txBody>
                  <a:tcPr/>
                </a:tc>
              </a:tr>
              <a:tr h="31503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 3.</a:t>
                      </a:r>
                      <a:endParaRPr lang="cs-CZ" b="1" dirty="0"/>
                    </a:p>
                  </a:txBody>
                  <a:tcPr/>
                </a:tc>
              </a:tr>
              <a:tr h="31503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 4.</a:t>
                      </a:r>
                      <a:endParaRPr lang="cs-CZ" b="1" dirty="0"/>
                    </a:p>
                  </a:txBody>
                  <a:tcPr/>
                </a:tc>
              </a:tr>
              <a:tr h="31503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 5.</a:t>
                      </a:r>
                      <a:endParaRPr lang="cs-CZ" b="1" dirty="0"/>
                    </a:p>
                  </a:txBody>
                  <a:tcPr/>
                </a:tc>
              </a:tr>
              <a:tr h="31503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 6.</a:t>
                      </a:r>
                      <a:endParaRPr lang="cs-CZ" b="1" dirty="0"/>
                    </a:p>
                  </a:txBody>
                  <a:tcPr/>
                </a:tc>
              </a:tr>
              <a:tr h="31503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 7.</a:t>
                      </a:r>
                      <a:endParaRPr lang="cs-CZ" b="1" dirty="0"/>
                    </a:p>
                  </a:txBody>
                  <a:tcPr/>
                </a:tc>
              </a:tr>
              <a:tr h="315035">
                <a:tc>
                  <a:txBody>
                    <a:bodyPr/>
                    <a:lstStyle/>
                    <a:p>
                      <a:r>
                        <a:rPr lang="cs-CZ" b="1" dirty="0" smtClean="0"/>
                        <a:t> 8.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7031181" y="2888940"/>
            <a:ext cx="1944216" cy="36004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7031181" y="3245768"/>
            <a:ext cx="1944216" cy="369538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027658" y="3615306"/>
            <a:ext cx="1944216" cy="36004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031181" y="3975346"/>
            <a:ext cx="1944216" cy="36004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027658" y="4338529"/>
            <a:ext cx="1944216" cy="36004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031181" y="4701712"/>
            <a:ext cx="1944216" cy="36004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027658" y="5061752"/>
            <a:ext cx="1944216" cy="36004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7027658" y="5421792"/>
            <a:ext cx="1958648" cy="36964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484784"/>
            <a:ext cx="59046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Vyhledej </a:t>
            </a:r>
            <a:r>
              <a:rPr lang="cs-CZ" sz="2000" b="1" dirty="0" smtClean="0"/>
              <a:t>8 slov příslušníků šlechty, církevních hodnostářů, městského obyvatelstva, nebo venkovského obyvatelstva.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279686" y="2888940"/>
            <a:ext cx="14401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SEDLÁK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67718" y="3230482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OPAT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236296" y="3596631"/>
            <a:ext cx="14401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BISKUP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031181" y="3996741"/>
            <a:ext cx="211281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OBCHOBCHODNÍK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236296" y="4366073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ŘEMESLNÍK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279686" y="4735405"/>
            <a:ext cx="15407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ZEMAN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567718" y="5104737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PÁN</a:t>
            </a:r>
            <a:endParaRPr lang="cs-CZ" dirty="0"/>
          </a:p>
        </p:txBody>
      </p:sp>
      <p:cxnSp>
        <p:nvCxnSpPr>
          <p:cNvPr id="23" name="Přímá spojnice 22"/>
          <p:cNvCxnSpPr/>
          <p:nvPr/>
        </p:nvCxnSpPr>
        <p:spPr>
          <a:xfrm>
            <a:off x="1331640" y="3088995"/>
            <a:ext cx="144016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899592" y="3068960"/>
            <a:ext cx="0" cy="302433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1763688" y="3630592"/>
            <a:ext cx="237626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H="1">
            <a:off x="755576" y="5949280"/>
            <a:ext cx="3384376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H="1">
            <a:off x="1331640" y="5421792"/>
            <a:ext cx="367240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2231740" y="4221088"/>
            <a:ext cx="1944216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H="1">
            <a:off x="1331640" y="4797152"/>
            <a:ext cx="90010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0" name="TextovéPole 39"/>
          <p:cNvSpPr txBox="1"/>
          <p:nvPr/>
        </p:nvSpPr>
        <p:spPr>
          <a:xfrm>
            <a:off x="7179060" y="5398435"/>
            <a:ext cx="15407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DĚLNÍK</a:t>
            </a:r>
            <a:endParaRPr lang="cs-CZ" dirty="0"/>
          </a:p>
        </p:txBody>
      </p:sp>
      <p:cxnSp>
        <p:nvCxnSpPr>
          <p:cNvPr id="42" name="Přímá spojnice 41"/>
          <p:cNvCxnSpPr/>
          <p:nvPr/>
        </p:nvCxnSpPr>
        <p:spPr>
          <a:xfrm>
            <a:off x="2627784" y="4797152"/>
            <a:ext cx="237626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34667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3" name="whoosh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4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2" fill="hold">
                      <p:stCondLst>
                        <p:cond delay="0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9" fill="hold">
                      <p:stCondLst>
                        <p:cond delay="0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6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5" grpId="0"/>
      <p:bldP spid="7" grpId="0"/>
      <p:bldP spid="8" grpId="0"/>
      <p:bldP spid="9" grpId="0"/>
      <p:bldP spid="11" grpId="0"/>
      <p:bldP spid="12" grpId="0"/>
      <p:bldP spid="14" grpId="0"/>
      <p:bldP spid="4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0000" endA="300" endPos="50000" dist="60007" dir="5400000" sy="-100000" algn="bl" rotWithShape="0"/>
                </a:effectLst>
              </a:rPr>
              <a:t>Zda jsi měl vše správně máš</a:t>
            </a:r>
            <a:endParaRPr lang="cs-CZ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0000" endA="300" endPos="50000" dist="60007" dir="5400000" sy="-100000" algn="bl" rotWithShape="0"/>
              </a:effectLst>
            </a:endParaRPr>
          </a:p>
        </p:txBody>
      </p:sp>
      <p:pic>
        <p:nvPicPr>
          <p:cNvPr id="1026" name="Picture 2" descr="C:\Users\hakitt\AppData\Local\Microsoft\Windows\Temporary Internet Files\Content.IE5\9L81MNF0\MC900434726[1].pn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772816"/>
            <a:ext cx="3005794" cy="3005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5517232"/>
            <a:ext cx="1148108" cy="114810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6336" y="5517232"/>
            <a:ext cx="1076100" cy="1076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1913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6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0"/>
            <a:ext cx="8686800" cy="841248"/>
          </a:xfrm>
        </p:spPr>
        <p:txBody>
          <a:bodyPr>
            <a:normAutofit/>
          </a:bodyPr>
          <a:lstStyle/>
          <a:p>
            <a:r>
              <a:rPr lang="cs-CZ" sz="2000" b="1" dirty="0" smtClean="0">
                <a:solidFill>
                  <a:schemeClr val="tx1"/>
                </a:solidFill>
                <a:effectLst/>
              </a:rPr>
              <a:t/>
            </a:r>
            <a:br>
              <a:rPr lang="cs-CZ" sz="2000" b="1" dirty="0" smtClean="0">
                <a:solidFill>
                  <a:schemeClr val="tx1"/>
                </a:solidFill>
                <a:effectLst/>
              </a:rPr>
            </a:br>
            <a:r>
              <a:rPr lang="cs-CZ" sz="2000" b="1" dirty="0" smtClean="0">
                <a:solidFill>
                  <a:schemeClr val="tx1"/>
                </a:solidFill>
                <a:effectLst/>
              </a:rPr>
              <a:t>Použitá </a:t>
            </a:r>
            <a:r>
              <a:rPr lang="cs-CZ" sz="2000" b="1" dirty="0">
                <a:solidFill>
                  <a:schemeClr val="tx1"/>
                </a:solidFill>
                <a:effectLst/>
              </a:rPr>
              <a:t>literatura </a:t>
            </a:r>
            <a:r>
              <a:rPr lang="cs-CZ" sz="2000" b="1" dirty="0" smtClean="0">
                <a:solidFill>
                  <a:schemeClr val="tx1"/>
                </a:solidFill>
                <a:effectLst/>
              </a:rPr>
              <a:t> a </a:t>
            </a:r>
            <a:r>
              <a:rPr lang="cs-CZ" sz="2000" b="1" dirty="0">
                <a:solidFill>
                  <a:schemeClr val="tx1"/>
                </a:solidFill>
                <a:effectLst/>
              </a:rPr>
              <a:t>odkazy: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24744"/>
            <a:ext cx="8280920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000" dirty="0">
                <a:solidFill>
                  <a:prstClr val="black"/>
                </a:solidFill>
              </a:rPr>
              <a:t>Obrázky použity ze sady </a:t>
            </a:r>
            <a:r>
              <a:rPr lang="cs-CZ" sz="2000" dirty="0" smtClean="0">
                <a:solidFill>
                  <a:prstClr val="black"/>
                </a:solidFill>
              </a:rPr>
              <a:t>Office</a:t>
            </a:r>
          </a:p>
          <a:p>
            <a:pPr marL="342900" indent="-342900">
              <a:buFontTx/>
              <a:buChar char="-"/>
            </a:pPr>
            <a:r>
              <a:rPr lang="cs-CZ" sz="2000" dirty="0" smtClean="0">
                <a:solidFill>
                  <a:prstClr val="black"/>
                </a:solidFill>
              </a:rPr>
              <a:t>Není-li </a:t>
            </a:r>
            <a:r>
              <a:rPr lang="cs-CZ" sz="2000" dirty="0">
                <a:solidFill>
                  <a:prstClr val="black"/>
                </a:solidFill>
              </a:rPr>
              <a:t>uvedeno jinak je materiál dílem autorky podle učebních osnov odpovídajících ŠVP vyučovaných podle učebnic:</a:t>
            </a: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PeadDr.Stříbrná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I. a kol. </a:t>
            </a:r>
            <a:r>
              <a:rPr lang="cs-CZ" sz="20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Vlastivěda 4, učebnice, 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Brno: NOVÁ ŠKOLA, 2010. ISBN </a:t>
            </a:r>
            <a:r>
              <a:rPr lang="cs-CZ" sz="2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978-80-7289-166-5</a:t>
            </a: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PeadDr.Stříbrná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I. a kol. </a:t>
            </a:r>
            <a:r>
              <a:rPr lang="cs-CZ" sz="20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Vlastivěda 4, pracovní sešit, </a:t>
            </a:r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Brno: NOVÁ ŠKOLA, 2004. ISBN </a:t>
            </a:r>
            <a:r>
              <a:rPr lang="cs-CZ" sz="2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80-7289-066-2</a:t>
            </a: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>
                <a:solidFill>
                  <a:prstClr val="black"/>
                </a:solidFill>
              </a:rPr>
              <a:t>Citováno dne: 3</a:t>
            </a:r>
            <a:r>
              <a:rPr lang="cs-CZ" sz="2000" dirty="0" smtClean="0">
                <a:solidFill>
                  <a:prstClr val="black"/>
                </a:solidFill>
              </a:rPr>
              <a:t>.1.2013</a:t>
            </a:r>
            <a:endParaRPr lang="cs-CZ" sz="2000" dirty="0">
              <a:solidFill>
                <a:prstClr val="black"/>
              </a:solidFill>
            </a:endParaRP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pl-PL" sz="2000" dirty="0">
                <a:solidFill>
                  <a:srgbClr val="0070C0"/>
                </a:solidFill>
                <a:hlinkClick r:id="rId3"/>
              </a:rPr>
              <a:t>DUM uložen na- http://dumy.cz/materialy/prehled</a:t>
            </a:r>
            <a:endParaRPr lang="cs-CZ" sz="2000" dirty="0">
              <a:solidFill>
                <a:srgbClr val="0070C0"/>
              </a:solidFill>
            </a:endParaRPr>
          </a:p>
          <a:p>
            <a:endParaRPr lang="cs-CZ" sz="20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1810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4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Brooklet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6175" cap="flat" cmpd="sng" algn="ctr">
          <a:solidFill>
            <a:schemeClr val="phClr">
              <a:alpha val="100000"/>
            </a:schemeClr>
          </a:solidFill>
          <a:prstDash val="solid"/>
        </a:ln>
        <a:ln w="16350" cap="flat" cmpd="sng" algn="ctr">
          <a:solidFill>
            <a:schemeClr val="phClr">
              <a:alpha val="100000"/>
            </a:schemeClr>
          </a:solidFill>
          <a:prstDash val="solid"/>
        </a:ln>
        <a:ln w="29525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orthographicFront"/>
            <a:lightRig rig="soft" dir="t">
              <a:rot lat="0" lon="0" rev="0"/>
            </a:lightRig>
          </a:scene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7200000"/>
            <a:lightRig rig="glow" dir="t">
              <a:rot lat="0" lon="0" rev="21000000"/>
            </a:lightRig>
          </a:scene3d>
          <a:sp3d>
            <a:bevelT w="304800" h="44450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0"/>
            <a:lightRig rig="glow" dir="t">
              <a:rot lat="0" lon="0" rev="21000000"/>
            </a:lightRig>
          </a:scene3d>
          <a:sp3d>
            <a:bevelT w="342900" h="38100" prst="softRound"/>
            <a:bevelB w="342900" h="38100" prst="softRound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34405</TotalTime>
  <Words>559</Words>
  <Application>Microsoft Office PowerPoint</Application>
  <PresentationFormat>Předvádění na obrazovce (4:3)</PresentationFormat>
  <Paragraphs>154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Cesta</vt:lpstr>
      <vt:lpstr>Název školy: ZŠ Klášterec nad Ohří, Krátká 676 Autor: Mgr. Hana Kittnerová Název materiálu: VY_32_INOVACE_17_39_lucemburkové_opakování Číslo projektu: CZ.1.07/1.4.00/21.1115  </vt:lpstr>
      <vt:lpstr>OPAKOVÁNÍ – Lucemburkové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Zda jsi měl vše správně máš</vt:lpstr>
      <vt:lpstr> Použitá literatura  a odkazy: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</dc:title>
  <dc:creator>hakitt</dc:creator>
  <cp:lastModifiedBy>hakitt</cp:lastModifiedBy>
  <cp:revision>126</cp:revision>
  <dcterms:created xsi:type="dcterms:W3CDTF">2011-11-02T19:38:58Z</dcterms:created>
  <dcterms:modified xsi:type="dcterms:W3CDTF">2013-01-22T14:29:48Z</dcterms:modified>
</cp:coreProperties>
</file>