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5" r:id="rId1"/>
  </p:sldMasterIdLst>
  <p:notesMasterIdLst>
    <p:notesMasterId r:id="rId55"/>
  </p:notesMasterIdLst>
  <p:sldIdLst>
    <p:sldId id="260" r:id="rId2"/>
    <p:sldId id="256" r:id="rId3"/>
    <p:sldId id="271" r:id="rId4"/>
    <p:sldId id="264" r:id="rId5"/>
    <p:sldId id="283" r:id="rId6"/>
    <p:sldId id="284" r:id="rId7"/>
    <p:sldId id="285" r:id="rId8"/>
    <p:sldId id="286" r:id="rId9"/>
    <p:sldId id="287" r:id="rId10"/>
    <p:sldId id="288" r:id="rId11"/>
    <p:sldId id="290" r:id="rId12"/>
    <p:sldId id="289" r:id="rId13"/>
    <p:sldId id="292" r:id="rId14"/>
    <p:sldId id="293" r:id="rId15"/>
    <p:sldId id="296" r:id="rId16"/>
    <p:sldId id="294" r:id="rId17"/>
    <p:sldId id="298" r:id="rId18"/>
    <p:sldId id="299" r:id="rId19"/>
    <p:sldId id="297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  <p:sldId id="315" r:id="rId36"/>
    <p:sldId id="317" r:id="rId37"/>
    <p:sldId id="318" r:id="rId38"/>
    <p:sldId id="319" r:id="rId39"/>
    <p:sldId id="320" r:id="rId40"/>
    <p:sldId id="322" r:id="rId41"/>
    <p:sldId id="323" r:id="rId42"/>
    <p:sldId id="324" r:id="rId43"/>
    <p:sldId id="325" r:id="rId44"/>
    <p:sldId id="326" r:id="rId45"/>
    <p:sldId id="327" r:id="rId46"/>
    <p:sldId id="328" r:id="rId47"/>
    <p:sldId id="329" r:id="rId48"/>
    <p:sldId id="330" r:id="rId49"/>
    <p:sldId id="331" r:id="rId50"/>
    <p:sldId id="332" r:id="rId51"/>
    <p:sldId id="333" r:id="rId52"/>
    <p:sldId id="334" r:id="rId53"/>
    <p:sldId id="263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8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4E727EE-DF0F-4959-9C04-7DFC7C12449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06" r:id="rId1"/>
    <p:sldLayoutId id="2147484107" r:id="rId2"/>
    <p:sldLayoutId id="2147484108" r:id="rId3"/>
    <p:sldLayoutId id="2147484109" r:id="rId4"/>
    <p:sldLayoutId id="2147484110" r:id="rId5"/>
    <p:sldLayoutId id="2147484111" r:id="rId6"/>
    <p:sldLayoutId id="2147484112" r:id="rId7"/>
    <p:sldLayoutId id="2147484113" r:id="rId8"/>
    <p:sldLayoutId id="2147484114" r:id="rId9"/>
    <p:sldLayoutId id="2147484115" r:id="rId10"/>
    <p:sldLayoutId id="2147484116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suction.wav"/>
          </p:stSnd>
        </p:sndAc>
      </p:transition>
    </mc:Choice>
    <mc:Fallback xmlns="">
      <p:transition spd="slow">
        <p:fade/>
        <p:sndAc>
          <p:stSnd>
            <p:snd r:embed="rId15" name="suction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slide" Target="slide30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3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3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3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3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3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osef_Mathauser_-_Kn%C3%AD%C5%BEe_Krok_s_dcerami_(Kazi,_Teta,_Libuse).jpg" TargetMode="External"/><Relationship Id="rId3" Type="http://schemas.openxmlformats.org/officeDocument/2006/relationships/hyperlink" Target="http://cs.wikipedia.org/wiki/Soubor:Eisen_1.jpg" TargetMode="External"/><Relationship Id="rId7" Type="http://schemas.openxmlformats.org/officeDocument/2006/relationships/hyperlink" Target="http://cs.wikipedia.org/wiki/Soubor:Josef_Mathauser_-_Praotec_%C4%8Cech_na_ho%C5%99e_%C5%98%C3%ADp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Samo1.jpg" TargetMode="External"/><Relationship Id="rId5" Type="http://schemas.openxmlformats.org/officeDocument/2006/relationships/hyperlink" Target="http://oko.yin.cz/8/keltove/" TargetMode="External"/><Relationship Id="rId10" Type="http://schemas.openxmlformats.org/officeDocument/2006/relationships/audio" Target="../media/audio1.wav"/><Relationship Id="rId4" Type="http://schemas.openxmlformats.org/officeDocument/2006/relationships/hyperlink" Target="http://cs.wikipedia.org/wiki/Soubor:Arrowhead.jpg" TargetMode="External"/><Relationship Id="rId9" Type="http://schemas.openxmlformats.org/officeDocument/2006/relationships/hyperlink" Target="DUM%20ulo&#382;en%20na-%20http:/dumy.cz/materialy/prehl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1124744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cap="none" dirty="0" smtClean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cap="none" dirty="0" smtClean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0" i="1" cap="none" dirty="0" smtClean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cap="none" dirty="0" err="1" smtClean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VY_32_INOVACE_18_39_Co_už_vím</a:t>
            </a:r>
            <a:r>
              <a:rPr lang="cs-CZ" sz="2800" b="0" dirty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ln w="500">
                  <a:noFill/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31032" y="4481396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Žák zopakuje probrané učivo pravěku a středověku. Odpovídá do sešitu a poté zkontroluje. Hodnotí se pomocí bodů.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suction.wav"/>
          </p:stSnd>
        </p:sndAc>
      </p:transition>
    </mc:Choice>
    <mc:Fallback xmlns="">
      <p:transition spd="slow">
        <p:fade/>
        <p:sndAc>
          <p:stSnd>
            <p:snd r:embed="rId7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292706" y="94249"/>
            <a:ext cx="8587680" cy="764846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CO UŽ VÍM</a:t>
            </a:r>
            <a:endParaRPr lang="cs-CZ" b="1" u="sng" dirty="0">
              <a:solidFill>
                <a:schemeClr val="bg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5" y="4218543"/>
            <a:ext cx="2932761" cy="1546086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Vláda Přemyslovských knížat.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64076" y="476672"/>
            <a:ext cx="2176487" cy="1077575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Příchod Slovanů.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793894"/>
            <a:ext cx="2439888" cy="1077575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České země v pravěku.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18112" y="2932325"/>
            <a:ext cx="2808312" cy="1077575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Sámův kmenový svaz.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19308" y="1959539"/>
            <a:ext cx="2448272" cy="1546086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Naše nejstarší minulost v pověstech.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8267" y="3914011"/>
            <a:ext cx="3528392" cy="1077575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/>
              <a:t>Velkomoravská říše.</a:t>
            </a:r>
          </a:p>
          <a:p>
            <a:pPr algn="ctr"/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2367925"/>
            <a:ext cx="2439888" cy="1546086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Život za vlády prvních Přemyslovců.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55435" y="1015459"/>
            <a:ext cx="2985664" cy="1546086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Vláda Přemyslovských králů.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18112" y="5011110"/>
            <a:ext cx="2808312" cy="1546086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Český stát za vlády Lucemburků.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45908" y="5225841"/>
            <a:ext cx="2304256" cy="1077575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Život ve středověku.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3" name="suctio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kitt\AppData\Local\Microsoft\Windows\Temporary Internet Files\Content.IE5\C4ZYPK7X\MC90043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04537"/>
            <a:ext cx="1368844" cy="1404490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26744" y="2555752"/>
            <a:ext cx="8928992" cy="2032754"/>
          </a:xfrm>
          <a:prstGeom prst="round2Same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POZORNĚ ČTI </a:t>
            </a:r>
          </a:p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SPRÁVNĚ ODPOVÍDEJ DO SEŠITU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hakitt\AppData\Local\Microsoft\Windows\Temporary Internet Files\Content.IE5\GXQ8LE6T\MC9004377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756994"/>
            <a:ext cx="1354380" cy="1352033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6098" y="257812"/>
            <a:ext cx="1222622" cy="229794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6135" y="5085184"/>
            <a:ext cx="1582548" cy="158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26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7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1754326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dirty="0" smtClean="0"/>
              <a:t>Jak nazýváme období, během něhož se vyvinul člověk dnešního typu?</a:t>
            </a:r>
          </a:p>
          <a:p>
            <a:pPr algn="just"/>
            <a:r>
              <a:rPr lang="cs-CZ" sz="3600" dirty="0" smtClean="0"/>
              <a:t>Jak toto období dělíme?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akitt\AppData\Local\Microsoft\Windows\Temporary Internet Files\Content.IE5\88I0CWO1\MC9002404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14836"/>
            <a:ext cx="1810512" cy="134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3186" y="5923970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1" y="1486830"/>
            <a:ext cx="8712968" cy="1754326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dirty="0" smtClean="0"/>
              <a:t>Z čeho si člověk v době kamenné vyráběl svoje nástroje?</a:t>
            </a:r>
          </a:p>
          <a:p>
            <a:pPr algn="just"/>
            <a:r>
              <a:rPr lang="cs-CZ" sz="3600" dirty="0" smtClean="0"/>
              <a:t>Z čeho v dalších dvou etapách pravěku?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84597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hakitt\AppData\Local\Microsoft\Windows\Temporary Internet Files\Content.IE5\9L81MNF0\MC9003444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49080"/>
            <a:ext cx="1597457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32418"/>
            <a:ext cx="1304156" cy="178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075" y="4149080"/>
            <a:ext cx="1431801" cy="2069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>
            <a:hlinkClick r:id="rId6" action="ppaction://hlinksldjump"/>
          </p:cNvPr>
          <p:cNvSpPr txBox="1"/>
          <p:nvPr/>
        </p:nvSpPr>
        <p:spPr>
          <a:xfrm>
            <a:off x="179512" y="5972769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98433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7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79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Kdy ovládli naše území Keltové?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996" y="3717032"/>
            <a:ext cx="381000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9659" y="599192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898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Kdo a kdy Kelty z našeho území vytlačil?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996" y="3717032"/>
            <a:ext cx="381000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5992209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6769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Co je hlavním znakem pohanského náboženství?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 descr="C:\Users\hakitt\AppData\Local\Microsoft\Windows\Temporary Internet Files\Content.IE5\88I0CWO1\MP900407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328" y="4725144"/>
            <a:ext cx="2339752" cy="155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319" y="6038981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1786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Kdo Slovany sjednotil?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645024"/>
            <a:ext cx="241294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0" y="581854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24524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84976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Jak se nazývá, dle pověsti, muž, který přivedl svůj kmen pod horu Říp?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785" y="4221088"/>
            <a:ext cx="2857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3518" y="5823550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3417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Stařešina Krok měl tři dcery, jak se jmenovaly?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3493" y="4797151"/>
            <a:ext cx="50405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nápověda: K_ _ _, T_ _ _ a L_ _ _ _ _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401" y="4808324"/>
            <a:ext cx="2653110" cy="173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951266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0322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8968" y="2348880"/>
            <a:ext cx="8712968" cy="2862322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Seřaď správně doby v pravěku.</a:t>
            </a:r>
          </a:p>
          <a:p>
            <a:r>
              <a:rPr lang="cs-CZ" sz="3600" dirty="0" smtClean="0"/>
              <a:t>- doba železná</a:t>
            </a:r>
          </a:p>
          <a:p>
            <a:r>
              <a:rPr lang="cs-CZ" sz="3600" dirty="0" smtClean="0"/>
              <a:t>- doba kamenná</a:t>
            </a:r>
          </a:p>
          <a:p>
            <a:r>
              <a:rPr lang="cs-CZ" sz="3600" dirty="0" smtClean="0"/>
              <a:t>- doba bronzová</a:t>
            </a:r>
          </a:p>
          <a:p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24687" y="599192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165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2308324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Jednotlivé panovníky z období Velkomoravské říše seřaď v pořadí, v jakém vládli.</a:t>
            </a:r>
          </a:p>
          <a:p>
            <a:r>
              <a:rPr lang="cs-CZ" sz="3600" dirty="0" smtClean="0"/>
              <a:t>- Rastislav, Svatopluk, Mojmír I.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99192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24989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44824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Kdo povolal Konstantina a Metoděje na Velkou Moravu a proč?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47138" y="40466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708" y="3284984"/>
            <a:ext cx="1977715" cy="3361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5978561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4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88609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Který kníže byl prvním historicky doloženým knížetem z rodu Přemyslovců?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08520" y="5801412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2586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748715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Jak se jmenovala babička Svatého Václava?</a:t>
            </a:r>
          </a:p>
          <a:p>
            <a:r>
              <a:rPr lang="cs-CZ" sz="3600" dirty="0" smtClean="0"/>
              <a:t>Jak se jmenovali jeho rodiče?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47667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19672" y="3501008"/>
            <a:ext cx="5184576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nápověda: - svatá L_ _ m _ l _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- kníže </a:t>
            </a:r>
            <a:r>
              <a:rPr lang="cs-CZ" sz="2400" dirty="0" err="1" smtClean="0">
                <a:solidFill>
                  <a:schemeClr val="tx1"/>
                </a:solidFill>
              </a:rPr>
              <a:t>Vr</a:t>
            </a:r>
            <a:r>
              <a:rPr lang="cs-CZ" sz="2400" dirty="0" smtClean="0">
                <a:solidFill>
                  <a:schemeClr val="tx1"/>
                </a:solidFill>
              </a:rPr>
              <a:t> _ _ _ s _ _ v  I.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- kněžna D_ _ h _ _ _ _a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135" y="599192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111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2249" y="1196752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Opiš a doplň tabulku vlády prvních Přemyslovců.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44827" y="18757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914960"/>
              </p:ext>
            </p:extLst>
          </p:nvPr>
        </p:nvGraphicFramePr>
        <p:xfrm>
          <a:off x="2544727" y="2564904"/>
          <a:ext cx="3672408" cy="41148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08112"/>
                <a:gridCol w="2664296"/>
              </a:tblGrid>
              <a:tr h="385192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kníže</a:t>
                      </a:r>
                      <a:endParaRPr lang="cs-CZ" sz="24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Bořivoj</a:t>
                      </a:r>
                      <a:endParaRPr lang="cs-CZ" sz="2400" b="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Sp</a:t>
                      </a:r>
                      <a:r>
                        <a:rPr lang="cs-CZ" sz="2400" dirty="0" smtClean="0"/>
                        <a:t>_ _ _ _ _ </a:t>
                      </a:r>
                      <a:r>
                        <a:rPr lang="cs-CZ" sz="2400" dirty="0" err="1" smtClean="0"/>
                        <a:t>ěv</a:t>
                      </a:r>
                      <a:r>
                        <a:rPr lang="cs-CZ" sz="2400" dirty="0" smtClean="0"/>
                        <a:t>  I.</a:t>
                      </a:r>
                      <a:endParaRPr lang="cs-CZ" sz="24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Vratislav  I.</a:t>
                      </a:r>
                      <a:endParaRPr lang="cs-CZ" sz="24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Vá</a:t>
                      </a:r>
                      <a:r>
                        <a:rPr lang="cs-CZ" sz="2400" dirty="0" smtClean="0"/>
                        <a:t>_ _ _ v</a:t>
                      </a:r>
                      <a:endParaRPr lang="cs-CZ" sz="24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Bo</a:t>
                      </a:r>
                      <a:r>
                        <a:rPr lang="cs-CZ" sz="2400" dirty="0" smtClean="0"/>
                        <a:t>_ _s_ _v  I.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B_l_s_a</a:t>
                      </a:r>
                      <a:r>
                        <a:rPr lang="cs-CZ" sz="2400" dirty="0" smtClean="0"/>
                        <a:t>_  II.</a:t>
                      </a:r>
                      <a:endParaRPr lang="cs-CZ" sz="24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Oldřich</a:t>
                      </a:r>
                      <a:endParaRPr lang="cs-CZ" sz="24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Bř_t_sl_v</a:t>
                      </a:r>
                      <a:endParaRPr lang="cs-CZ" sz="24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král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Vr_t_s_av</a:t>
                      </a:r>
                      <a:r>
                        <a:rPr lang="cs-CZ" sz="2400" dirty="0" smtClean="0"/>
                        <a:t>   II.</a:t>
                      </a:r>
                      <a:endParaRPr lang="cs-CZ" sz="24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5805264"/>
            <a:ext cx="1584176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22264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Který panovník získal Zlatou bulu sicilskou?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0" y="5746536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97521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Co Zlatá bula sicilská zaručovala?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664935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0863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Jak se říkalo Přemyslu Otakarovi II.?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746536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3654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Jak dlouho vládl Václav III.?</a:t>
            </a:r>
          </a:p>
          <a:p>
            <a:pPr algn="ctr"/>
            <a:r>
              <a:rPr lang="cs-CZ" sz="3600" dirty="0" smtClean="0"/>
              <a:t>Proč?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79512" y="5760469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89362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2862322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Vypiš dva panovníky, kteří nepatří do doby vlády Přemyslovských králů.</a:t>
            </a:r>
          </a:p>
          <a:p>
            <a:r>
              <a:rPr lang="cs-CZ" sz="3600" dirty="0" smtClean="0"/>
              <a:t>- Přemysl Otakar I., Václav I., Svatopluk,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Přemysl Otakar II., Václav II., Oldřich,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Václav III.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79512" y="6046800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7959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Který rod se ujal vlády po vymření Přemyslovců?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78776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6277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795480"/>
            <a:ext cx="8712968" cy="2862322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Jak se jmenoval syn Jana Lucemburského a Elišky Přemyslovny?</a:t>
            </a:r>
          </a:p>
          <a:p>
            <a:r>
              <a:rPr lang="cs-CZ" sz="3600" dirty="0" smtClean="0"/>
              <a:t>Jak ho nazvali při jeho pohřbu?</a:t>
            </a:r>
          </a:p>
          <a:p>
            <a:r>
              <a:rPr lang="cs-CZ" sz="3600" dirty="0" smtClean="0"/>
              <a:t>Jak se jmenuje nejvýznamnější hrad, který nechal vybudovat?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65755" y="40466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992209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3851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Jak se jmenovali synové Karla IV.?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79512" y="599192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49133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136" y="1556792"/>
            <a:ext cx="8712968" cy="1754326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Jak se nazývala společenská vrstva, která měla ve středověku nejvyšší postavení?</a:t>
            </a:r>
          </a:p>
          <a:p>
            <a:r>
              <a:rPr lang="cs-CZ" sz="3600" dirty="0" smtClean="0"/>
              <a:t>Jak se dělila?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5687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79512" y="5991924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1043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Napiš dva typické znaky staveb v gotickém slohu.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76470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877272"/>
            <a:ext cx="2088232" cy="490776"/>
          </a:xfrm>
          <a:prstGeom prst="bevel">
            <a:avLst/>
          </a:prstGeom>
          <a:solidFill>
            <a:schemeClr val="bg1">
              <a:lumMod val="40000"/>
              <a:lumOff val="60000"/>
            </a:schemeClr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hlinkClick r:id="rId3" action="ppaction://hlinksldjump"/>
              </a:rPr>
              <a:t>kontrola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8369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776864" cy="4435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b="1" dirty="0" smtClean="0"/>
              <a:t>HURÁ, JSME NA KONCI </a:t>
            </a:r>
            <a:r>
              <a:rPr lang="cs-CZ" sz="3200" b="1" dirty="0" smtClean="0">
                <a:sym typeface="Wingdings" pitchFamily="2" charset="2"/>
              </a:rPr>
              <a:t></a:t>
            </a:r>
          </a:p>
          <a:p>
            <a:pPr algn="ctr">
              <a:lnSpc>
                <a:spcPct val="150000"/>
              </a:lnSpc>
            </a:pPr>
            <a:r>
              <a:rPr lang="cs-CZ" sz="3200" b="1" dirty="0" smtClean="0">
                <a:sym typeface="Wingdings" pitchFamily="2" charset="2"/>
              </a:rPr>
              <a:t>NYNÍ SI ODPOVĚDI ZKONTROLUJEME.</a:t>
            </a:r>
          </a:p>
          <a:p>
            <a:pPr algn="ctr">
              <a:lnSpc>
                <a:spcPct val="150000"/>
              </a:lnSpc>
            </a:pPr>
            <a:r>
              <a:rPr lang="cs-CZ" sz="3200" b="1" dirty="0" smtClean="0">
                <a:sym typeface="Wingdings" pitchFamily="2" charset="2"/>
              </a:rPr>
              <a:t>KAŽDÁ SPRÁVNÁ ODPOVĚĎ MÁ URČITÝ POČET BODŮ, NEZAPOMEŇ SI JE ZAPSAT DO SEŠITU.</a:t>
            </a:r>
            <a:endParaRPr lang="cs-CZ" sz="3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1797482" cy="1783747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4509120"/>
            <a:ext cx="2095657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930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5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7329" y="1196752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Jak nazýváme období, během něhož se vyvinul člověk dnešního typu?</a:t>
            </a:r>
          </a:p>
          <a:p>
            <a:pPr algn="just"/>
            <a:r>
              <a:rPr lang="cs-CZ" sz="2400" dirty="0" smtClean="0"/>
              <a:t>Jak toto období dělíme?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91665" y="0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8755" y="2924944"/>
            <a:ext cx="8712968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Období se jmenuje DOBA KAMENNÁ  a dělíme ji na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– STARŠÍ DOBU KAMENNOU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- MLADŠÍ DOBU KAMENNOU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3" name="TextovéPole 2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75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19" y="1268760"/>
            <a:ext cx="8613789" cy="830997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Z čeho si člověk v době kamenné vyráběl svoje nástroje?</a:t>
            </a:r>
          </a:p>
          <a:p>
            <a:pPr algn="just"/>
            <a:r>
              <a:rPr lang="cs-CZ" sz="2400" dirty="0" smtClean="0"/>
              <a:t>Z čeho v dalších dvou etapách pravěku?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429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2734" y="2924944"/>
            <a:ext cx="8712968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 době kamenné nástroje z opracovaného </a:t>
            </a:r>
            <a:r>
              <a:rPr lang="cs-CZ" sz="2400" b="1" dirty="0" smtClean="0">
                <a:solidFill>
                  <a:schemeClr val="tx1"/>
                </a:solidFill>
              </a:rPr>
              <a:t>kamene</a:t>
            </a:r>
            <a:r>
              <a:rPr lang="cs-CZ" sz="2400" dirty="0" smtClean="0">
                <a:solidFill>
                  <a:schemeClr val="tx1"/>
                </a:solidFill>
              </a:rPr>
              <a:t> a ze </a:t>
            </a:r>
            <a:r>
              <a:rPr lang="cs-CZ" sz="2400" b="1" dirty="0" smtClean="0">
                <a:solidFill>
                  <a:schemeClr val="tx1"/>
                </a:solidFill>
              </a:rPr>
              <a:t>dřeva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 době bronzové nástroje z </a:t>
            </a:r>
            <a:r>
              <a:rPr lang="cs-CZ" sz="2400" b="1" dirty="0" smtClean="0">
                <a:solidFill>
                  <a:schemeClr val="tx1"/>
                </a:solidFill>
              </a:rPr>
              <a:t>bronzu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 době železné nástroje ze </a:t>
            </a:r>
            <a:r>
              <a:rPr lang="cs-CZ" sz="2400" b="1" dirty="0" smtClean="0">
                <a:solidFill>
                  <a:schemeClr val="tx1"/>
                </a:solidFill>
              </a:rPr>
              <a:t>železa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4 BODY</a:t>
            </a:r>
          </a:p>
          <a:p>
            <a:pPr algn="ctr"/>
            <a:endParaRPr lang="cs-CZ" dirty="0"/>
          </a:p>
        </p:txBody>
      </p:sp>
      <p:sp>
        <p:nvSpPr>
          <p:cNvPr id="9" name="TextovéPole 8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60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5468" y="1340768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Kdy ovládli naše území Keltové?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9892" y="0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6322" y="2636912"/>
            <a:ext cx="8712968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Keltové naše území ovládli kolem roku 400 př.n.l. (během doby železné).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1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523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3796" y="1693928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Kdo a kdy Kelty z našeho území vytlačil?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60648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3796" y="2924944"/>
            <a:ext cx="8712968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Kelty vytlačily z našeho území </a:t>
            </a:r>
            <a:r>
              <a:rPr lang="cs-CZ" sz="2400" b="1" dirty="0" smtClean="0">
                <a:solidFill>
                  <a:schemeClr val="tx1"/>
                </a:solidFill>
              </a:rPr>
              <a:t>kmeny Germánů</a:t>
            </a:r>
            <a:r>
              <a:rPr lang="cs-CZ" sz="2400" dirty="0" smtClean="0">
                <a:solidFill>
                  <a:schemeClr val="tx1"/>
                </a:solidFill>
              </a:rPr>
              <a:t> v průběhu </a:t>
            </a:r>
            <a:r>
              <a:rPr lang="cs-CZ" sz="2400" b="1" dirty="0" smtClean="0">
                <a:solidFill>
                  <a:schemeClr val="tx1"/>
                </a:solidFill>
              </a:rPr>
              <a:t>1.století našeho letopočtu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52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095" y="1573500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je hlavním znakem pohanského náboženství?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84597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Hlavním znakem je </a:t>
            </a:r>
            <a:r>
              <a:rPr lang="cs-CZ" sz="2400" b="1" dirty="0" smtClean="0">
                <a:solidFill>
                  <a:schemeClr val="tx1"/>
                </a:solidFill>
              </a:rPr>
              <a:t>uctívání mnoha bohů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1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99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6897" y="1700808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Kdo Slovany sjednotil?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40466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Slovany sjednotil kupec </a:t>
            </a:r>
            <a:r>
              <a:rPr lang="cs-CZ" sz="2400" b="1" dirty="0" smtClean="0">
                <a:solidFill>
                  <a:schemeClr val="tx1"/>
                </a:solidFill>
              </a:rPr>
              <a:t>Sámo</a:t>
            </a:r>
            <a:r>
              <a:rPr lang="cs-CZ" sz="2400" dirty="0" smtClean="0">
                <a:solidFill>
                  <a:schemeClr val="tx1"/>
                </a:solidFill>
              </a:rPr>
              <a:t> z Franské říše.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9819" y="6021288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40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6868" y="1750180"/>
            <a:ext cx="8784976" cy="830997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 se nazývá, dle pověsti, muž, který přivedl svůj kmen pod horu Říp?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40466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Dle pověsti se tento muž nazývá </a:t>
            </a:r>
            <a:r>
              <a:rPr lang="cs-CZ" sz="2400" b="1" dirty="0" smtClean="0">
                <a:solidFill>
                  <a:schemeClr val="tx1"/>
                </a:solidFill>
              </a:rPr>
              <a:t>praotec Čech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99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3707" y="1469409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Stařešina Krok měl tři dcery, jak se jmenovaly?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94006" y="11663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1095" y="2263722"/>
            <a:ext cx="50405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nápověda: K_ _ _, T_ _ _ a L_ _ _ _ 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958" y="3212976"/>
            <a:ext cx="871296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Dcery se jmenovaly: </a:t>
            </a:r>
            <a:r>
              <a:rPr lang="cs-CZ" sz="2400" b="1" dirty="0" smtClean="0">
                <a:solidFill>
                  <a:schemeClr val="tx1"/>
                </a:solidFill>
              </a:rPr>
              <a:t>KAZI, TETA, LIBUŠE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631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9912" y="1234457"/>
            <a:ext cx="8712968" cy="1569660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Seřaď správně doby v pravěku.</a:t>
            </a:r>
          </a:p>
          <a:p>
            <a:r>
              <a:rPr lang="cs-CZ" sz="2400" dirty="0" smtClean="0"/>
              <a:t>- doba železná</a:t>
            </a:r>
          </a:p>
          <a:p>
            <a:r>
              <a:rPr lang="cs-CZ" sz="2400" dirty="0" smtClean="0"/>
              <a:t>- doba kamenná</a:t>
            </a:r>
          </a:p>
          <a:p>
            <a:r>
              <a:rPr lang="cs-CZ" sz="2400" dirty="0" smtClean="0"/>
              <a:t>- doba bronzová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7725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9912" y="3356992"/>
            <a:ext cx="871296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Doba kamenná, doba bronzová, doba železná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89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095" y="1484784"/>
            <a:ext cx="8712968" cy="138499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Jednotlivé panovníky z období Velkomoravské říše seřaď v pořadí, v jakém vládli.</a:t>
            </a:r>
          </a:p>
          <a:p>
            <a:r>
              <a:rPr lang="cs-CZ" sz="2400" dirty="0" smtClean="0"/>
              <a:t>- Rastislav, Svatopluk, Mojmír I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60647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3284984"/>
            <a:ext cx="8712968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Mojmír  I.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Rastislav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Svatopluk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1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44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5532" y="1643608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Kdo povolal Konstantina a Metoděje na Velkou Moravu a proč?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5687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708920"/>
            <a:ext cx="8712968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Povolal je kníže </a:t>
            </a:r>
            <a:r>
              <a:rPr lang="cs-CZ" sz="2400" b="1" dirty="0" smtClean="0">
                <a:solidFill>
                  <a:schemeClr val="tx1"/>
                </a:solidFill>
              </a:rPr>
              <a:t>Rastislav</a:t>
            </a:r>
            <a:r>
              <a:rPr lang="cs-CZ" sz="2400" dirty="0" smtClean="0">
                <a:solidFill>
                  <a:schemeClr val="tx1"/>
                </a:solidFill>
              </a:rPr>
              <a:t>, aby </a:t>
            </a:r>
            <a:r>
              <a:rPr lang="cs-CZ" sz="2400" b="1" dirty="0" smtClean="0">
                <a:solidFill>
                  <a:schemeClr val="tx1"/>
                </a:solidFill>
              </a:rPr>
              <a:t>šířili křesťanství</a:t>
            </a:r>
            <a:r>
              <a:rPr lang="cs-CZ" sz="2400" dirty="0" smtClean="0">
                <a:solidFill>
                  <a:schemeClr val="tx1"/>
                </a:solidFill>
              </a:rPr>
              <a:t> lidu srozumitelným jazykem.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6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095" y="1484784"/>
            <a:ext cx="8712968" cy="830997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Který kníže byl prvním historicky doloženým knížetem z rodu Přemyslovců?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01803" y="257301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Byl to kníže </a:t>
            </a:r>
            <a:r>
              <a:rPr lang="cs-CZ" sz="2400" b="1" dirty="0" smtClean="0">
                <a:solidFill>
                  <a:schemeClr val="tx1"/>
                </a:solidFill>
              </a:rPr>
              <a:t>Bořivoj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1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01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301296"/>
            <a:ext cx="8712968" cy="830997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se jmenovala babička Svatého Václava?</a:t>
            </a:r>
          </a:p>
          <a:p>
            <a:r>
              <a:rPr lang="cs-CZ" sz="2400" dirty="0" smtClean="0"/>
              <a:t>Jak se jmenovali jeho rodiče?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38508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2324779"/>
            <a:ext cx="5184576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nápověda: - svatá L_ _ m _ l _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- kníže </a:t>
            </a:r>
            <a:r>
              <a:rPr lang="cs-CZ" sz="2400" dirty="0" err="1" smtClean="0">
                <a:solidFill>
                  <a:schemeClr val="tx1"/>
                </a:solidFill>
              </a:rPr>
              <a:t>Vr</a:t>
            </a:r>
            <a:r>
              <a:rPr lang="cs-CZ" sz="2400" dirty="0" smtClean="0">
                <a:solidFill>
                  <a:schemeClr val="tx1"/>
                </a:solidFill>
              </a:rPr>
              <a:t> _ _ _ s _ _ v  I.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- kněžna D_ _ h _ _ _ _a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3933056"/>
            <a:ext cx="6336704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babička – svatá Ludmila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otec – kníže Vratislav  I.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matka – kněžna Drahomíra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3</a:t>
            </a:r>
            <a:r>
              <a:rPr lang="cs-CZ" sz="2000" b="1" dirty="0" smtClean="0"/>
              <a:t> </a:t>
            </a:r>
            <a:r>
              <a:rPr lang="cs-CZ" sz="2000" b="1" dirty="0" smtClean="0"/>
              <a:t>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145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2249" y="1196752"/>
            <a:ext cx="8712968" cy="646331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Opiš a doplň tabulku vlády prvních Přemyslovců</a:t>
            </a:r>
            <a:r>
              <a:rPr lang="cs-CZ" sz="3600" dirty="0" smtClean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44827" y="18757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8741029"/>
              </p:ext>
            </p:extLst>
          </p:nvPr>
        </p:nvGraphicFramePr>
        <p:xfrm>
          <a:off x="117257" y="2443762"/>
          <a:ext cx="2870567" cy="3332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69692"/>
                <a:gridCol w="2000875"/>
              </a:tblGrid>
              <a:tr h="31318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/>
                        <a:t>kníže</a:t>
                      </a:r>
                      <a:endParaRPr lang="cs-CZ" sz="18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/>
                        <a:t>Bořivoj</a:t>
                      </a:r>
                      <a:endParaRPr lang="cs-CZ" sz="1800" b="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err="1" smtClean="0"/>
                        <a:t>Sp</a:t>
                      </a:r>
                      <a:r>
                        <a:rPr lang="cs-CZ" sz="1800" dirty="0" smtClean="0"/>
                        <a:t>_ _ _ _ _ </a:t>
                      </a:r>
                      <a:r>
                        <a:rPr lang="cs-CZ" sz="1800" dirty="0" err="1" smtClean="0"/>
                        <a:t>ěv</a:t>
                      </a:r>
                      <a:r>
                        <a:rPr lang="cs-CZ" sz="1800" dirty="0" smtClean="0"/>
                        <a:t>  I.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Vratislav  I.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err="1" smtClean="0"/>
                        <a:t>Vá</a:t>
                      </a:r>
                      <a:r>
                        <a:rPr lang="cs-CZ" sz="1800" dirty="0" smtClean="0"/>
                        <a:t>_ _ _ v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err="1" smtClean="0"/>
                        <a:t>Bo</a:t>
                      </a:r>
                      <a:r>
                        <a:rPr lang="cs-CZ" sz="1800" dirty="0" smtClean="0"/>
                        <a:t>_ _s_ _v  I.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err="1" smtClean="0"/>
                        <a:t>B_l_s_a</a:t>
                      </a:r>
                      <a:r>
                        <a:rPr lang="cs-CZ" sz="1800" dirty="0" smtClean="0"/>
                        <a:t>_  II.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Oldřich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kníže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err="1" smtClean="0"/>
                        <a:t>Bř_t_sl_v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král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err="1" smtClean="0"/>
                        <a:t>Vr_t_s_av</a:t>
                      </a:r>
                      <a:r>
                        <a:rPr lang="cs-CZ" sz="1800" dirty="0" smtClean="0"/>
                        <a:t>   II.</a:t>
                      </a:r>
                      <a:endParaRPr lang="cs-CZ" sz="1800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04248" y="4965377"/>
            <a:ext cx="2339752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6 BODŮ</a:t>
            </a:r>
          </a:p>
          <a:p>
            <a:pPr algn="ctr"/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431795"/>
              </p:ext>
            </p:extLst>
          </p:nvPr>
        </p:nvGraphicFramePr>
        <p:xfrm>
          <a:off x="3275856" y="2279028"/>
          <a:ext cx="3327445" cy="41148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008112"/>
                <a:gridCol w="2319333"/>
              </a:tblGrid>
              <a:tr h="31318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kníže</a:t>
                      </a:r>
                      <a:endParaRPr lang="cs-CZ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/>
                        <a:t>Bořivoj</a:t>
                      </a:r>
                      <a:endParaRPr lang="cs-CZ" sz="2400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SPYTIHNĚV I.</a:t>
                      </a:r>
                      <a:endParaRPr lang="cs-CZ" sz="24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Vratislav  I.</a:t>
                      </a:r>
                      <a:endParaRPr lang="cs-CZ" sz="24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VÁCLAV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BOLESLAV</a:t>
                      </a:r>
                      <a:r>
                        <a:rPr lang="cs-CZ" sz="2400" baseline="0" dirty="0" smtClean="0">
                          <a:solidFill>
                            <a:srgbClr val="002060"/>
                          </a:solidFill>
                        </a:rPr>
                        <a:t>  I.</a:t>
                      </a:r>
                      <a:endParaRPr lang="cs-CZ" sz="2400" dirty="0" smtClean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BOLESLAV II.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Oldřich</a:t>
                      </a:r>
                      <a:endParaRPr lang="cs-CZ" sz="24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kníže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BŘETISLAV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král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002060"/>
                          </a:solidFill>
                        </a:rPr>
                        <a:t>VRATISLAV</a:t>
                      </a:r>
                      <a:r>
                        <a:rPr lang="cs-CZ" sz="2400" baseline="0" dirty="0" smtClean="0">
                          <a:solidFill>
                            <a:srgbClr val="002060"/>
                          </a:solidFill>
                        </a:rPr>
                        <a:t> II.</a:t>
                      </a:r>
                      <a:endParaRPr lang="cs-CZ" sz="24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192249" y="6237312"/>
            <a:ext cx="1787463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27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702549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Který panovník získal Zlatou bulu sicilskou?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44827" y="404664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Získal ji </a:t>
            </a:r>
            <a:r>
              <a:rPr lang="cs-CZ" sz="2400" b="1" dirty="0" smtClean="0">
                <a:solidFill>
                  <a:schemeClr val="tx1"/>
                </a:solidFill>
              </a:rPr>
              <a:t>Přemysl Otakar 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11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628800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Zlatá bula sicilská zaručovala?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70949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Zaručovala </a:t>
            </a:r>
            <a:r>
              <a:rPr lang="cs-CZ" sz="2400" b="1" dirty="0" smtClean="0">
                <a:solidFill>
                  <a:schemeClr val="tx1"/>
                </a:solidFill>
              </a:rPr>
              <a:t>nezávislost Českého království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b="1" dirty="0" smtClean="0">
                <a:solidFill>
                  <a:schemeClr val="tx1"/>
                </a:solidFill>
              </a:rPr>
              <a:t>dědičnost královského titulu z otce na syna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53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184" y="1545775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 se říkalo Přemyslu Otakarovi II.?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31475" y="254435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Říkalo se mu, že je to </a:t>
            </a:r>
            <a:r>
              <a:rPr lang="cs-CZ" sz="2400" b="1" dirty="0" smtClean="0">
                <a:solidFill>
                  <a:schemeClr val="tx1"/>
                </a:solidFill>
              </a:rPr>
              <a:t>král železný a zlatý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09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8026" y="1628800"/>
            <a:ext cx="8712968" cy="830997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 dlouho vládl Václav III.?</a:t>
            </a:r>
          </a:p>
          <a:p>
            <a:pPr algn="ctr"/>
            <a:r>
              <a:rPr lang="cs-CZ" sz="2400" dirty="0" smtClean="0"/>
              <a:t>Proč?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98245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Vládl pouze </a:t>
            </a:r>
            <a:r>
              <a:rPr lang="cs-CZ" sz="2400" b="1" dirty="0" smtClean="0">
                <a:solidFill>
                  <a:schemeClr val="tx1"/>
                </a:solidFill>
              </a:rPr>
              <a:t>1 rok</a:t>
            </a:r>
            <a:r>
              <a:rPr lang="cs-CZ" sz="2400" dirty="0" smtClean="0">
                <a:solidFill>
                  <a:schemeClr val="tx1"/>
                </a:solidFill>
              </a:rPr>
              <a:t>, protože byl </a:t>
            </a:r>
            <a:r>
              <a:rPr lang="cs-CZ" sz="2400" b="1" dirty="0" smtClean="0">
                <a:solidFill>
                  <a:schemeClr val="tx1"/>
                </a:solidFill>
              </a:rPr>
              <a:t>zavražděn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76940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470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4589" y="1268760"/>
            <a:ext cx="8712968" cy="1569660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Vypiš dva panovníky, kteří nepatří do doby vlády Přemyslovských králů.</a:t>
            </a:r>
          </a:p>
          <a:p>
            <a:r>
              <a:rPr lang="cs-CZ" sz="2400" dirty="0" smtClean="0"/>
              <a:t>- Přemysl Otakar I., Václav I., Svatopluk, Přemysl Otakar II., </a:t>
            </a:r>
          </a:p>
          <a:p>
            <a:r>
              <a:rPr lang="cs-CZ" sz="2400" dirty="0" smtClean="0"/>
              <a:t>  Václav II., Oldřich, Václav III.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84127" y="0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3573744"/>
            <a:ext cx="87129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Do této doby nepatří </a:t>
            </a:r>
            <a:r>
              <a:rPr lang="cs-CZ" sz="2400" b="1" dirty="0" smtClean="0">
                <a:solidFill>
                  <a:schemeClr val="tx1"/>
                </a:solidFill>
              </a:rPr>
              <a:t>Svatopluk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b="1" dirty="0" smtClean="0">
                <a:solidFill>
                  <a:schemeClr val="tx1"/>
                </a:solidFill>
              </a:rPr>
              <a:t>Oldřich</a:t>
            </a:r>
            <a:r>
              <a:rPr lang="cs-CZ" sz="2400" dirty="0"/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836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095" y="1637017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Který rod se ujal vlády po vymření Přemyslovců?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5687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Vlády se ujal rod </a:t>
            </a:r>
            <a:r>
              <a:rPr lang="cs-CZ" sz="2400" b="1" dirty="0" smtClean="0">
                <a:solidFill>
                  <a:schemeClr val="tx1"/>
                </a:solidFill>
              </a:rPr>
              <a:t>Lucemburků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BOD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13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095" y="1340768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se jmenoval syn Jana Lucemburského a Elišky Přemyslovny?</a:t>
            </a:r>
          </a:p>
          <a:p>
            <a:r>
              <a:rPr lang="cs-CZ" sz="2400" dirty="0" smtClean="0"/>
              <a:t>Jak ho nazvali při jeho pohřbu?</a:t>
            </a:r>
          </a:p>
          <a:p>
            <a:r>
              <a:rPr lang="cs-CZ" sz="2400" dirty="0" smtClean="0"/>
              <a:t>Jak se jmenuje nejvýznamnější hrad, který nechal vybudovat?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65755" y="188640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878" y="3212976"/>
            <a:ext cx="8712968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Jejich syn se jmenoval </a:t>
            </a:r>
            <a:r>
              <a:rPr lang="cs-CZ" sz="2400" b="1" dirty="0" smtClean="0">
                <a:solidFill>
                  <a:schemeClr val="tx1"/>
                </a:solidFill>
              </a:rPr>
              <a:t>Karel IV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Při pohřbu nazván </a:t>
            </a:r>
            <a:r>
              <a:rPr lang="cs-CZ" sz="2400" b="1" dirty="0" smtClean="0">
                <a:solidFill>
                  <a:schemeClr val="tx1"/>
                </a:solidFill>
              </a:rPr>
              <a:t>Otcem vlasti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Nejvýznamnější je </a:t>
            </a:r>
            <a:r>
              <a:rPr lang="cs-CZ" sz="2400" b="1" dirty="0" smtClean="0">
                <a:solidFill>
                  <a:schemeClr val="tx1"/>
                </a:solidFill>
              </a:rPr>
              <a:t>Karlštejn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/>
              <a:t>3</a:t>
            </a:r>
            <a:r>
              <a:rPr lang="cs-CZ" sz="2000" b="1" dirty="0" smtClean="0"/>
              <a:t>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92820" y="6076940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14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0421" y="1715616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 se jmenovali synové Karla IV.?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45864" y="260648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0421" y="2901578"/>
            <a:ext cx="889742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Synové Karla IV. se jmenovali </a:t>
            </a:r>
            <a:r>
              <a:rPr lang="cs-CZ" sz="2400" b="1" dirty="0" smtClean="0">
                <a:solidFill>
                  <a:schemeClr val="tx1"/>
                </a:solidFill>
              </a:rPr>
              <a:t>Václav IV</a:t>
            </a:r>
            <a:r>
              <a:rPr lang="cs-CZ" sz="2400" dirty="0" smtClean="0">
                <a:solidFill>
                  <a:schemeClr val="tx1"/>
                </a:solidFill>
              </a:rPr>
              <a:t>. a </a:t>
            </a:r>
            <a:r>
              <a:rPr lang="cs-CZ" sz="2400" b="1" dirty="0" smtClean="0">
                <a:solidFill>
                  <a:schemeClr val="tx1"/>
                </a:solidFill>
              </a:rPr>
              <a:t>Zikmund Lucemburský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04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136" y="1556792"/>
            <a:ext cx="8712968" cy="1200329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se nazývala společenská vrstva, která měla ve středověku nejvyšší postavení?</a:t>
            </a:r>
          </a:p>
          <a:p>
            <a:r>
              <a:rPr lang="cs-CZ" sz="2400" dirty="0" smtClean="0"/>
              <a:t>Jak se dělila?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5687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9234" y="3068960"/>
            <a:ext cx="8712968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Nejvyšší postavení měla </a:t>
            </a:r>
            <a:r>
              <a:rPr lang="cs-CZ" sz="2400" b="1" dirty="0" smtClean="0">
                <a:solidFill>
                  <a:schemeClr val="tx1"/>
                </a:solidFill>
              </a:rPr>
              <a:t>šlechta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Dělila se na – </a:t>
            </a:r>
            <a:r>
              <a:rPr lang="cs-CZ" sz="2400" b="1" dirty="0" smtClean="0">
                <a:solidFill>
                  <a:schemeClr val="tx1"/>
                </a:solidFill>
              </a:rPr>
              <a:t>panský stav </a:t>
            </a:r>
            <a:r>
              <a:rPr lang="cs-CZ" sz="2400" dirty="0" smtClean="0">
                <a:solidFill>
                  <a:schemeClr val="tx1"/>
                </a:solidFill>
              </a:rPr>
              <a:t>(páni)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- </a:t>
            </a:r>
            <a:r>
              <a:rPr lang="cs-CZ" sz="2400" b="1" dirty="0" smtClean="0">
                <a:solidFill>
                  <a:schemeClr val="tx1"/>
                </a:solidFill>
              </a:rPr>
              <a:t>zemané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28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118047"/>
            <a:ext cx="8712968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Napiš dva typické znaky staveb v gotickém slohu.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47667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1095" y="2924944"/>
            <a:ext cx="8712968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tx1"/>
                </a:solidFill>
              </a:rPr>
              <a:t>ODPOVĚĎ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Typické znaky v gotickém slohu jsou: </a:t>
            </a:r>
            <a:r>
              <a:rPr lang="cs-CZ" sz="2400" b="1" dirty="0" smtClean="0">
                <a:solidFill>
                  <a:schemeClr val="tx1"/>
                </a:solidFill>
              </a:rPr>
              <a:t>stavby do výšky, opěrný systém s věžičkami, okna s lomeným obloukem a barevná sklíčka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6319" y="5013176"/>
            <a:ext cx="2267744" cy="1710750"/>
          </a:xfrm>
          <a:prstGeom prst="star7">
            <a:avLst/>
          </a:prstGeom>
          <a:solidFill>
            <a:srgbClr val="FFFF00"/>
          </a:solidFill>
          <a:ln>
            <a:solidFill>
              <a:schemeClr val="tx1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000" b="1" dirty="0" smtClean="0"/>
              <a:t>2 BODY</a:t>
            </a:r>
          </a:p>
          <a:p>
            <a:pPr algn="ctr"/>
            <a:endParaRPr lang="cs-CZ" dirty="0"/>
          </a:p>
        </p:txBody>
      </p: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23795" y="6093296"/>
            <a:ext cx="1955917" cy="646986"/>
          </a:xfrm>
          <a:prstGeom prst="round2Diag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ZPĚT NA DALŠÍ OTÁZKU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65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4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718" y="12648"/>
            <a:ext cx="8305800" cy="608040"/>
          </a:xfrm>
        </p:spPr>
        <p:txBody>
          <a:bodyPr>
            <a:normAutofit/>
          </a:bodyPr>
          <a:lstStyle/>
          <a:p>
            <a:r>
              <a:rPr lang="cs-CZ" dirty="0"/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5476" y="620688"/>
            <a:ext cx="8280920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 a :</a:t>
            </a: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cs.wikipedia.org/wiki/Soubor:Eisen_1.jpg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cs.wikipedia.org/wiki/Soubor:Arrowhead.jpg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http://oko.yin.cz/8/keltove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/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cs.wikipedia.org/wiki/Soubor:Samo1.jpg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7"/>
              </a:rPr>
              <a:t>http://cs.wikipedia.org/wiki/Soubor:Josef_Mathauser_-_Praotec_%C4%8Cech_na_ho%C5%99e_%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C5%98%C3%ADp.jpg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  <a:hlinkClick r:id="rId8"/>
              </a:rPr>
              <a:t>http://cs.wikipedia.org/wiki/Soubor:Josef_Mathauser_-_Kn%C3%AD%C5%BEe_Krok_s_dcerami_(Kazi,_Teta,_Libuse).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600" dirty="0">
                <a:solidFill>
                  <a:prstClr val="black"/>
                </a:solidFill>
              </a:rPr>
              <a:t>http://cs.wikipedia.org/wiki/Soubor:Cyril_and_Methodius.jpg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odpovídajících </a:t>
            </a:r>
            <a:r>
              <a:rPr lang="cs-CZ" sz="2000" dirty="0">
                <a:solidFill>
                  <a:prstClr val="black"/>
                </a:solidFill>
              </a:rPr>
              <a:t>ŠVP vyučovaných podle učebnic</a:t>
            </a:r>
            <a:r>
              <a:rPr lang="cs-CZ" sz="2000" dirty="0" smtClean="0">
                <a:solidFill>
                  <a:prstClr val="black"/>
                </a:solidFill>
              </a:rPr>
              <a:t>:</a:t>
            </a:r>
          </a:p>
          <a:p>
            <a:pPr marL="342900" indent="-342900">
              <a:buFontTx/>
              <a:buChar char="-"/>
            </a:pP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978-80-7289-166-5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</a:rPr>
              <a:t>7.1.2013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9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suction.wav"/>
          </p:stSnd>
        </p:sndAc>
      </p:transition>
    </mc:Choice>
    <mc:Fallback xmlns="">
      <p:transition spd="slow">
        <p:fade/>
        <p:sndAc>
          <p:stSnd>
            <p:snd r:embed="rId10" name="suctio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5">
      <a:dk1>
        <a:srgbClr val="973682"/>
      </a:dk1>
      <a:lt1>
        <a:srgbClr val="0C0C0C"/>
      </a:lt1>
      <a:dk2>
        <a:srgbClr val="E5B7DB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0000"/>
      </a:hlink>
      <a:folHlink>
        <a:srgbClr val="FF000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1137</TotalTime>
  <Words>1614</Words>
  <Application>Microsoft Office PowerPoint</Application>
  <PresentationFormat>Předvádění na obrazovce (4:3)</PresentationFormat>
  <Paragraphs>375</Paragraphs>
  <Slides>53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53</vt:i4>
      </vt:variant>
    </vt:vector>
  </HeadingPairs>
  <TitlesOfParts>
    <vt:vector size="54" baseType="lpstr">
      <vt:lpstr>Bohatý</vt:lpstr>
      <vt:lpstr>Název školy: ZŠ Klášterec nad Ohří, Krátká 676 Autor: Mgr. Hana Kittnerová Název materiálu: VY_32_INOVACE_18_39_Co_už_vím Číslo projektu: CZ.1.07/1.4.00/21.1115  </vt:lpstr>
      <vt:lpstr>CO UŽ VÍM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137</cp:revision>
  <dcterms:created xsi:type="dcterms:W3CDTF">2011-11-02T19:38:58Z</dcterms:created>
  <dcterms:modified xsi:type="dcterms:W3CDTF">2013-01-22T23:10:59Z</dcterms:modified>
</cp:coreProperties>
</file>