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6"/>
  </p:notesMasterIdLst>
  <p:sldIdLst>
    <p:sldId id="271" r:id="rId2"/>
    <p:sldId id="256" r:id="rId3"/>
    <p:sldId id="280" r:id="rId4"/>
    <p:sldId id="283" r:id="rId5"/>
    <p:sldId id="290" r:id="rId6"/>
    <p:sldId id="282" r:id="rId7"/>
    <p:sldId id="281" r:id="rId8"/>
    <p:sldId id="284" r:id="rId9"/>
    <p:sldId id="285" r:id="rId10"/>
    <p:sldId id="286" r:id="rId11"/>
    <p:sldId id="287" r:id="rId12"/>
    <p:sldId id="288" r:id="rId13"/>
    <p:sldId id="28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E3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3" autoAdjust="0"/>
    <p:restoredTop sz="94660"/>
  </p:normalViewPr>
  <p:slideViewPr>
    <p:cSldViewPr>
      <p:cViewPr varScale="1">
        <p:scale>
          <a:sx n="69" d="100"/>
          <a:sy n="69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998A8-DCF7-4263-A2C1-4732FBD4CE9B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E7232-9FEA-4F9D-80C0-E4C4A6525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986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BC842F79-6C37-4360-A59A-CA95FA997CE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J7Fq9brpyyU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lajka_m%C4%9Bsta_T%C3%A1bor.gif" TargetMode="External"/><Relationship Id="rId13" Type="http://schemas.openxmlformats.org/officeDocument/2006/relationships/hyperlink" Target="DUM%20ulo&#382;en%20na-%20http:/dumy.cz/materialy/prehled" TargetMode="External"/><Relationship Id="rId3" Type="http://schemas.openxmlformats.org/officeDocument/2006/relationships/hyperlink" Target="http://cs.wikipedia.org/wiki/Soubor:Jan_Hus_at_the_Stake.jpg" TargetMode="External"/><Relationship Id="rId7" Type="http://schemas.openxmlformats.org/officeDocument/2006/relationships/hyperlink" Target="http://cs.wikipedia.org/wiki/Soubor:Tabor,Czech_Republic.jpg" TargetMode="External"/><Relationship Id="rId12" Type="http://schemas.openxmlformats.org/officeDocument/2006/relationships/hyperlink" Target="http://cs.wikipedia.org/wiki/Soubor:Pam%C3%A1tn%C3%ADk_Jana_%C5%BDi%C5%BEky_u_Sudom%C4%9B%C5%99e_(2).JPG" TargetMode="External"/><Relationship Id="rId2" Type="http://schemas.openxmlformats.org/officeDocument/2006/relationships/hyperlink" Target="http://cs.wikipedia.org/wiki/Soubor:Jan_Vil%C3%ADmek_-_Mistr_Jan_Hu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344Wagenburg_der_Hussiten.jpg" TargetMode="External"/><Relationship Id="rId11" Type="http://schemas.openxmlformats.org/officeDocument/2006/relationships/hyperlink" Target="http://cs.wikipedia.org/wiki/Soubor:Jan_Vil%C3%ADmek_-_Jan_%C5%BDi%C5%BEka_z_Trocnova.jpg" TargetMode="External"/><Relationship Id="rId5" Type="http://schemas.openxmlformats.org/officeDocument/2006/relationships/hyperlink" Target="http://www.youtube.com/watch?v=J7Fq9brpyyU" TargetMode="External"/><Relationship Id="rId10" Type="http://schemas.openxmlformats.org/officeDocument/2006/relationships/hyperlink" Target="http://cr.ic.cz/index.php?clanek=rucnice&amp;dir=husiti&amp;menu=husiti" TargetMode="External"/><Relationship Id="rId4" Type="http://schemas.openxmlformats.org/officeDocument/2006/relationships/hyperlink" Target="http://cs.wikipedia.org/wiki/Soubor:Husitsk%C3%A1_korouhev.png" TargetMode="External"/><Relationship Id="rId9" Type="http://schemas.openxmlformats.org/officeDocument/2006/relationships/hyperlink" Target="http://cs.wikipedia.org/wiki/Soubor:Dreschfleg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19472" y="732165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dirty="0" err="1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VY_32_INOVACE_19_39_HUSITSKÉ_VÁLKY</a:t>
            </a:r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2724" y="4291401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Výkladová prezentace pro 4.třídu základní školy. Žák se seznámí s obdobím husitských válek.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50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HUSITSKÉ VÁLKY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0" y="1268760"/>
            <a:ext cx="8748464" cy="376577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cs typeface="Calibri" pitchFamily="34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vlády Václava IV. – úpadek naší země (boje, mor).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Církev nesmírně zbohatla – prodávání odpustků.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Některým se to nelíbilo, požadovali církev chudobnou, </a:t>
            </a:r>
          </a:p>
          <a:p>
            <a:pPr marL="4572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a aby sloužila lidu.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Nejvýznamnější osoba za nápravu církve:</a:t>
            </a:r>
          </a:p>
          <a:p>
            <a:pPr marL="4572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mistr Jan Hus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376" y="3346202"/>
            <a:ext cx="2097087" cy="306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48264" y="6412686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mistr Jan Hus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25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23" y="1412776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JAN HUS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0" y="2509423"/>
            <a:ext cx="8532440" cy="4320480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>
                <a:solidFill>
                  <a:srgbClr val="FF0000"/>
                </a:solidFill>
                <a:cs typeface="Calibri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cs typeface="Calibri" pitchFamily="34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Narodil se v chudé rodině v jihočeském městečku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Husinec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Vystudoval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Karlovu univerzitu – profesor (mistr).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Vysvěcen na kněze.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Psal spisy a kázal v Betlémské kapli.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Na jeho kázání dojížděli lidé zdaleka – nebezpečné pro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církev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bohatí se cítili ohroženi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v Praze zakázány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 církevní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obřady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Hus opustil Prahu.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1"/>
            <a:ext cx="1578913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777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JAN HUS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268760"/>
            <a:ext cx="6552728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V roce 1414 pozván na  církevní sněm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do </a:t>
            </a:r>
            <a:endParaRPr lang="cs-CZ" sz="2800" dirty="0" smtClean="0"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Kostnice  vysvětlit myšlenky.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Císař Zikmund slíbil bezpečí, ale i přesto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Jan Hus uvězněn.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Zachránit život si mohl jen odvoláním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svých myšlenek, což odmítl.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6. července 1415 upálen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Den upálení je dnes státním svátkem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České republiky.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07" y="3152831"/>
            <a:ext cx="209550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339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2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KALICH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331640" y="1124744"/>
            <a:ext cx="6408712" cy="3960440"/>
          </a:xfrm>
          <a:ln>
            <a:solidFill>
              <a:schemeClr val="bg2"/>
            </a:solidFill>
          </a:ln>
        </p:spPr>
        <p:txBody>
          <a:bodyPr anchor="ctr">
            <a:noAutofit/>
          </a:bodyPr>
          <a:lstStyle/>
          <a:p>
            <a:pPr marL="45720" indent="0" algn="just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Představuje přijímání podobojí, to znamená přijímání hostie = chleba (= tělo Páně) a vína z kalicha (= krve Páně) během bohoslužby pro všechny věřící. V tehdejší době totiž přijímali víno z kalicha jen kněží.</a:t>
            </a:r>
          </a:p>
          <a:p>
            <a:pPr marL="45720" indent="0" algn="just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Kalich se proto stal znamením rovnosti všech lidí.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85184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04048" y="64626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husitský prapor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81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332656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HUSITSKÉ BOUŘE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23129" y="1555051"/>
            <a:ext cx="8928992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Lidé, kteří se hlásili k učení Jana Husa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sym typeface="Symbol"/>
              </a:rPr>
              <a:t>HUSITÉ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 symbolem kalich.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Husité – část šlechty, měšťanstva,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nejvíce chudina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plenili kláštery, vyháněli kněze z far, ničili vzácné vybavení kostelů.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V Praze lidé vyhodili radní z oken radnice.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Umírá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sym typeface="Symbol"/>
              </a:rPr>
              <a:t>Václav IV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Začínají mnoho let trvající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sym typeface="Symbol"/>
              </a:rPr>
              <a:t>husitské války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531" y="4310752"/>
            <a:ext cx="16192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01344" y="609329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památník Jana Žižky u Sudoměře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23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HUSITÉ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Vybudovali opevněné město Tábor – zde si měli být všichni lidé rovni.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Na náměstí v Táboře stály kádě a do nich se házely všechny svoje peníze a šperky.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Netrvalo dlouho a ukázalo se, že rovnost všech je jenom snem.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Někteří začali vybírat dávky od vesnických poddaných.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984253"/>
            <a:ext cx="2207987" cy="1660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75531" y="627525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město Tábor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12284"/>
            <a:ext cx="1926873" cy="1291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57770" y="585245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města Tábor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731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HUSITSKÉ VOJSKO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Velitelé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hejtmani.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Základem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armády: bojové vozy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Symbol"/>
              </a:rPr>
              <a:t>(pěší bojovníci bez koní).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Z vozů sestavovali na bojišti vozovou hradbu.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Užívali děla, první ruční střelné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zbraně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ručnice.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Pro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boj zblízka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cepy, sudlice, kopí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Symbol"/>
              </a:rPr>
              <a:t>(zemědělské nářadí).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Vojáky doprovázely ženy, děti a kněží.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117118"/>
            <a:ext cx="1152128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dirty="0" smtClean="0"/>
              <a:t>husitské zbraně</a:t>
            </a:r>
            <a:endParaRPr lang="cs-CZ" dirty="0"/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868" y="3938531"/>
            <a:ext cx="2121158" cy="2826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6118643"/>
            <a:ext cx="970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husita s ručnicí</a:t>
            </a:r>
            <a:endParaRPr lang="cs-CZ" dirty="0"/>
          </a:p>
        </p:txBody>
      </p:sp>
      <p:pic>
        <p:nvPicPr>
          <p:cNvPr id="9224" name="Picture 8" descr="Husitské chladné zbran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33928"/>
            <a:ext cx="1592515" cy="222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53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Bitva u Sudoměře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Roku 1412 husitské vojsko včele s Janem Žižkou  obklíčeno panskou jízdou.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Husité využili své vozy a upevnili je na hrázi rybníků  nepřítele odrazili.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  <a:sym typeface="Symbol"/>
              </a:rPr>
              <a:t>První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vítězná bitva.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68960"/>
            <a:ext cx="2887588" cy="366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11516" y="63561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vozová hradba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22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620688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Jan Žižka z Trocnova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9453" y="2204864"/>
            <a:ext cx="8949208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Vojevůdce husitského vojska.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Z chudého šlechtického rodu.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Nikdy nepoznal porážku, všechny bitvy, které vedl, skončili vítězstvím husitů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Vojska vedl i jako úplně slepý až do své smrti 1424.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Oblíbený vůdce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část vojska si začala říkat „sirotci“.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25" y="0"/>
            <a:ext cx="2381250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836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367644" y="980728"/>
            <a:ext cx="6408712" cy="4896544"/>
          </a:xfrm>
          <a:gradFill flip="none" rotWithShape="1">
            <a:gsLst>
              <a:gs pos="0">
                <a:schemeClr val="lt2">
                  <a:tint val="100000"/>
                  <a:shade val="80000"/>
                  <a:satMod val="100000"/>
                  <a:lumMod val="100000"/>
                </a:schemeClr>
              </a:gs>
              <a:gs pos="65000">
                <a:schemeClr val="lt2">
                  <a:tint val="100000"/>
                  <a:shade val="95000"/>
                  <a:satMod val="100000"/>
                  <a:lumMod val="100000"/>
                </a:schemeClr>
              </a:gs>
              <a:gs pos="100000">
                <a:schemeClr val="lt2">
                  <a:tint val="88000"/>
                  <a:shade val="100000"/>
                  <a:satMod val="400000"/>
                  <a:lumMod val="100000"/>
                </a:schemeClr>
              </a:gs>
            </a:gsLst>
            <a:lin ang="13500000" scaled="1"/>
            <a:tileRect/>
          </a:gradFill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Velkou zbraní husitů bylo jejich nadšení a přesvědčení, že bojují za správnou věc. To chybělo křižákům – vojákům, kteří byli najímáni do boje proti husitům.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15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Boj husitů s křižáky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0" y="980728"/>
            <a:ext cx="6876256" cy="5328592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Výpravy křižáků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křížové výpravy  vyhlašoval papež proti nepřátelům katolické církve.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Najatí vojáci nosili na šatech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znamení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kříže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Symbol"/>
              </a:rPr>
              <a:t>s jejich pomocí se chtěl Zikmund zmocnit českého trůnu)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Všech pět křižáckých výprav skončilo porážkou křižáků a vítězstvím husitských vojsk – husity vedl Prokop Holý.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V bitvě u Domažlic 1431 – se údajně křižáci rozprchli, když uslyšeli hlasitý zpěv husitů  píseň Ktož sú boží bojovníci.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102" y="2183972"/>
            <a:ext cx="1942467" cy="2657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60698" y="4841621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boj husitů a křižáků</a:t>
            </a:r>
            <a:endParaRPr lang="cs-CZ" dirty="0"/>
          </a:p>
        </p:txBody>
      </p:sp>
      <p:sp>
        <p:nvSpPr>
          <p:cNvPr id="3" name="Tlačítko akce: Zvuk 2">
            <a:hlinkClick r:id="rId4" highlightClick="1">
              <a:snd r:embed="rId3" name="applause.wav"/>
            </a:hlinkClick>
          </p:cNvPr>
          <p:cNvSpPr/>
          <p:nvPr/>
        </p:nvSpPr>
        <p:spPr>
          <a:xfrm>
            <a:off x="5773363" y="6063302"/>
            <a:ext cx="432048" cy="462042"/>
          </a:xfrm>
          <a:prstGeom prst="actionButtonSoun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81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4968552" cy="720080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Bitva u Lipan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184576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Později husité přecházeli do útoku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spanilé jízdy  plenili a získávali kořist.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Husitský tábor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nebyl už jednotný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 dvě skupiny.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- husité v čele s Prokopem Holým – pokračovat v hnutí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- umírnění husité – s bojem skončit a užívat si kořisti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1434 bitva u Lipan – skupina bojovných husitů poražena panským vojskem. Prokop Holý v boji padl.</a:t>
            </a:r>
          </a:p>
          <a:p>
            <a:pPr algn="just">
              <a:buFont typeface="Symbol"/>
              <a:buChar char="®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KONEC HUSITSKÉHO HNUTÍ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Zikmund Lucemburský </a:t>
            </a:r>
          </a:p>
          <a:p>
            <a:pPr marL="45720" indent="0"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Symbol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   uznán českým králem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122" y="4855693"/>
            <a:ext cx="28575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6471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4824536" cy="360040"/>
          </a:xfrm>
          <a:ln>
            <a:solidFill>
              <a:schemeClr val="bg2">
                <a:lumMod val="50000"/>
              </a:schemeClr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90000"/>
          </a:bodyPr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9036496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/>
              <a:t>Obrázky použity ze sady </a:t>
            </a:r>
            <a:r>
              <a:rPr lang="cs-CZ" sz="2000" dirty="0" smtClean="0"/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 smtClean="0"/>
              <a:t>Není-li </a:t>
            </a:r>
            <a:r>
              <a:rPr lang="cs-CZ" sz="1600" dirty="0"/>
              <a:t>uvedeno jinak je materiál dílem autorky podle učebních osnov odpovídajících ŠVP vyučovaných podle učebnic</a:t>
            </a:r>
            <a:r>
              <a:rPr lang="cs-CZ" sz="16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2"/>
              </a:rPr>
              <a:t>http://cs.wikipedia.org/wiki/Soubor:Jan_Vil%C3%ADmek_-_</a:t>
            </a:r>
            <a:r>
              <a:rPr lang="cs-CZ" sz="1400" dirty="0" smtClean="0">
                <a:hlinkClick r:id="rId2"/>
              </a:rPr>
              <a:t>Mistr_Jan_Hus.jpg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cs.wikipedia.org/wiki/Soubor:Jan_Hus_at_the_Stake.jpg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cs.wikipedia.org/wiki/Soubor:Husitsk%C3%A1_korouhev.png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www.youtube.com/watch?v=J7Fq9brpyyU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cs.wikipedia.org/wiki/Soubor:344Wagenburg_der_Hussiten.jpg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cs.wikipedia.org/wiki/Soubor:Tabor,Czech_Republic.jpg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cs.wikipedia.org/wiki/Soubor:Vlajka_m%C4%9Bsta_T%C3%A1bor.gif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/>
              <a:t>http://cs.wikipedia.org/wiki/Soubor:Jan_Hus_2.jpg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cs.wikipedia.org/wiki/Soubor:Dreschflegel.jpg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cr.ic.cz/index.php?clanek=rucnice&amp;dir=husiti&amp;menu=husiti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/>
              <a:t>http://historywebka.webnode.cz/news/husitske-zbrane-a-valecne-taktiky/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11"/>
              </a:rPr>
              <a:t>http://cs.wikipedia.org/wiki/Soubor:Jan_Vil%C3%ADmek_-_Jan_%</a:t>
            </a:r>
            <a:r>
              <a:rPr lang="cs-CZ" sz="1400" dirty="0" smtClean="0">
                <a:hlinkClick r:id="rId11"/>
              </a:rPr>
              <a:t>C5%BDi%C5%BEka_z_Trocnova.jpg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>
                <a:hlinkClick r:id="rId12"/>
              </a:rPr>
              <a:t>http://cs.wikipedia.org/wiki/Soubor:Pam%C3%A1tn%C3%ADk_Jana_%C5%BDi%C5%BEky_u_Sudom%C4%9B%C5%99e_(2).</a:t>
            </a:r>
            <a:r>
              <a:rPr lang="cs-CZ" sz="1400" dirty="0" smtClean="0">
                <a:hlinkClick r:id="rId12"/>
              </a:rPr>
              <a:t>JPG</a:t>
            </a:r>
            <a:endParaRPr lang="cs-CZ" sz="1400" dirty="0" smtClean="0"/>
          </a:p>
          <a:p>
            <a:pPr marL="342900" indent="-342900">
              <a:buFontTx/>
              <a:buChar char="-"/>
            </a:pPr>
            <a:r>
              <a:rPr lang="cs-CZ" sz="1400" dirty="0"/>
              <a:t>http://</a:t>
            </a:r>
            <a:r>
              <a:rPr lang="cs-CZ" sz="1400" dirty="0" smtClean="0"/>
              <a:t>cs.wikipedia.org/wiki/Bitva_u_Lipan</a:t>
            </a:r>
            <a:endParaRPr lang="cs-CZ" sz="2000" dirty="0"/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978-80-7289-166-5</a:t>
            </a:r>
            <a:endParaRPr lang="cs-CZ" sz="2000" dirty="0"/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/>
              <a:t>Citováno dne: 6</a:t>
            </a:r>
            <a:r>
              <a:rPr lang="cs-CZ" sz="2000" dirty="0" smtClean="0"/>
              <a:t>.1.2013</a:t>
            </a:r>
          </a:p>
          <a:p>
            <a:endParaRPr lang="cs-CZ" sz="2000" dirty="0"/>
          </a:p>
          <a:p>
            <a:r>
              <a:rPr lang="pl-PL" sz="2000" dirty="0" smtClean="0">
                <a:hlinkClick r:id="rId13"/>
              </a:rPr>
              <a:t>DUM </a:t>
            </a:r>
            <a:r>
              <a:rPr lang="pl-PL" sz="2000" dirty="0">
                <a:hlinkClick r:id="rId13"/>
              </a:rPr>
              <a:t>uložen na- http://</a:t>
            </a:r>
            <a:r>
              <a:rPr lang="pl-PL" sz="2000" dirty="0" smtClean="0">
                <a:hlinkClick r:id="rId13"/>
              </a:rPr>
              <a:t>dumy.cz/materialy/prehled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34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22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BF6400"/>
      </a:hlink>
      <a:folHlink>
        <a:srgbClr val="BF640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433</TotalTime>
  <Words>879</Words>
  <Application>Microsoft Office PowerPoint</Application>
  <PresentationFormat>Předvádění na obrazovce (4:3)</PresentationFormat>
  <Paragraphs>105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Prostor</vt:lpstr>
      <vt:lpstr>Název školy: ZŠ Klášterec nad Ohří, Krátká 676 Autor: Mgr. Hana Kittnerová Název materiálu: VY_32_INOVACE_19_39_HUSITSKÉ_VÁLKY Číslo projektu: CZ.1.07/1.4.00/21.1115  </vt:lpstr>
      <vt:lpstr>HUSITSKÉ VÁLKY</vt:lpstr>
      <vt:lpstr>JAN HUS</vt:lpstr>
      <vt:lpstr>JAN HUS</vt:lpstr>
      <vt:lpstr>KALICH</vt:lpstr>
      <vt:lpstr>HUSITSKÉ BOUŘE</vt:lpstr>
      <vt:lpstr>HUSITÉ</vt:lpstr>
      <vt:lpstr>HUSITSKÉ VOJSKO</vt:lpstr>
      <vt:lpstr>Bitva u Sudoměře</vt:lpstr>
      <vt:lpstr>Jan Žižka z Trocnova</vt:lpstr>
      <vt:lpstr>Velkou zbraní husitů bylo jejich nadšení a přesvědčení, že bojují za správnou věc. To chybělo křižákům – vojákům, kteří byli najímáni do boje proti husitům.</vt:lpstr>
      <vt:lpstr>Boj husitů s křižáky</vt:lpstr>
      <vt:lpstr>Bitva u Lipan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LIŠÍCÍ SE VÝZNAMEM A PSANÍM Y/I</dc:title>
  <dc:creator>hakitt</dc:creator>
  <cp:lastModifiedBy>hakitt</cp:lastModifiedBy>
  <cp:revision>65</cp:revision>
  <dcterms:created xsi:type="dcterms:W3CDTF">2011-12-02T16:59:42Z</dcterms:created>
  <dcterms:modified xsi:type="dcterms:W3CDTF">2013-01-22T20:38:03Z</dcterms:modified>
</cp:coreProperties>
</file>