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8"/>
  </p:notesMasterIdLst>
  <p:sldIdLst>
    <p:sldId id="271" r:id="rId2"/>
    <p:sldId id="291" r:id="rId3"/>
    <p:sldId id="292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6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E3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3" autoAdjust="0"/>
    <p:restoredTop sz="94660"/>
  </p:normalViewPr>
  <p:slideViewPr>
    <p:cSldViewPr>
      <p:cViewPr varScale="1">
        <p:scale>
          <a:sx n="69" d="100"/>
          <a:sy n="69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998A8-DCF7-4263-A2C1-4732FBD4CE9B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E7232-9FEA-4F9D-80C0-E4C4A65252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8986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BC842F79-6C37-4360-A59A-CA95FA997CE7}" type="datetimeFigureOut">
              <a:rPr lang="cs-CZ" smtClean="0"/>
              <a:t>23.1.2013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23586AF-5B44-45BA-9C3E-50FD76431496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3" name="whoosh.wav"/>
          </p:stSnd>
        </p:sndAc>
      </p:transition>
    </mc:Choice>
    <mc:Fallback xmlns="">
      <p:transition spd="slow">
        <p:fade/>
        <p:sndAc>
          <p:stSnd>
            <p:snd r:embed="rId14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DUM%20ulo&#382;en%20na-%20http:/dumy.cz/materialy/prehled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301208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6" cstate="print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219472" y="732165"/>
            <a:ext cx="7772400" cy="2088231"/>
          </a:xfrm>
        </p:spPr>
        <p:txBody>
          <a:bodyPr>
            <a:noAutofit/>
          </a:bodyPr>
          <a:lstStyle/>
          <a:p>
            <a:pPr algn="l"/>
            <a:r>
              <a:rPr lang="cs-CZ" sz="2800" b="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b="0" i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b="0" i="1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cs-CZ" sz="2800" b="0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b="0" i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Mgr. Hana </a:t>
            </a:r>
            <a:r>
              <a:rPr lang="cs-CZ" sz="2800" b="0" i="1" dirty="0" err="1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Kittnerová</a:t>
            </a:r>
            <a:r>
              <a:rPr lang="cs-CZ" sz="2800" b="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400" b="0" i="1" dirty="0" smtClean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VY_32_INOVACE_19_39_OPAKOVÁNÍ_HUSITSKÉ_VÁLKY</a:t>
            </a:r>
            <a:r>
              <a:rPr lang="cs-CZ" sz="2800" b="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cs-CZ" sz="2800" b="0" dirty="0"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Číslo projektu: CZ.1.07/1.4.00/21.1115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2724" y="4291401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bg1"/>
                </a:solidFill>
              </a:rPr>
              <a:t>Anotace: </a:t>
            </a:r>
            <a:r>
              <a:rPr lang="cs-CZ" sz="2400" dirty="0" smtClean="0">
                <a:solidFill>
                  <a:schemeClr val="bg1"/>
                </a:solidFill>
              </a:rPr>
              <a:t>Opakovací</a:t>
            </a:r>
            <a:r>
              <a:rPr lang="cs-CZ" sz="2400" b="1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prezentace pro 4.třídu základní školy. Žák upevňuje znalosti o husitství.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50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3" name="whoosh.wav"/>
          </p:stSnd>
        </p:sndAc>
      </p:transition>
    </mc:Choice>
    <mc:Fallback xmlns="">
      <p:transition spd="slow">
        <p:fade/>
        <p:sndAc>
          <p:stSnd>
            <p:snd r:embed="rId7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0639" y="332656"/>
            <a:ext cx="7139136" cy="572966"/>
          </a:xfrm>
          <a:prstGeom prst="round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cs-CZ" sz="28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OPAKOVÁNÍ – HUSITSKÉ VÁLKY</a:t>
            </a:r>
            <a:endParaRPr lang="cs-CZ" sz="2800" b="1" u="sng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0600" y="1460239"/>
            <a:ext cx="180020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</a:rPr>
              <a:t>Už víme, že:</a:t>
            </a:r>
            <a:endParaRPr lang="cs-CZ" sz="2000" b="1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9785" y="2204864"/>
            <a:ext cx="8352928" cy="1472327"/>
          </a:xfrm>
          <a:prstGeom prst="horizontalScroll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Za vlády Václava IV. zažívá naše země úpadek. Největší odpor vzbuzuje život církve. Nebezpečný kritik církve – </a:t>
            </a:r>
            <a:r>
              <a:rPr lang="cs-CZ" sz="2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Jan Hus</a:t>
            </a:r>
            <a:r>
              <a:rPr lang="cs-CZ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byl 6.července 1415 v kostnici upálen.</a:t>
            </a:r>
            <a:endParaRPr lang="cs-CZ" sz="2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9482" y="3861048"/>
            <a:ext cx="8352928" cy="2821960"/>
          </a:xfrm>
          <a:prstGeom prst="horizontalScroll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Čechách propukly </a:t>
            </a:r>
            <a:r>
              <a:rPr lang="cs-CZ" sz="2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husitské války</a:t>
            </a:r>
            <a:r>
              <a:rPr lang="cs-CZ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Husité dlouho vítězili nad domácí šlechtou i křižáckými vojsky. Jejich hlavní oporou byl neporazitelný hejtman Jan Žižka. Velkou zbraní husitů byla </a:t>
            </a:r>
            <a:r>
              <a:rPr lang="cs-CZ" sz="2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vozová hradba</a:t>
            </a:r>
            <a:r>
              <a:rPr lang="cs-CZ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a přesvědčení, že bojují za dobrou věc. Až únava z dlouhé války a rozpory uvnitř husitského tábora způsobily </a:t>
            </a:r>
            <a:r>
              <a:rPr lang="cs-CZ" sz="2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porážku husitů v bitvě u Lipan</a:t>
            </a:r>
            <a:r>
              <a:rPr lang="cs-CZ" sz="2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30.května 1434.</a:t>
            </a:r>
            <a:endParaRPr lang="cs-CZ" sz="2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890" y="701863"/>
            <a:ext cx="1095217" cy="1332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14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5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25195" y="1160748"/>
            <a:ext cx="8352927" cy="4536504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9552" y="2951947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600" b="1" dirty="0" smtClean="0"/>
              <a:t>HUSITSKÝ A-Z KVÍZ</a:t>
            </a:r>
            <a:endParaRPr lang="cs-CZ" sz="5600" b="1" dirty="0"/>
          </a:p>
        </p:txBody>
      </p:sp>
    </p:spTree>
    <p:extLst>
      <p:ext uri="{BB962C8B-B14F-4D97-AF65-F5344CB8AC3E}">
        <p14:creationId xmlns:p14="http://schemas.microsoft.com/office/powerpoint/2010/main" val="65366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23528" y="151377"/>
            <a:ext cx="8352927" cy="2413527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1.</a:t>
            </a:r>
          </a:p>
          <a:p>
            <a:pPr algn="ctr"/>
            <a:r>
              <a:rPr lang="cs-CZ" sz="3600" b="1" dirty="0" smtClean="0"/>
              <a:t>Narodil se Jan Hus v městečku Husinci?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936576" y="3511471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ANO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8104" y="3478510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893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E313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23528" y="151377"/>
            <a:ext cx="8352927" cy="2413527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2.</a:t>
            </a:r>
          </a:p>
          <a:p>
            <a:pPr algn="ctr"/>
            <a:r>
              <a:rPr lang="cs-CZ" sz="3600" b="1" dirty="0" smtClean="0"/>
              <a:t>Kázal Jan Hus v Betlémské kapli v Praze?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971600" y="3441179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ANO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8104" y="3478510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420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E313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23528" y="151377"/>
            <a:ext cx="8352927" cy="2269511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455615"/>
            <a:ext cx="8352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3.</a:t>
            </a:r>
          </a:p>
          <a:p>
            <a:pPr algn="ctr"/>
            <a:r>
              <a:rPr lang="cs-CZ" sz="3600" b="1" dirty="0" smtClean="0"/>
              <a:t>Byl Jan Hus upálen 6. července 1413?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971600" y="3525325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ANO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95916" y="3554053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347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E313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23528" y="151377"/>
            <a:ext cx="8352927" cy="1981479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4.</a:t>
            </a:r>
          </a:p>
          <a:p>
            <a:pPr algn="ctr"/>
            <a:r>
              <a:rPr lang="cs-CZ" sz="3600" b="1" dirty="0" smtClean="0"/>
              <a:t>Byl symbolem husitů kříž?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971600" y="3441179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ANO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8104" y="3478510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738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E313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12587" y="399174"/>
            <a:ext cx="8352927" cy="2269511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5.</a:t>
            </a:r>
          </a:p>
          <a:p>
            <a:pPr algn="ctr"/>
            <a:r>
              <a:rPr lang="cs-CZ" sz="3600" b="1" dirty="0" smtClean="0"/>
              <a:t>Říkali si lidé, kteří se hlásili k učení Jana Husa, husité?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944960" y="3856677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ANO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79326" y="3856676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259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E313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23528" y="151377"/>
            <a:ext cx="8352927" cy="2413527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600" b="1" dirty="0" smtClean="0"/>
              <a:t>6.</a:t>
            </a:r>
          </a:p>
          <a:p>
            <a:pPr algn="ctr"/>
            <a:r>
              <a:rPr lang="cs-CZ" sz="3600" b="1" dirty="0" smtClean="0"/>
              <a:t>Byl velitelem husitských vojsk král Václav IV.?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971600" y="3717032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ANO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26360" y="3717031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496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E313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11099" y="372478"/>
            <a:ext cx="8352927" cy="2048410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7.</a:t>
            </a:r>
          </a:p>
          <a:p>
            <a:pPr algn="ctr"/>
            <a:r>
              <a:rPr lang="cs-CZ" sz="3600" b="1" dirty="0" smtClean="0"/>
              <a:t>Vedl husity po Žižkově smrti král Zikmund Lucemburský?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971600" y="3441179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ANO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8104" y="3478510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1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E313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13300" y="288328"/>
            <a:ext cx="8352927" cy="2132560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8.</a:t>
            </a:r>
          </a:p>
          <a:p>
            <a:pPr algn="ctr"/>
            <a:r>
              <a:rPr lang="cs-CZ" sz="3600" b="1" dirty="0" smtClean="0"/>
              <a:t>Zaniklo husitské vojsko po smrti Jana Žižky?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971600" y="3645024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ANO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8104" y="3633467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88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E313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52663" y="260648"/>
            <a:ext cx="8352927" cy="2736304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9.</a:t>
            </a:r>
          </a:p>
          <a:p>
            <a:pPr algn="ctr"/>
            <a:r>
              <a:rPr lang="cs-CZ" sz="3600" b="1" dirty="0" smtClean="0"/>
              <a:t>Vyhlašoval papež křížové výpravy proti nepřátelům pravé (katolické) víry?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108657" y="3933056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ANO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9770" y="3933055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105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E313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23529" y="198022"/>
            <a:ext cx="8352927" cy="2269511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455615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10.</a:t>
            </a:r>
          </a:p>
          <a:p>
            <a:pPr algn="ctr"/>
            <a:r>
              <a:rPr lang="cs-CZ" sz="3600" b="1" dirty="0" smtClean="0"/>
              <a:t>Začaly husitské války bitvou u Lipan?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971600" y="3539180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ANO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90445" y="3581763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291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1DE313"/>
                                      </p:to>
                                    </p:animClr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95536" y="200910"/>
            <a:ext cx="8352927" cy="1389210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188640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11.</a:t>
            </a:r>
          </a:p>
          <a:p>
            <a:pPr algn="ctr"/>
            <a:r>
              <a:rPr lang="cs-CZ" sz="3600" b="1" dirty="0" smtClean="0"/>
              <a:t>Správně doplň daná slova do textu.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20" y="2060848"/>
            <a:ext cx="86409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Mistr __________ kázal v ______________ . Upálen byl ____________ v ____________ . _____________ se stal znamením rovnosti. Jednooký hejtman ___________ nezažil porážku. Ve městě ____________ si měli být všichni rovni. Křižáci měli na šatech znamení ___________ . Husitům pomáhalo vítězit nadšení a _____________.</a:t>
            </a:r>
            <a:endParaRPr lang="cs-CZ" sz="2400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0" y="4797152"/>
            <a:ext cx="9144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69252" y="5134972"/>
            <a:ext cx="2257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/>
              <a:t>vozová hradba</a:t>
            </a:r>
            <a:endParaRPr lang="cs-CZ" sz="2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49935" y="5165750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/>
              <a:t>kalich</a:t>
            </a:r>
            <a:endParaRPr lang="cs-CZ" sz="2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07704" y="5861035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/>
              <a:t>Jan Hus</a:t>
            </a:r>
            <a:endParaRPr lang="cs-CZ" sz="2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1520" y="5978053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/>
              <a:t>Jan Žižka</a:t>
            </a:r>
            <a:endParaRPr lang="cs-CZ" sz="2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76056" y="5573018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/>
              <a:t>Táboře</a:t>
            </a:r>
            <a:endParaRPr lang="cs-CZ" sz="2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898959" y="5091315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/>
              <a:t>Kostnici</a:t>
            </a:r>
            <a:endParaRPr lang="cs-CZ" sz="2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87924" y="6161600"/>
            <a:ext cx="23762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/>
              <a:t>kapli Betlémské</a:t>
            </a:r>
            <a:endParaRPr lang="cs-CZ" sz="2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444208" y="6071592"/>
            <a:ext cx="25202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/>
              <a:t>6. července 1415</a:t>
            </a:r>
            <a:endParaRPr lang="cs-CZ" sz="2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164288" y="5557302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smtClean="0"/>
              <a:t>kříže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14667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3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6 1.11111E-6 C 0.00157 -0.03079 0.0007 -0.06204 0.00296 -0.09282 C 0.00417 -0.10949 0.01199 -0.13194 0.01667 -0.14745 C 0.02605 -0.21181 0.0323 -0.27662 0.03942 -0.34144 C 0.04046 -0.3706 0.04237 -0.39722 0.04393 -0.42616 C 0.04584 -0.55486 0.04549 -0.4963 0.04549 -0.60185 " pathEditMode="relative" ptsTypes="fffff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C 0.00729 -0.0375 -5.55556E-7 -0.08379 -0.00156 -0.12315 C 0.00191 -0.2375 -0.00156 -0.09861 -0.00156 -0.28495 C -0.00156 -0.3125 -0.00087 -0.34004 -5.55556E-7 -0.36759 C 0.00017 -0.37176 0.00156 -0.37986 0.00156 -0.37963 " pathEditMode="relative" rAng="0" ptsTypes="ffff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-19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33333E-6 C 0.0335 -0.01158 0.06354 -0.03519 0.09843 -0.04051 C 0.13264 -0.05278 0.16562 -0.07176 0.19982 -0.08287 C 0.21284 -0.09167 0.22621 -0.09954 0.23941 -0.10718 C 0.24236 -0.1088 0.24548 -0.10973 0.24843 -0.11112 C 0.25364 -0.11366 0.26371 -0.11922 0.26371 -0.11922 C 0.2684 -0.1257 0.2743 -0.12547 0.28038 -0.1294 C 0.29253 -0.13727 0.30521 -0.14584 0.31666 -0.15556 C 0.33767 -0.17362 0.3276 -0.16852 0.33941 -0.17385 C 0.34965 -0.18565 0.36059 -0.19699 0.37118 -0.20811 C 0.37656 -0.21366 0.38298 -0.21783 0.38784 -0.22431 C 0.39409 -0.23287 0.40399 -0.24954 0.41215 -0.25672 C 0.41996 -0.26343 0.4276 -0.27084 0.43489 -0.27894 C 0.44323 -0.28866 0.45052 -0.29746 0.46041 -0.3051 C 0.46597 -0.31505 0.48212 -0.33125 0.4908 -0.33542 C 0.49444 -0.3426 0.49687 -0.34699 0.50312 -0.34954 C 0.50798 -0.35949 0.50451 -0.35417 0.51493 -0.36366 C 0.51996 -0.36806 0.51666 -0.36783 0.52118 -0.37385 C 0.52482 -0.37894 0.53055 -0.38311 0.53472 -0.38797 C 0.53906 -0.39306 0.54288 -0.39885 0.54705 -0.40417 C 0.54843 -0.40625 0.54982 -0.40811 0.55156 -0.41019 C 0.55243 -0.41158 0.55451 -0.41436 0.55451 -0.41436 C 0.55729 -0.42593 0.55364 -0.41528 0.56198 -0.42639 C 0.56632 -0.43218 0.56996 -0.43866 0.5743 -0.44445 C 0.57708 -0.44838 0.58021 -0.45255 0.58316 -0.45672 C 0.58437 -0.45811 0.58646 -0.46065 0.58646 -0.46065 " pathEditMode="relative" ptsTypes="fffffffffffffffffffffffff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-0.07483 -0.5643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2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0023 C -0.00781 -0.02616 0.00174 0.00023 -0.00781 -0.01504 C -0.0158 -0.02824 -0.02274 -0.04352 -0.03055 -0.05717 C -0.03194 -0.05949 -0.03212 -0.06319 -0.0335 -0.06551 C -0.03767 -0.07315 -0.04618 -0.08773 -0.05173 -0.09282 C -0.06041 -0.11319 -0.07465 -0.13333 -0.08663 -0.15 C -0.09028 -0.15486 -0.09271 -0.16134 -0.09583 -0.1669 C -0.10052 -0.17546 -0.11319 -0.18889 -0.12014 -0.19213 C -0.12222 -0.20162 -0.12691 -0.20254 -0.13229 -0.20879 C -0.13871 -0.21643 -0.15416 -0.23217 -0.15798 -0.24259 C -0.15868 -0.24467 -0.15868 -0.24699 -0.15955 -0.24884 C -0.16111 -0.25254 -0.16389 -0.25393 -0.16562 -0.25741 C -0.16788 -0.26157 -0.17031 -0.26528 -0.17153 -0.27014 C -0.17205 -0.27245 -0.17222 -0.27454 -0.17309 -0.27639 C -0.17534 -0.28148 -0.18073 -0.2912 -0.18073 -0.29097 C -0.18576 -0.31157 -0.19288 -0.33287 -0.19288 -0.3544 " pathEditMode="relative" rAng="0" ptsTypes="fffffffffffffff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49" y="-1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07407E-6 C -0.00052 -0.01203 -0.00018 -0.0243 -0.00139 -0.03634 C -0.00174 -0.03981 -0.00417 -0.04282 -0.00452 -0.04629 C -0.00781 -0.07962 -0.00781 -0.11226 -0.01216 -0.14537 C -0.01268 -0.16157 -0.01233 -0.17777 -0.01354 -0.19375 C -0.01389 -0.19814 -0.01667 -0.20601 -0.01667 -0.20601 C -0.01841 -0.23009 -0.02014 -0.26666 -0.0257 -0.28888 C -0.02934 -0.32662 -0.03472 -0.35995 -0.03472 -0.39791 " pathEditMode="relative" ptsTypes="fffffff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C -0.00034 -0.02662 0.00452 -0.0926 -0.0059 -0.12824 C -0.01041 -0.16412 -0.02204 -0.20533 -0.04843 -0.21829 C -0.05052 -0.22037 -0.05225 -0.22292 -0.05434 -0.22454 C -0.05625 -0.2257 -0.05868 -0.22523 -0.06024 -0.22662 C -0.06215 -0.22801 -0.06284 -0.23148 -0.06475 -0.23287 C -0.06805 -0.23519 -0.08958 -0.24213 -0.0927 -0.24352 C -0.11684 -0.25232 -0.14131 -0.2588 -0.16614 -0.26436 C -0.18437 -0.26852 -0.19045 -0.27176 -0.20295 -0.28959 C -0.20486 -0.29236 -0.20868 -0.29561 -0.20868 -0.29977 " pathEditMode="relative" rAng="0" ptsTypes="fffffffff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8" y="-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4 -0.00093 C -0.01701 -0.03172 -0.01319 -0.09236 -0.02916 -0.12014 C -0.03784 -0.15764 -0.05937 -0.18449 -0.08368 -0.20486 C -0.09045 -0.21065 -0.096 -0.21806 -0.10329 -0.22315 C -0.11024 -0.22801 -0.11788 -0.23148 -0.12465 -0.23727 C -0.1375 -0.24838 -0.15121 -0.25625 -0.16579 -0.26343 C -0.17291 -0.27361 -0.18524 -0.27662 -0.19427 -0.28172 C -0.21371 -0.29213 -0.2342 -0.30023 -0.25486 -0.30394 C -0.26614 -0.30949 -0.27517 -0.31135 -0.28663 -0.31412 C -0.30607 -0.31875 -0.32482 -0.32593 -0.34461 -0.3301 C -0.36406 -0.33449 -0.38333 -0.34283 -0.40329 -0.3463 C -0.41562 -0.35209 -0.43107 -0.35348 -0.44427 -0.35648 C -0.4467 -0.35787 -0.44913 -0.35949 -0.45173 -0.36042 C -0.45468 -0.36158 -0.45798 -0.36111 -0.46093 -0.3625 C -0.46267 -0.3632 -0.46371 -0.36598 -0.46545 -0.36667 C -0.46892 -0.36806 -0.47256 -0.3676 -0.47604 -0.36852 C -0.48298 -0.37014 -0.48888 -0.37315 -0.49583 -0.37454 C -0.50451 -0.37848 -0.5085 -0.38102 -0.51875 -0.38264 C -0.52899 -0.39005 -0.54166 -0.39074 -0.55329 -0.39491 C -0.57083 -0.40116 -0.58888 -0.40301 -0.60642 -0.40903 C -0.61527 -0.41204 -0.62118 -0.41551 -0.63055 -0.41713 C -0.63819 -0.42037 -0.64548 -0.42477 -0.65329 -0.42709 C -0.66024 -0.43195 -0.66753 -0.43473 -0.67447 -0.43936 C -0.67916 -0.44236 -0.68229 -0.44769 -0.68663 -0.45139 C -0.68854 -0.45486 -0.69097 -0.45787 -0.6927 -0.46158 C -0.69461 -0.46598 -0.69548 -0.47107 -0.69722 -0.4757 C -0.69878 -0.49236 -0.6993 -0.51829 -0.70486 -0.53218 " pathEditMode="relative" rAng="0" ptsTypes="ffffffffffffffffffffffffffA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62" y="-2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C 0.00451 -0.00694 0.00764 -0.0162 0.01406 -0.0206 C 0.02882 -0.03078 0.04462 -0.03819 0.06007 -0.04699 C 0.0842 -0.06111 0.11059 -0.07129 0.13767 -0.07546 C 0.1618 -0.08518 0.1901 -0.08611 0.21528 -0.08981 C 0.22726 -0.09444 0.2401 -0.09583 0.25243 -0.09791 C 0.27066 -0.10486 0.28993 -0.10903 0.30903 -0.11227 C 0.3151 -0.11713 0.31927 -0.11852 0.32656 -0.12037 C 0.33437 -0.12963 0.325 -0.1199 0.33559 -0.12639 C 0.34305 -0.13102 0.34826 -0.13773 0.35486 -0.14282 C 0.36215 -0.14838 0.36805 -0.15185 0.3743 -0.15903 C 0.38038 -0.1662 0.38472 -0.1699 0.3901 -0.17754 C 0.39253 -0.18102 0.39913 -0.18565 0.39913 -0.18541 " pathEditMode="relative" rAng="0" ptsTypes="ffffffffffffA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48" y="-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s odříznutým příčným rohem 11"/>
          <p:cNvSpPr/>
          <p:nvPr/>
        </p:nvSpPr>
        <p:spPr>
          <a:xfrm>
            <a:off x="354330" y="265710"/>
            <a:ext cx="8352927" cy="2269511"/>
          </a:xfrm>
          <a:prstGeom prst="snip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6337" y="917280"/>
            <a:ext cx="820891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5400" b="1" dirty="0" smtClean="0"/>
              <a:t>KONEC</a:t>
            </a:r>
            <a:endParaRPr lang="cs-CZ" sz="3600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469" y="3140968"/>
            <a:ext cx="3146648" cy="314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236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4896544" cy="432048"/>
          </a:xfrm>
          <a:ln>
            <a:solidFill>
              <a:schemeClr val="bg2">
                <a:lumMod val="50000"/>
              </a:schemeClr>
            </a:solidFill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Použitá literatura a </a:t>
            </a:r>
            <a:r>
              <a:rPr lang="cs-CZ" sz="2700" dirty="0">
                <a:solidFill>
                  <a:schemeClr val="tx1"/>
                </a:solidFill>
              </a:rPr>
              <a:t>odkazy</a:t>
            </a:r>
            <a:r>
              <a:rPr lang="cs-CZ" sz="2400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980728"/>
            <a:ext cx="842493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dirty="0"/>
              <a:t>Obrázky použity ze sady </a:t>
            </a:r>
            <a:r>
              <a:rPr lang="cs-CZ" sz="2400" dirty="0" smtClean="0"/>
              <a:t>Office a také:</a:t>
            </a:r>
          </a:p>
          <a:p>
            <a:pPr marL="342900" indent="-342900">
              <a:buFontTx/>
              <a:buChar char="-"/>
            </a:pPr>
            <a:r>
              <a:rPr lang="cs-CZ" dirty="0" smtClean="0"/>
              <a:t>Není-li </a:t>
            </a:r>
            <a:r>
              <a:rPr lang="cs-CZ" dirty="0"/>
              <a:t>uvedeno jinak je materiál dílem autorky podle učebních osnov odpovídajících ŠVP vyučovaných podle učebnic</a:t>
            </a:r>
            <a:r>
              <a:rPr lang="cs-CZ" dirty="0" smtClean="0"/>
              <a:t>:</a:t>
            </a:r>
          </a:p>
          <a:p>
            <a:pPr marL="342900" indent="-342900">
              <a:buFontTx/>
              <a:buChar char="-"/>
            </a:pPr>
            <a:endParaRPr lang="cs-CZ" sz="1600" dirty="0" smtClean="0"/>
          </a:p>
          <a:p>
            <a:pPr marL="342900" indent="-342900">
              <a:buFontTx/>
              <a:buChar char="-"/>
            </a:pPr>
            <a:endParaRPr lang="cs-CZ" sz="1600" dirty="0"/>
          </a:p>
          <a:p>
            <a:endParaRPr lang="cs-CZ" sz="2000" dirty="0"/>
          </a:p>
          <a:p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PeadDr.Stříbrná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I. a kol. 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Vlastivěda 4, učebnice,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Brno: NOVÁ ŠKOLA, 2010. ISBN 978-80-7289-166-5</a:t>
            </a:r>
          </a:p>
          <a:p>
            <a:endParaRPr lang="cs-CZ" sz="2000" dirty="0"/>
          </a:p>
          <a:p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PeadDr.Stříbrná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I. a kol. 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Vlastivěda 4, pracovní sešit,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Brno: NOVÁ ŠKOLA, 2004. ISBN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80-7289-066-2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/>
              <a:t>Citováno </a:t>
            </a:r>
            <a:r>
              <a:rPr lang="cs-CZ" sz="2000" dirty="0"/>
              <a:t>dne: </a:t>
            </a:r>
            <a:r>
              <a:rPr lang="cs-CZ" sz="2000" dirty="0" smtClean="0"/>
              <a:t>12.1.2013</a:t>
            </a:r>
            <a:endParaRPr lang="cs-CZ" sz="2000" dirty="0"/>
          </a:p>
          <a:p>
            <a:r>
              <a:rPr lang="pl-PL" sz="2000" dirty="0">
                <a:hlinkClick r:id="rId3"/>
              </a:rPr>
              <a:t>DUM uložen na- http://</a:t>
            </a:r>
            <a:r>
              <a:rPr lang="pl-PL" sz="2000" dirty="0" smtClean="0">
                <a:hlinkClick r:id="rId3"/>
              </a:rPr>
              <a:t>dumy.cz/materialy/prehled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934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whoosh.wav"/>
          </p:stSnd>
        </p:sndAc>
      </p:transition>
    </mc:Choice>
    <mc:Fallback xmlns="">
      <p:transition spd="slow">
        <p:fade/>
        <p:sndAc>
          <p:stSnd>
            <p:snd r:embed="rId4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Vlastní 22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BF6400"/>
      </a:hlink>
      <a:folHlink>
        <a:srgbClr val="BF640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TC101859862[[fn=Městská zábava]]</Template>
  <TotalTime>547</TotalTime>
  <Words>407</Words>
  <Application>Microsoft Office PowerPoint</Application>
  <PresentationFormat>Předvádění na obrazovce (4:3)</PresentationFormat>
  <Paragraphs>72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Prostor</vt:lpstr>
      <vt:lpstr>Název školy: ZŠ Klášterec nad Ohří, Krátká 676 Autor: Mgr. Hana Kittnerová Název materiálu: VY_32_INOVACE_19_39_OPAKOVÁNÍ_HUSITSKÉ_VÁLKY Číslo projektu: CZ.1.07/1.4.00/21.1115  </vt:lpstr>
      <vt:lpstr>OPAKOVÁNÍ – HUSITSKÉ VÁLKY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Použitá literatura a odkazy: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SLOVA LIŠÍCÍ SE VÝZNAMEM A PSANÍM Y/I</dc:title>
  <dc:creator>hakitt</dc:creator>
  <cp:lastModifiedBy>hakitt</cp:lastModifiedBy>
  <cp:revision>88</cp:revision>
  <dcterms:created xsi:type="dcterms:W3CDTF">2011-12-02T16:59:42Z</dcterms:created>
  <dcterms:modified xsi:type="dcterms:W3CDTF">2013-01-22T23:14:35Z</dcterms:modified>
</cp:coreProperties>
</file>