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9"/>
  </p:notesMasterIdLst>
  <p:sldIdLst>
    <p:sldId id="258" r:id="rId4"/>
    <p:sldId id="266" r:id="rId5"/>
    <p:sldId id="307" r:id="rId6"/>
    <p:sldId id="311" r:id="rId7"/>
    <p:sldId id="341" r:id="rId8"/>
    <p:sldId id="344" r:id="rId9"/>
    <p:sldId id="345" r:id="rId10"/>
    <p:sldId id="346" r:id="rId11"/>
    <p:sldId id="347" r:id="rId12"/>
    <p:sldId id="348" r:id="rId13"/>
    <p:sldId id="349" r:id="rId14"/>
    <p:sldId id="353" r:id="rId15"/>
    <p:sldId id="352" r:id="rId16"/>
    <p:sldId id="316" r:id="rId17"/>
    <p:sldId id="35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FFFFFF"/>
    <a:srgbClr val="008000"/>
    <a:srgbClr val="69F38A"/>
    <a:srgbClr val="99FFCC"/>
    <a:srgbClr val="D0D8E8"/>
    <a:srgbClr val="F67E6A"/>
    <a:srgbClr val="FF6600"/>
    <a:srgbClr val="FAB7AC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94" autoAdjust="0"/>
    <p:restoredTop sz="93190" autoAdjust="0"/>
  </p:normalViewPr>
  <p:slideViewPr>
    <p:cSldViewPr>
      <p:cViewPr varScale="1">
        <p:scale>
          <a:sx n="102" d="100"/>
          <a:sy n="102" d="100"/>
        </p:scale>
        <p:origin x="-1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planeta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stáří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tvar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rovník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plocha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světový oceán</a:t>
          </a:r>
          <a:endParaRPr lang="cs-CZ" sz="2400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pevnina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zemská osa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200" b="0" dirty="0" smtClean="0"/>
            <a:t>rovnodennost</a:t>
          </a:r>
          <a:endParaRPr lang="cs-CZ" sz="22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slunovrat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poloměr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pohyby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70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NeighborX="335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NeighborX="252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NeighborX="170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47D536-66F0-4C39-A2D2-526A49D6E646}" type="presOf" srcId="{1BDE75C6-E49C-4C0D-9B54-AB332D07C5E8}" destId="{327274FD-849A-4253-A88C-49EA9C8EC748}" srcOrd="0" destOrd="0" presId="urn:microsoft.com/office/officeart/2005/8/layout/default#1"/>
    <dgm:cxn modelId="{415B3D3A-4C7C-4957-B34B-F1AA1AFEEF6B}" type="presOf" srcId="{8CABA663-F140-4381-A837-528457B523EF}" destId="{D9A0A614-79EC-42F7-A674-B82117D4894F}" srcOrd="0" destOrd="0" presId="urn:microsoft.com/office/officeart/2005/8/layout/default#1"/>
    <dgm:cxn modelId="{5C319870-548F-427B-928E-26B433F45CF9}" type="presOf" srcId="{7EBCF7C0-B995-460D-9CA3-BD8B3E69F3CB}" destId="{8C8086F4-EA7A-4DA8-B360-C7A5B3E6375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18342871-60CB-4FAF-9379-396B21786A3E}" type="presOf" srcId="{7D689C6D-215A-4061-950F-D2B50FE031ED}" destId="{3C5A676D-11A3-40AD-B0C0-98AA55E96A4D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F01870C4-2C05-4E31-A523-5755CE6FAA53}" type="presOf" srcId="{7064D6C3-D3C5-48BB-ABE8-9B6F4E5F0A72}" destId="{BC96A9CA-1CEB-4AF6-A87C-FBD3AB402411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75B243D1-D411-4193-93E3-366FD2C355E9}" type="presOf" srcId="{C68AB37A-53D0-4D22-A99A-2423E0AA25C6}" destId="{D130A27F-5689-4129-A5C8-1E2E8D1BAED4}" srcOrd="0" destOrd="0" presId="urn:microsoft.com/office/officeart/2005/8/layout/default#1"/>
    <dgm:cxn modelId="{331CCD6E-B222-4ABC-A9BF-270FD76BE3AF}" type="presOf" srcId="{EC946AD9-0CA3-4444-A299-3735452357FC}" destId="{BAA9C6B7-595A-4370-8301-2396CE27676B}" srcOrd="0" destOrd="0" presId="urn:microsoft.com/office/officeart/2005/8/layout/default#1"/>
    <dgm:cxn modelId="{FDD2A616-0671-4A20-8375-DF59DBB6F9C2}" type="presOf" srcId="{6D29609A-A390-414B-A1D1-B8FB6AD99EA0}" destId="{A33118F3-006D-4DE0-85D7-BEF5B6ED5873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2D1DD53D-528F-40AF-96C3-BE549D73ABC8}" type="presOf" srcId="{0B3179CF-1808-4AF2-9A23-49E161367459}" destId="{7685899C-38FE-4CB4-8B7F-2C3F43DD35D1}" srcOrd="0" destOrd="0" presId="urn:microsoft.com/office/officeart/2005/8/layout/default#1"/>
    <dgm:cxn modelId="{8A3AF5CF-DD22-408D-9075-796671A5DEFE}" type="presOf" srcId="{0E767B01-13C3-462A-A480-36847BE14600}" destId="{802AFF8F-A710-40F3-A00D-100F373737B8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D3E68159-096E-420D-A9E8-5EF8B41ADE89}" type="presOf" srcId="{53967C97-45EB-4DD3-90B7-0B27D694F559}" destId="{12A3D154-DC56-44D7-ADBF-D1C4D58ED58A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D71E89CB-B1D7-479B-B11E-4BA90A243D4D}" type="presOf" srcId="{1E8D236F-3381-450A-8AC6-8A58F9383057}" destId="{D5B814DB-2B46-4BBC-98D8-8038F299A82F}" srcOrd="0" destOrd="0" presId="urn:microsoft.com/office/officeart/2005/8/layout/default#1"/>
    <dgm:cxn modelId="{3B19BC5F-074A-4ED5-9030-183AAED13461}" type="presOf" srcId="{1EE2DD4F-7CF7-48E0-8C07-1B8F9C6DE597}" destId="{69BA46AD-DF0A-4BBD-9AEE-440738E97DD1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DBBF7AF7-0513-426C-916B-D2AB1E4AC7C2}" type="presParOf" srcId="{3C5A676D-11A3-40AD-B0C0-98AA55E96A4D}" destId="{A33118F3-006D-4DE0-85D7-BEF5B6ED5873}" srcOrd="0" destOrd="0" presId="urn:microsoft.com/office/officeart/2005/8/layout/default#1"/>
    <dgm:cxn modelId="{62EA9B90-1D95-4BFB-9729-E5CBF0AE3F54}" type="presParOf" srcId="{3C5A676D-11A3-40AD-B0C0-98AA55E96A4D}" destId="{ED37F170-9829-48EA-8EBA-6F9CF988D086}" srcOrd="1" destOrd="0" presId="urn:microsoft.com/office/officeart/2005/8/layout/default#1"/>
    <dgm:cxn modelId="{ABF52FFA-1924-4E5E-84FC-E7977424400A}" type="presParOf" srcId="{3C5A676D-11A3-40AD-B0C0-98AA55E96A4D}" destId="{7685899C-38FE-4CB4-8B7F-2C3F43DD35D1}" srcOrd="2" destOrd="0" presId="urn:microsoft.com/office/officeart/2005/8/layout/default#1"/>
    <dgm:cxn modelId="{A64989C8-97F3-427E-A8B2-E1185FB17C89}" type="presParOf" srcId="{3C5A676D-11A3-40AD-B0C0-98AA55E96A4D}" destId="{853257FC-53A7-41E2-A65B-84FCEABD6802}" srcOrd="3" destOrd="0" presId="urn:microsoft.com/office/officeart/2005/8/layout/default#1"/>
    <dgm:cxn modelId="{2DC0D1FC-895D-4867-9F85-AD97E21313B2}" type="presParOf" srcId="{3C5A676D-11A3-40AD-B0C0-98AA55E96A4D}" destId="{D130A27F-5689-4129-A5C8-1E2E8D1BAED4}" srcOrd="4" destOrd="0" presId="urn:microsoft.com/office/officeart/2005/8/layout/default#1"/>
    <dgm:cxn modelId="{6A65C9D5-5D10-4164-AFF5-CCDBD1A83B91}" type="presParOf" srcId="{3C5A676D-11A3-40AD-B0C0-98AA55E96A4D}" destId="{7AC5A7A6-39BB-4862-9179-92A64503AD24}" srcOrd="5" destOrd="0" presId="urn:microsoft.com/office/officeart/2005/8/layout/default#1"/>
    <dgm:cxn modelId="{67FA37DD-FCDE-4836-8F98-8800E3093086}" type="presParOf" srcId="{3C5A676D-11A3-40AD-B0C0-98AA55E96A4D}" destId="{D9A0A614-79EC-42F7-A674-B82117D4894F}" srcOrd="6" destOrd="0" presId="urn:microsoft.com/office/officeart/2005/8/layout/default#1"/>
    <dgm:cxn modelId="{39C47D4E-5FB1-435A-9AF2-ACFE2E3642F5}" type="presParOf" srcId="{3C5A676D-11A3-40AD-B0C0-98AA55E96A4D}" destId="{A2AD23F2-1FB6-4CB6-A59B-48DBACFA1E36}" srcOrd="7" destOrd="0" presId="urn:microsoft.com/office/officeart/2005/8/layout/default#1"/>
    <dgm:cxn modelId="{785BC253-9BFD-4006-BED2-7C6A4928AD3C}" type="presParOf" srcId="{3C5A676D-11A3-40AD-B0C0-98AA55E96A4D}" destId="{327274FD-849A-4253-A88C-49EA9C8EC748}" srcOrd="8" destOrd="0" presId="urn:microsoft.com/office/officeart/2005/8/layout/default#1"/>
    <dgm:cxn modelId="{3E122783-1B41-44E3-B8C9-2791A990E9BB}" type="presParOf" srcId="{3C5A676D-11A3-40AD-B0C0-98AA55E96A4D}" destId="{BF9480DF-7708-4F28-AB36-28724565F072}" srcOrd="9" destOrd="0" presId="urn:microsoft.com/office/officeart/2005/8/layout/default#1"/>
    <dgm:cxn modelId="{58101A03-05D3-4F74-921A-073BF3A94907}" type="presParOf" srcId="{3C5A676D-11A3-40AD-B0C0-98AA55E96A4D}" destId="{69BA46AD-DF0A-4BBD-9AEE-440738E97DD1}" srcOrd="10" destOrd="0" presId="urn:microsoft.com/office/officeart/2005/8/layout/default#1"/>
    <dgm:cxn modelId="{C0027681-00E6-4FC2-98A0-DF1E0C9EE769}" type="presParOf" srcId="{3C5A676D-11A3-40AD-B0C0-98AA55E96A4D}" destId="{38C5E5AD-97B1-468F-8689-E19F00FEE7F1}" srcOrd="11" destOrd="0" presId="urn:microsoft.com/office/officeart/2005/8/layout/default#1"/>
    <dgm:cxn modelId="{FE8EDE05-A18B-4E28-9868-00A226AAE6AF}" type="presParOf" srcId="{3C5A676D-11A3-40AD-B0C0-98AA55E96A4D}" destId="{12A3D154-DC56-44D7-ADBF-D1C4D58ED58A}" srcOrd="12" destOrd="0" presId="urn:microsoft.com/office/officeart/2005/8/layout/default#1"/>
    <dgm:cxn modelId="{AE1D7F11-9F2C-4153-9FA4-9AD5F3769E6D}" type="presParOf" srcId="{3C5A676D-11A3-40AD-B0C0-98AA55E96A4D}" destId="{E9B9CFCC-83C0-4F3A-B471-7A937CB85CDA}" srcOrd="13" destOrd="0" presId="urn:microsoft.com/office/officeart/2005/8/layout/default#1"/>
    <dgm:cxn modelId="{4470DF91-ECAC-469B-8506-637558B72285}" type="presParOf" srcId="{3C5A676D-11A3-40AD-B0C0-98AA55E96A4D}" destId="{BC96A9CA-1CEB-4AF6-A87C-FBD3AB402411}" srcOrd="14" destOrd="0" presId="urn:microsoft.com/office/officeart/2005/8/layout/default#1"/>
    <dgm:cxn modelId="{1FF8613E-31F6-420E-9D06-8B3733D6B874}" type="presParOf" srcId="{3C5A676D-11A3-40AD-B0C0-98AA55E96A4D}" destId="{C7FAE7CC-78BC-43D4-AB69-7D7DF2438182}" srcOrd="15" destOrd="0" presId="urn:microsoft.com/office/officeart/2005/8/layout/default#1"/>
    <dgm:cxn modelId="{BB18C4FB-1FBB-4972-B4FA-47965D19E566}" type="presParOf" srcId="{3C5A676D-11A3-40AD-B0C0-98AA55E96A4D}" destId="{802AFF8F-A710-40F3-A00D-100F373737B8}" srcOrd="16" destOrd="0" presId="urn:microsoft.com/office/officeart/2005/8/layout/default#1"/>
    <dgm:cxn modelId="{6BECA125-2A96-415E-AAE9-BB5FE741151E}" type="presParOf" srcId="{3C5A676D-11A3-40AD-B0C0-98AA55E96A4D}" destId="{9D7449AA-C368-4B37-B1BC-B8324ED21AA6}" srcOrd="17" destOrd="0" presId="urn:microsoft.com/office/officeart/2005/8/layout/default#1"/>
    <dgm:cxn modelId="{15024BE2-00F8-4C7C-AE26-240B85CEA9B3}" type="presParOf" srcId="{3C5A676D-11A3-40AD-B0C0-98AA55E96A4D}" destId="{D5B814DB-2B46-4BBC-98D8-8038F299A82F}" srcOrd="18" destOrd="0" presId="urn:microsoft.com/office/officeart/2005/8/layout/default#1"/>
    <dgm:cxn modelId="{D2FDC4FF-5FF5-462B-A936-A314C8709CCC}" type="presParOf" srcId="{3C5A676D-11A3-40AD-B0C0-98AA55E96A4D}" destId="{0254AA83-F239-46A8-9A87-1EB1FB0B79F9}" srcOrd="19" destOrd="0" presId="urn:microsoft.com/office/officeart/2005/8/layout/default#1"/>
    <dgm:cxn modelId="{CE1E7902-A72C-4C24-9AFF-8F7B381BAE3E}" type="presParOf" srcId="{3C5A676D-11A3-40AD-B0C0-98AA55E96A4D}" destId="{8C8086F4-EA7A-4DA8-B360-C7A5B3E6375F}" srcOrd="20" destOrd="0" presId="urn:microsoft.com/office/officeart/2005/8/layout/default#1"/>
    <dgm:cxn modelId="{90DA9839-EE77-4B7D-B818-605D2822CFCA}" type="presParOf" srcId="{3C5A676D-11A3-40AD-B0C0-98AA55E96A4D}" destId="{7CDB8853-AB58-43AB-A5CF-0A1BC771C5FE}" srcOrd="21" destOrd="0" presId="urn:microsoft.com/office/officeart/2005/8/layout/default#1"/>
    <dgm:cxn modelId="{49A4CAED-6124-463A-A0E2-DAC9E2F16830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2344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planeta</a:t>
          </a:r>
          <a:endParaRPr lang="cs-CZ" sz="2400" kern="1200" dirty="0"/>
        </a:p>
      </dsp:txBody>
      <dsp:txXfrm>
        <a:off x="82344" y="316627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70577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stáří</a:t>
          </a:r>
          <a:endParaRPr lang="cs-CZ" sz="2400" kern="1200" dirty="0"/>
        </a:p>
      </dsp:txBody>
      <dsp:txXfrm>
        <a:off x="2170577" y="316627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5881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tvar</a:t>
          </a:r>
          <a:endParaRPr lang="cs-CZ" sz="2400" kern="1200" dirty="0"/>
        </a:p>
      </dsp:txBody>
      <dsp:txXfrm>
        <a:off x="4258810" y="316627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poloměr</a:t>
          </a:r>
          <a:endParaRPr lang="cs-CZ" sz="2400" kern="1200" dirty="0"/>
        </a:p>
      </dsp:txBody>
      <dsp:txXfrm>
        <a:off x="6316860" y="316627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82344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rovník</a:t>
          </a:r>
          <a:endParaRPr lang="cs-CZ" sz="2400" kern="1200" dirty="0"/>
        </a:p>
      </dsp:txBody>
      <dsp:txXfrm>
        <a:off x="82344" y="1684787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70577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plocha</a:t>
          </a:r>
          <a:endParaRPr lang="cs-CZ" sz="2400" kern="1200" dirty="0"/>
        </a:p>
      </dsp:txBody>
      <dsp:txXfrm>
        <a:off x="2170577" y="1684787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25881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světový oceán</a:t>
          </a:r>
          <a:endParaRPr lang="cs-CZ" sz="2400" kern="1200" dirty="0"/>
        </a:p>
      </dsp:txBody>
      <dsp:txXfrm>
        <a:off x="4258810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31686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pevnina</a:t>
          </a:r>
          <a:endParaRPr lang="cs-CZ" sz="2400" kern="1200" dirty="0"/>
        </a:p>
      </dsp:txBody>
      <dsp:txXfrm>
        <a:off x="6316860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82344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zemská osa</a:t>
          </a:r>
          <a:endParaRPr lang="cs-CZ" sz="2400" kern="1200" dirty="0"/>
        </a:p>
      </dsp:txBody>
      <dsp:txXfrm>
        <a:off x="82344" y="3052935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70577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pohyby</a:t>
          </a:r>
          <a:endParaRPr lang="cs-CZ" sz="2400" kern="1200" dirty="0"/>
        </a:p>
      </dsp:txBody>
      <dsp:txXfrm>
        <a:off x="2170577" y="3052935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5881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0" kern="1200" dirty="0" smtClean="0"/>
            <a:t>rovnodennost</a:t>
          </a:r>
          <a:endParaRPr lang="cs-CZ" sz="2200" b="0" kern="1200" dirty="0"/>
        </a:p>
      </dsp:txBody>
      <dsp:txXfrm>
        <a:off x="4258810" y="3052935"/>
        <a:ext cx="1912739" cy="1147643"/>
      </dsp:txXfrm>
    </dsp:sp>
    <dsp:sp modelId="{BAA9C6B7-595A-4370-8301-2396CE27676B}">
      <dsp:nvSpPr>
        <dsp:cNvPr id="0" name=""/>
        <dsp:cNvSpPr/>
      </dsp:nvSpPr>
      <dsp:spPr>
        <a:xfrm>
          <a:off x="631686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slunovrat</a:t>
          </a:r>
          <a:endParaRPr lang="cs-CZ" sz="2400" kern="1200" dirty="0"/>
        </a:p>
      </dsp:txBody>
      <dsp:txXfrm>
        <a:off x="6316860" y="3052935"/>
        <a:ext cx="1912739" cy="1147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commons.wikimedia.org/wiki/Hlavn%C3%AD_strana?uselang=cs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8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22.1.2013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VY_52_INOVACE_03_ZEMĚPIS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Planeta Země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26469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PLANETA  ZEMĚ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7" name="Picture 2" descr="C:\Users\Čapková\Desktop\rovní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301208"/>
            <a:ext cx="2664296" cy="1332148"/>
          </a:xfrm>
          <a:prstGeom prst="rect">
            <a:avLst/>
          </a:prstGeom>
          <a:noFill/>
        </p:spPr>
      </p:pic>
      <p:pic>
        <p:nvPicPr>
          <p:cNvPr id="23" name="Picture 17" descr="C:\Users\Čapková\AppData\Local\Microsoft\Windows\Temporary Internet Files\Content.IE5\P2ESR9LQ\MP90043324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64741">
            <a:off x="6600144" y="2555284"/>
            <a:ext cx="2088232" cy="1386832"/>
          </a:xfrm>
          <a:prstGeom prst="rect">
            <a:avLst/>
          </a:prstGeom>
          <a:noFill/>
        </p:spPr>
      </p:pic>
      <p:pic>
        <p:nvPicPr>
          <p:cNvPr id="24" name="Picture 4" descr="C:\Users\Čapková\AppData\Local\Microsoft\Windows\Temporary Internet Files\Content.IE5\J7ER4TZ3\MP90020169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102377">
            <a:off x="483183" y="2565860"/>
            <a:ext cx="2109235" cy="1368152"/>
          </a:xfrm>
          <a:prstGeom prst="rect">
            <a:avLst/>
          </a:prstGeom>
          <a:noFill/>
        </p:spPr>
      </p:pic>
      <p:pic>
        <p:nvPicPr>
          <p:cNvPr id="9" name="Picture 3" descr="C:\Users\Čapková\Desktop\zemský povrch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2132856"/>
            <a:ext cx="2880320" cy="2880320"/>
          </a:xfrm>
          <a:prstGeom prst="rect">
            <a:avLst/>
          </a:prstGeom>
          <a:noFill/>
        </p:spPr>
      </p:pic>
      <p:pic>
        <p:nvPicPr>
          <p:cNvPr id="10" name="Picture 19" descr="C:\Users\Čapková\AppData\Local\Microsoft\Windows\Temporary Internet Files\Content.IE5\O8ARVBQ7\MP90040267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800000" flipV="1">
            <a:off x="6516216" y="4797152"/>
            <a:ext cx="2088232" cy="1391612"/>
          </a:xfrm>
          <a:prstGeom prst="rect">
            <a:avLst/>
          </a:prstGeom>
          <a:noFill/>
        </p:spPr>
      </p:pic>
      <p:pic>
        <p:nvPicPr>
          <p:cNvPr id="11" name="Picture 3" descr="C:\Users\Čapková\AppData\Local\Microsoft\Windows\Temporary Internet Files\Content.IE5\DU011HGI\MP90043839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4797152"/>
            <a:ext cx="2088232" cy="1394143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70080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835696" y="476672"/>
            <a:ext cx="5400600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Planeta Země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Stáří Země je přibližně: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3600400" cy="10081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2564904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Země je planeta sluneční soustavy na dráze od Slunce: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140968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první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druhé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třetí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4509120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Tvar Země je: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085184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přesně kulatý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kulatý na pólech zploštělý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kulatý na rovníku zploštělý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1268760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5 miliard let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6 miliard let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7 miliard let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Stáří Země je přibližně: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013576" cy="14401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 5 miliard let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6 miliard let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7 miliard let</a:t>
            </a:r>
          </a:p>
          <a:p>
            <a:pPr marL="514350" indent="-51435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2852936"/>
            <a:ext cx="87849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Země je planeta sluneční soustavy na dráze od Slunce: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první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druhé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třetí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9552" y="4725144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Tvar Země je: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229200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přesně kulatý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kulatý na pólech zploštělý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kulatý na rovníku zploštělý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7" grpId="0" build="allAtOnce"/>
      <p:bldP spid="11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323528" y="836712"/>
            <a:ext cx="849694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Šipkou spoj pojem se správným údajem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204864"/>
          <a:ext cx="609600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poloměr</a:t>
                      </a:r>
                      <a:r>
                        <a:rPr lang="cs-CZ" sz="2100" b="0" baseline="0" dirty="0" smtClean="0"/>
                        <a:t> Země k rovníku</a:t>
                      </a:r>
                      <a:endParaRPr lang="cs-CZ" sz="2100" b="0" dirty="0" smtClean="0"/>
                    </a:p>
                    <a:p>
                      <a:endParaRPr lang="cs-CZ" sz="2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rgbClr val="0070C0"/>
                          </a:solidFill>
                        </a:rPr>
                        <a:t> 40</a:t>
                      </a:r>
                      <a:r>
                        <a:rPr lang="cs-CZ" sz="2100" baseline="0" dirty="0" smtClean="0">
                          <a:solidFill>
                            <a:srgbClr val="0070C0"/>
                          </a:solidFill>
                        </a:rPr>
                        <a:t> 075 km</a:t>
                      </a:r>
                      <a:endParaRPr lang="cs-CZ" sz="21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délka</a:t>
                      </a:r>
                      <a:r>
                        <a:rPr lang="cs-CZ" sz="2100" b="0" baseline="0" dirty="0" smtClean="0"/>
                        <a:t> rovníku</a:t>
                      </a:r>
                      <a:endParaRPr lang="cs-CZ" sz="2100" b="0" dirty="0" smtClean="0"/>
                    </a:p>
                    <a:p>
                      <a:endParaRPr lang="cs-CZ" sz="21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rgbClr val="0070C0"/>
                          </a:solidFill>
                        </a:rPr>
                        <a:t>361</a:t>
                      </a:r>
                      <a:r>
                        <a:rPr lang="cs-CZ" sz="2100" baseline="0" dirty="0" smtClean="0">
                          <a:solidFill>
                            <a:srgbClr val="0070C0"/>
                          </a:solidFill>
                        </a:rPr>
                        <a:t> mil. km²</a:t>
                      </a:r>
                      <a:endParaRPr lang="cs-CZ" sz="21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plocha</a:t>
                      </a:r>
                      <a:r>
                        <a:rPr lang="cs-CZ" sz="2100" b="0" baseline="0" dirty="0" smtClean="0"/>
                        <a:t> zemského povrchu</a:t>
                      </a:r>
                      <a:endParaRPr lang="cs-CZ" sz="2100" b="0" dirty="0" smtClean="0"/>
                    </a:p>
                    <a:p>
                      <a:endParaRPr lang="cs-CZ" sz="21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0" baseline="0" dirty="0" smtClean="0">
                          <a:solidFill>
                            <a:schemeClr val="accent1"/>
                          </a:solidFill>
                        </a:rPr>
                        <a:t>6 378 km</a:t>
                      </a:r>
                      <a:endParaRPr lang="cs-CZ" sz="2100" b="0" dirty="0" smtClean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světový</a:t>
                      </a:r>
                      <a:r>
                        <a:rPr lang="cs-CZ" sz="2100" b="0" baseline="0" dirty="0" smtClean="0"/>
                        <a:t> oceán</a:t>
                      </a:r>
                      <a:endParaRPr lang="cs-CZ" sz="2100" b="0" dirty="0" smtClean="0"/>
                    </a:p>
                    <a:p>
                      <a:endParaRPr lang="cs-CZ" sz="21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>
                          <a:solidFill>
                            <a:srgbClr val="0070C0"/>
                          </a:solidFill>
                        </a:rPr>
                        <a:t>510</a:t>
                      </a:r>
                      <a:r>
                        <a:rPr lang="cs-CZ" sz="2100" baseline="0" dirty="0" smtClean="0">
                          <a:solidFill>
                            <a:srgbClr val="0070C0"/>
                          </a:solidFill>
                        </a:rPr>
                        <a:t> mil. km²</a:t>
                      </a:r>
                      <a:endParaRPr lang="cs-CZ" sz="2100" dirty="0" smtClean="0">
                        <a:solidFill>
                          <a:srgbClr val="0070C0"/>
                        </a:solidFill>
                      </a:endParaRPr>
                    </a:p>
                    <a:p>
                      <a:endParaRPr lang="cs-CZ" sz="21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pevnina</a:t>
                      </a:r>
                    </a:p>
                    <a:p>
                      <a:endParaRPr lang="cs-CZ" sz="21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>
                          <a:solidFill>
                            <a:srgbClr val="0070C0"/>
                          </a:solidFill>
                        </a:rPr>
                        <a:t>149</a:t>
                      </a:r>
                      <a:r>
                        <a:rPr lang="cs-CZ" sz="2100" baseline="0" dirty="0" smtClean="0">
                          <a:solidFill>
                            <a:srgbClr val="0070C0"/>
                          </a:solidFill>
                        </a:rPr>
                        <a:t> mil. km²</a:t>
                      </a:r>
                      <a:endParaRPr lang="cs-CZ" sz="2100" dirty="0" smtClean="0">
                        <a:solidFill>
                          <a:srgbClr val="0070C0"/>
                        </a:solidFill>
                      </a:endParaRPr>
                    </a:p>
                    <a:p>
                      <a:endParaRPr lang="cs-CZ" sz="21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395536" y="1196752"/>
            <a:ext cx="8352928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Šipkou spoj pojem se správným údajem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564904"/>
          <a:ext cx="609600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poloměr</a:t>
                      </a:r>
                      <a:r>
                        <a:rPr lang="cs-CZ" sz="2100" b="0" baseline="0" dirty="0" smtClean="0"/>
                        <a:t> Země k rovníku</a:t>
                      </a:r>
                      <a:endParaRPr lang="cs-CZ" sz="2100" b="0" dirty="0" smtClean="0"/>
                    </a:p>
                    <a:p>
                      <a:endParaRPr lang="cs-CZ" sz="2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0070C0"/>
                          </a:solidFill>
                        </a:rPr>
                        <a:t> 40</a:t>
                      </a:r>
                      <a:r>
                        <a:rPr lang="cs-CZ" sz="2100" b="0" baseline="0" dirty="0" smtClean="0">
                          <a:solidFill>
                            <a:srgbClr val="0070C0"/>
                          </a:solidFill>
                        </a:rPr>
                        <a:t> 075 km</a:t>
                      </a:r>
                      <a:endParaRPr lang="cs-CZ" sz="21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délka</a:t>
                      </a:r>
                      <a:r>
                        <a:rPr lang="cs-CZ" sz="2100" b="0" baseline="0" dirty="0" smtClean="0"/>
                        <a:t> rovníku</a:t>
                      </a:r>
                      <a:endParaRPr lang="cs-CZ" sz="2100" b="0" dirty="0" smtClean="0"/>
                    </a:p>
                    <a:p>
                      <a:endParaRPr lang="cs-CZ" sz="21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0070C0"/>
                          </a:solidFill>
                        </a:rPr>
                        <a:t>361</a:t>
                      </a:r>
                      <a:r>
                        <a:rPr lang="cs-CZ" sz="2100" b="0" baseline="0" dirty="0" smtClean="0">
                          <a:solidFill>
                            <a:srgbClr val="0070C0"/>
                          </a:solidFill>
                        </a:rPr>
                        <a:t> mil. km²</a:t>
                      </a:r>
                      <a:endParaRPr lang="cs-CZ" sz="21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plocha</a:t>
                      </a:r>
                      <a:r>
                        <a:rPr lang="cs-CZ" sz="2100" b="0" baseline="0" dirty="0" smtClean="0"/>
                        <a:t> zemského povrchu</a:t>
                      </a:r>
                      <a:endParaRPr lang="cs-CZ" sz="2100" b="0" dirty="0" smtClean="0"/>
                    </a:p>
                    <a:p>
                      <a:endParaRPr lang="cs-CZ" sz="21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0" baseline="0" dirty="0" smtClean="0">
                          <a:solidFill>
                            <a:schemeClr val="accent1"/>
                          </a:solidFill>
                        </a:rPr>
                        <a:t>6 378 km</a:t>
                      </a:r>
                      <a:endParaRPr lang="cs-CZ" sz="2100" b="0" dirty="0" smtClean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světový</a:t>
                      </a:r>
                      <a:r>
                        <a:rPr lang="cs-CZ" sz="2100" b="0" baseline="0" dirty="0" smtClean="0"/>
                        <a:t> oceán</a:t>
                      </a:r>
                      <a:endParaRPr lang="cs-CZ" sz="2100" b="0" dirty="0" smtClean="0"/>
                    </a:p>
                    <a:p>
                      <a:endParaRPr lang="cs-CZ" sz="21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>
                          <a:solidFill>
                            <a:srgbClr val="0070C0"/>
                          </a:solidFill>
                        </a:rPr>
                        <a:t>510</a:t>
                      </a:r>
                      <a:r>
                        <a:rPr lang="cs-CZ" sz="2100" b="0" baseline="0" dirty="0" smtClean="0">
                          <a:solidFill>
                            <a:srgbClr val="0070C0"/>
                          </a:solidFill>
                        </a:rPr>
                        <a:t> mil. km²</a:t>
                      </a:r>
                      <a:endParaRPr lang="cs-CZ" sz="2100" b="0" dirty="0" smtClean="0">
                        <a:solidFill>
                          <a:srgbClr val="0070C0"/>
                        </a:solidFill>
                      </a:endParaRPr>
                    </a:p>
                    <a:p>
                      <a:endParaRPr lang="cs-CZ" sz="2100" b="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/>
                        <a:t>pevnina</a:t>
                      </a:r>
                    </a:p>
                    <a:p>
                      <a:endParaRPr lang="cs-CZ" sz="21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>
                          <a:solidFill>
                            <a:srgbClr val="0070C0"/>
                          </a:solidFill>
                        </a:rPr>
                        <a:t>149</a:t>
                      </a:r>
                      <a:r>
                        <a:rPr lang="cs-CZ" sz="2100" b="0" baseline="0" dirty="0" smtClean="0">
                          <a:solidFill>
                            <a:srgbClr val="0070C0"/>
                          </a:solidFill>
                        </a:rPr>
                        <a:t> mil. km²</a:t>
                      </a:r>
                      <a:endParaRPr lang="cs-CZ" sz="2100" b="0" dirty="0" smtClean="0">
                        <a:solidFill>
                          <a:srgbClr val="0070C0"/>
                        </a:solidFill>
                      </a:endParaRPr>
                    </a:p>
                    <a:p>
                      <a:endParaRPr lang="cs-CZ" sz="2100" b="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779912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283968" y="2852936"/>
            <a:ext cx="432048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4283968" y="2780928"/>
            <a:ext cx="432048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427984" y="4365104"/>
            <a:ext cx="288032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4355976" y="3573016"/>
            <a:ext cx="360040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4355976" y="5733256"/>
            <a:ext cx="36004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Země se otáčí kolem své osy: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3600400" cy="10081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od západu k východu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od východu na západ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2708920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Doba tohoto otočení trvá přibližně: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1 den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1 rok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4725144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b="1" dirty="0" smtClean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229200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roční období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den a noc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4581128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Během otáčení Země kolem své osy se střídá: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Země se otáčí kolem své osy: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3600400" cy="10081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od západu k východu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od východu na západ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3140968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Doba tohoto otočení trvá přibližně: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645024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1 den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1 rok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4725144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b="1" dirty="0" smtClean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301208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roční období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den a noc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4797152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Během otáčení Země kolem své osy se střídá: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3" name="Picture 2" descr="C:\Users\Čapková\Desktop\zemská osa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268760"/>
            <a:ext cx="2544282" cy="1908211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7" grpId="0" build="allAtOnce"/>
      <p:bldP spid="11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Oběh Země kolem Slunce trvá: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3600400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365 dní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366 dní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365 dní a čtvrt dne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2852936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Během tohoto oběhu zemská osa má směr: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stálý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/>
              <a:t>m</a:t>
            </a:r>
            <a:r>
              <a:rPr lang="cs-CZ" sz="2400" dirty="0" smtClean="0"/>
              <a:t>ění se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4725144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b="1" dirty="0" smtClean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517232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ročních období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dne a noci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4509120"/>
            <a:ext cx="828092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Důsledkem tohoto oběhu a náklonu zemské osy je střídání:</a:t>
            </a:r>
          </a:p>
        </p:txBody>
      </p:sp>
    </p:spTree>
    <p:extLst>
      <p:ext uri="{BB962C8B-B14F-4D97-AF65-F5344CB8AC3E}">
        <p14:creationId xmlns:p14="http://schemas.microsoft.com/office/powerpoint/2010/main" xmlns="" val="270900574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Oběh Země kolem Slunce trvá: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3600400" cy="131895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365 dní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366 dní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365 a čtvrt dne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2852936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Během tohoto oběhu zemská osa má směr: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7544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stálý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/>
              <a:t>m</a:t>
            </a:r>
            <a:r>
              <a:rPr lang="cs-CZ" sz="2400" dirty="0" smtClean="0"/>
              <a:t>ění se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4725144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b="1" dirty="0" smtClean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301208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ročních období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dne a noci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4365104"/>
            <a:ext cx="828092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Důsledkem tohoto oběhu a náklonu zemské osy je střídání: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07904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192321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7" grpId="0" build="allAtOnce"/>
      <p:bldP spid="11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971600" y="1124744"/>
            <a:ext cx="7272808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Doplň správný pojem nebo údaj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708920"/>
          <a:ext cx="6096000" cy="26275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1584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/>
                        <a:t>         ..…        ROVNODENNOST</a:t>
                      </a:r>
                    </a:p>
                    <a:p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      …..          </a:t>
                      </a:r>
                      <a:r>
                        <a:rPr lang="cs-CZ" b="1" dirty="0" smtClean="0"/>
                        <a:t>BŘEZNA</a:t>
                      </a:r>
                      <a:r>
                        <a:rPr lang="cs-CZ" sz="1800" b="1" dirty="0" smtClean="0"/>
                        <a:t> </a:t>
                      </a:r>
                      <a:endParaRPr lang="cs-CZ" sz="1800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baseline="0" dirty="0" smtClean="0"/>
                        <a:t>ZIMNÍ                    …..</a:t>
                      </a:r>
                      <a:endParaRPr lang="cs-CZ" sz="1800" b="1" dirty="0" smtClean="0"/>
                    </a:p>
                    <a:p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21.-22.             …..</a:t>
                      </a:r>
                      <a:endParaRPr lang="cs-CZ" sz="1800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baseline="0" dirty="0" smtClean="0"/>
                        <a:t>         …..        SLUNOVRAT</a:t>
                      </a:r>
                      <a:endParaRPr lang="cs-CZ" sz="1800" b="1" dirty="0" smtClean="0"/>
                    </a:p>
                    <a:p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20.-21.         ČERVNA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/>
                        <a:t>PODZIMNÍ             …..</a:t>
                      </a:r>
                    </a:p>
                    <a:p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baseline="0" dirty="0" smtClean="0"/>
                        <a:t>        …..         </a:t>
                      </a:r>
                      <a:r>
                        <a:rPr lang="cs-CZ" sz="1800" b="1" dirty="0" smtClean="0"/>
                        <a:t>ZÁŘÍ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971600" y="1124744"/>
            <a:ext cx="7272808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Doplň správný pojem nebo údaj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708920"/>
          <a:ext cx="6096000" cy="26275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1584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JARNÍ</a:t>
                      </a:r>
                      <a:r>
                        <a:rPr lang="cs-CZ" sz="1800" b="1" dirty="0" smtClean="0"/>
                        <a:t>           ROVNODENNOST</a:t>
                      </a:r>
                    </a:p>
                    <a:p>
                      <a:endParaRPr lang="cs-CZ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20.-21.</a:t>
                      </a:r>
                      <a:r>
                        <a:rPr lang="cs-CZ" b="1" dirty="0" smtClean="0"/>
                        <a:t>        BŘEZNA</a:t>
                      </a:r>
                      <a:r>
                        <a:rPr lang="cs-CZ" sz="1800" b="1" dirty="0" smtClean="0"/>
                        <a:t> </a:t>
                      </a:r>
                      <a:endParaRPr lang="cs-CZ" sz="1800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baseline="0" dirty="0" smtClean="0"/>
                        <a:t>ZIMNÍ          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</a:rPr>
                        <a:t>SLUNOVRAT</a:t>
                      </a:r>
                      <a:endParaRPr lang="cs-CZ" sz="1800" b="1" dirty="0" smtClean="0"/>
                    </a:p>
                    <a:p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21.-22.       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PROSINCE</a:t>
                      </a:r>
                      <a:endParaRPr lang="cs-CZ" sz="1800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</a:rPr>
                        <a:t>LETNÍ</a:t>
                      </a:r>
                      <a:r>
                        <a:rPr lang="cs-CZ" sz="1800" b="1" baseline="0" dirty="0" smtClean="0"/>
                        <a:t>           SLUNOVRAT</a:t>
                      </a:r>
                      <a:endParaRPr lang="cs-CZ" sz="1800" b="1" dirty="0" smtClean="0"/>
                    </a:p>
                    <a:p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20.-21.         ČERVNA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/>
                        <a:t>PODZIMNÍ  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ROVNODENNOST</a:t>
                      </a:r>
                      <a:r>
                        <a:rPr lang="cs-CZ" sz="1800" b="1" dirty="0" smtClean="0"/>
                        <a:t>  </a:t>
                      </a:r>
                    </a:p>
                    <a:p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23.</a:t>
                      </a:r>
                      <a:r>
                        <a:rPr lang="cs-CZ" sz="1800" b="1" dirty="0" smtClean="0"/>
                        <a:t>                 ZÁŘÍ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851920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Výukový materiál je určen žákům 6. ročníku k procvičení, zopakování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 utřídění základních zeměpisných pojmů z učiva o planetě Země.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samostatně pracují se svými učebnicemi a poznámkami. Údaje si mohou vyhledávat i z internetu.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3861048"/>
            <a:ext cx="702027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2051720" y="3068960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259632" y="4941168"/>
            <a:ext cx="78843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6876256" y="1916832"/>
            <a:ext cx="16854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cs.wikipedia.org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211960" y="1916832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7544" y="404664"/>
            <a:ext cx="576064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Citace: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Vlastní zdroj.</a:t>
            </a:r>
          </a:p>
          <a:p>
            <a:r>
              <a:rPr lang="cs-CZ" sz="2000" dirty="0" smtClean="0"/>
              <a:t>Použité obrázky: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67544" y="1916832"/>
            <a:ext cx="4608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331640" y="5877272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pic>
        <p:nvPicPr>
          <p:cNvPr id="15" name="Picture 3" descr="C:\Users\Čapková\Desktop\zemský povrch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636912"/>
            <a:ext cx="1008112" cy="1008112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2339752" y="2780928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WIKISCIENT.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22.1.2013]. Dostupný na WWW: http://cs.wikipedia.org/wiki/Soubor:Globespin.gif </a:t>
            </a:r>
            <a:endParaRPr lang="cs-CZ" dirty="0"/>
          </a:p>
        </p:txBody>
      </p:sp>
      <p:pic>
        <p:nvPicPr>
          <p:cNvPr id="23" name="Picture 2" descr="C:\Users\Čapková\Desktop\zemská osa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229200"/>
            <a:ext cx="1236728" cy="927546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2339752" y="5229201"/>
            <a:ext cx="65527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SILVER SPOON. </a:t>
            </a:r>
            <a:r>
              <a:rPr lang="cs-CZ" dirty="0" err="1" smtClean="0"/>
              <a:t>commons.wikimedia.org</a:t>
            </a:r>
            <a:r>
              <a:rPr lang="cs-CZ" dirty="0" smtClean="0"/>
              <a:t> [online]. [cit. 22.1.2013]. Dostupný na WWW: http://commons.wikimedia.org/wiki/File:Earth%27s_Axis_(small).gif</a:t>
            </a:r>
          </a:p>
          <a:p>
            <a:endParaRPr lang="cs-CZ" dirty="0"/>
          </a:p>
        </p:txBody>
      </p:sp>
      <p:pic>
        <p:nvPicPr>
          <p:cNvPr id="25" name="Picture 2" descr="C:\Users\Čapková\Desktop\rovní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077072"/>
            <a:ext cx="1440160" cy="720080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2339752" y="4005064"/>
            <a:ext cx="6462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THESEVENSEAS (TALK).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22.1.2013]. Dostupný na WWW: http://cs.wikipedia.org/wiki/Soubor:World_map_with_equator.svg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355976" y="1916832"/>
            <a:ext cx="25922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hlinkClick r:id="rId6" tooltip="commons.wikimedia.org "/>
              </a:rPr>
              <a:t>commons.wikimedia.org</a:t>
            </a:r>
            <a:r>
              <a:rPr lang="cs-CZ" dirty="0" smtClean="0"/>
              <a:t>,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Vlastní 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3881</TotalTime>
  <Words>576</Words>
  <Application>Microsoft Office PowerPoint</Application>
  <PresentationFormat>Předvádění na obrazovce (4:3)</PresentationFormat>
  <Paragraphs>166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Motiv systému Office</vt:lpstr>
      <vt:lpstr>Motiv sady Office</vt:lpstr>
      <vt:lpstr>1_Motiv sady Office</vt:lpstr>
      <vt:lpstr>Snímek 1</vt:lpstr>
      <vt:lpstr>PLANETA  ZEMĚ</vt:lpstr>
      <vt:lpstr>Snímek 3</vt:lpstr>
      <vt:lpstr>Stáří Země je přibližně:</vt:lpstr>
      <vt:lpstr>Stáří Země je přibližně:</vt:lpstr>
      <vt:lpstr>Snímek 6</vt:lpstr>
      <vt:lpstr>Snímek 7</vt:lpstr>
      <vt:lpstr>Země se otáčí kolem své osy:</vt:lpstr>
      <vt:lpstr>Země se otáčí kolem své osy:</vt:lpstr>
      <vt:lpstr>Oběh Země kolem Slunce trvá:</vt:lpstr>
      <vt:lpstr>Oběh Země kolem Slunce trvá:</vt:lpstr>
      <vt:lpstr>Snímek 12</vt:lpstr>
      <vt:lpstr>Snímek 13</vt:lpstr>
      <vt:lpstr>Snímek 14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391</cp:revision>
  <dcterms:created xsi:type="dcterms:W3CDTF">2011-12-27T20:15:32Z</dcterms:created>
  <dcterms:modified xsi:type="dcterms:W3CDTF">2013-01-23T12:08:34Z</dcterms:modified>
</cp:coreProperties>
</file>