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8DBEF5-6B78-4C12-B82E-5CDBCD1959DE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0ADE33-223B-459C-B087-05A1C49A1B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_x0Tub0ZKv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1.jpeg"/><Relationship Id="rId7" Type="http://schemas.openxmlformats.org/officeDocument/2006/relationships/image" Target="../media/image15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dyznudy.cz/Aktuality/Podzimni-vylovy-rybniku-2011.aspx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Škola: 		Základní škola a Mateřská škola, 				</a:t>
            </a:r>
            <a:r>
              <a:rPr lang="cs-CZ" sz="2800" dirty="0" smtClean="0"/>
              <a:t>Kostelní </a:t>
            </a:r>
            <a:r>
              <a:rPr lang="cs-CZ" sz="2800" dirty="0"/>
              <a:t>560, Svoboda n. Úpou,</a:t>
            </a:r>
          </a:p>
          <a:p>
            <a:pPr marL="0" indent="0">
              <a:buNone/>
            </a:pPr>
            <a:r>
              <a:rPr lang="cs-CZ" sz="2800" dirty="0"/>
              <a:t>			okres Trutnov </a:t>
            </a:r>
          </a:p>
          <a:p>
            <a:r>
              <a:rPr lang="cs-CZ" sz="2800" dirty="0"/>
              <a:t>Autor: 		Mgr. Hana </a:t>
            </a:r>
            <a:r>
              <a:rPr lang="cs-CZ" sz="2800" dirty="0" err="1"/>
              <a:t>Klomínská</a:t>
            </a:r>
            <a:endParaRPr lang="cs-CZ" sz="2800" dirty="0"/>
          </a:p>
          <a:p>
            <a:r>
              <a:rPr lang="cs-CZ" sz="2800" dirty="0"/>
              <a:t>Datum:  		říjen 2012 </a:t>
            </a:r>
          </a:p>
          <a:p>
            <a:r>
              <a:rPr lang="cs-CZ" sz="2800" dirty="0"/>
              <a:t>Název: 		VY_12_INOVACE_1.2.1 </a:t>
            </a:r>
            <a:r>
              <a:rPr lang="cs-CZ" sz="2800" dirty="0" smtClean="0"/>
              <a:t>PRV1,2_14</a:t>
            </a:r>
            <a:endParaRPr lang="cs-CZ" sz="2800" dirty="0"/>
          </a:p>
          <a:p>
            <a:r>
              <a:rPr lang="cs-CZ" sz="2800" dirty="0"/>
              <a:t>Téma</a:t>
            </a:r>
            <a:r>
              <a:rPr lang="cs-CZ" sz="2800" dirty="0" smtClean="0"/>
              <a:t>:		Podzimní rybník</a:t>
            </a:r>
            <a:endParaRPr lang="cs-CZ" sz="2800" dirty="0"/>
          </a:p>
          <a:p>
            <a:r>
              <a:rPr lang="cs-CZ" sz="2800" dirty="0"/>
              <a:t>Ročník:		</a:t>
            </a:r>
            <a:r>
              <a:rPr lang="cs-CZ" sz="2800" dirty="0" smtClean="0"/>
              <a:t>1. a 2.</a:t>
            </a:r>
            <a:endParaRPr lang="cs-CZ" sz="2800" dirty="0"/>
          </a:p>
          <a:p>
            <a:r>
              <a:rPr lang="cs-CZ" sz="2800" dirty="0"/>
              <a:t>Číslo projektu:	CZ.1.07/1.4.00/21.3068</a:t>
            </a:r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603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</a:t>
            </a:r>
            <a:r>
              <a:rPr lang="cs-CZ" sz="2400" dirty="0" smtClean="0"/>
              <a:t>opakovací v tématu „U rybníka“. </a:t>
            </a:r>
            <a:r>
              <a:rPr lang="cs-CZ" sz="2400" dirty="0"/>
              <a:t>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Byl ověřen v prvním </a:t>
            </a:r>
            <a:r>
              <a:rPr lang="cs-CZ" sz="2400" smtClean="0"/>
              <a:t>pololetí školního roku 2012/2013.</a:t>
            </a:r>
            <a:r>
              <a:rPr lang="cs-CZ" sz="2400" dirty="0"/>
              <a:t>			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4411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co je rybník?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614" y="1318101"/>
            <a:ext cx="6552728" cy="2736304"/>
          </a:xfrm>
        </p:spPr>
      </p:pic>
      <p:sp>
        <p:nvSpPr>
          <p:cNvPr id="6" name="TextovéPole 5"/>
          <p:cNvSpPr txBox="1"/>
          <p:nvPr/>
        </p:nvSpPr>
        <p:spPr>
          <a:xfrm>
            <a:off x="1331640" y="4581128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Rybník je uměle vytvořená vodní nádrž určená k chovu ryb a vodních ptáků. Rybník má přírodní dno, hráz a propusť. Největší český rybník se jmenuje </a:t>
            </a:r>
            <a:r>
              <a:rPr lang="cs-CZ" sz="2400" dirty="0" err="1" smtClean="0"/>
              <a:t>Rožumberk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36296" y="4054405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0073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výlov rybníka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Na jihu naší země nám naši předkové zanechali velké a bohaté dědictví. Je to mnoho rybníků. O ryby i rybníky pečují po celý rok rybáři.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797152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Vypouštění vody z rybníků a výlov ryb patří k podzimu. Lidé mohou vidět sítě plné ryb a ukázku opravdového rybářského řemesla, jednoho z nejstarších na světě.</a:t>
            </a:r>
            <a:endParaRPr lang="cs-CZ" sz="24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306" y="1801019"/>
            <a:ext cx="3810000" cy="2533650"/>
          </a:xfrm>
        </p:spPr>
      </p:pic>
      <p:sp>
        <p:nvSpPr>
          <p:cNvPr id="4" name="TextovéPole 3"/>
          <p:cNvSpPr txBox="1"/>
          <p:nvPr/>
        </p:nvSpPr>
        <p:spPr>
          <a:xfrm>
            <a:off x="7956376" y="4349115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744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probíhá výlov?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03231"/>
            <a:ext cx="4513331" cy="2882900"/>
          </a:xfrm>
        </p:spPr>
      </p:pic>
      <p:sp>
        <p:nvSpPr>
          <p:cNvPr id="5" name="TextovéPole 4"/>
          <p:cNvSpPr txBox="1"/>
          <p:nvPr/>
        </p:nvSpPr>
        <p:spPr>
          <a:xfrm>
            <a:off x="5940152" y="1700808"/>
            <a:ext cx="2664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Několik dní před výlovem se musí vypustit část vody </a:t>
            </a:r>
          </a:p>
          <a:p>
            <a:pPr algn="ctr"/>
            <a:r>
              <a:rPr lang="cs-CZ" sz="2400" dirty="0" smtClean="0"/>
              <a:t>z rybníka. Potom se určí přesný den výlovu.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72514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Výlov začíná časně ráno. Muži v gumových pláštích a ve vysokých botách roztáhnou sítě. Do nich nahánějí ryby s pomocí lodí. Ryby potom putují do připravených kádí.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400913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7346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rostliny u rybníka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340768"/>
            <a:ext cx="3363382" cy="194421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2615282" cy="3429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9313" y="3774697"/>
            <a:ext cx="3364305" cy="250393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563888" y="14847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Orobinec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3347864" y="2389530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5936" y="22048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Rákos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35895" y="2924944"/>
            <a:ext cx="743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Vrba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211960" y="3109610"/>
            <a:ext cx="1080120" cy="6074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100392" y="3274821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95736" y="4769768"/>
            <a:ext cx="1031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obr. 5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43618" y="6046771"/>
            <a:ext cx="8608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752020" y="1669450"/>
            <a:ext cx="540060" cy="103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8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ryby v rybníce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35448"/>
            <a:ext cx="2827338" cy="121878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162" y="1550386"/>
            <a:ext cx="2415404" cy="12241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550386"/>
            <a:ext cx="2016224" cy="122413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9552" y="28529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74162" y="2852936"/>
            <a:ext cx="1633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6126" y="2774522"/>
            <a:ext cx="1220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Cejn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645024"/>
            <a:ext cx="2880320" cy="203422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025" y="3291291"/>
            <a:ext cx="2495255" cy="103252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697" y="3622322"/>
            <a:ext cx="2432691" cy="201616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49" y="4611728"/>
            <a:ext cx="2460231" cy="104946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539552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Okoun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49049" y="5805264"/>
            <a:ext cx="1975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Pstruzi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55885" y="5805264"/>
            <a:ext cx="2292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Sumec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02033" y="2760603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14243" y="2764831"/>
            <a:ext cx="7094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44408" y="2758806"/>
            <a:ext cx="644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58017" y="5661189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obr. 10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01799" y="5631103"/>
            <a:ext cx="12540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11 a 12</a:t>
            </a:r>
            <a:endParaRPr lang="cs-CZ" sz="1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54135" y="5671319"/>
            <a:ext cx="788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742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Koho a co můžeme ještě vidět u rybníka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841" y="1484784"/>
            <a:ext cx="2288574" cy="277084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492351"/>
            <a:ext cx="2474007" cy="277084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115616" y="4725144"/>
            <a:ext cx="68664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Labutě patří mezi největší ptáky u nás. Obývají stojaté vody rybníků, jezer a přehrad nebo pomalu tekoucích řek. Původně byly chovány jako okrasný pták v zámeckých parcích a zahradách.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425563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14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46844" y="426320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obr. 15</a:t>
            </a:r>
            <a:endParaRPr lang="cs-CZ" sz="1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876" y="1492351"/>
            <a:ext cx="2160240" cy="16201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860032" y="3212976"/>
            <a:ext cx="756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16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79395" y="3166809"/>
            <a:ext cx="1092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Leknín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63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4248472" cy="4971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vznikly rybníky?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 čemu rybníky slouží?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výlov rybníka?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Kdy výlovy probíhají?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Jmenujte některé ryby.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Jmenujte některé rostliny.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živočichy můžeme ještě pozorovat u rybníka?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1498667"/>
            <a:ext cx="20522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Postavili je lidé,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2060848"/>
            <a:ext cx="417646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chovu ryb, vodních ptáků a k rekreaci.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564904"/>
            <a:ext cx="4176464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Den, kdy rybáři odpustí vodu a vyloví ryby najednou.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356992"/>
            <a:ext cx="20522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Pouze na podzim.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5876" y="4221088"/>
            <a:ext cx="50405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Kapr, okoun, štika, sumec, pstruh, cejn, úhoř, 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4725144"/>
            <a:ext cx="36364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Rákos, orobinec, vrba, lekníny,…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5301208"/>
            <a:ext cx="3672408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Labutě, kachny, husy, žáby, vážky,    vydry, užovky, …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97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064896" cy="496855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 Obr.  1 - </a:t>
            </a:r>
            <a:r>
              <a:rPr lang="cs-CZ" sz="1400" dirty="0"/>
              <a:t>MIAOW </a:t>
            </a:r>
            <a:r>
              <a:rPr lang="cs-CZ" sz="1400" dirty="0" err="1"/>
              <a:t>MIAOW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17.10.2012]. Dostupný na WWW: &lt;http://cs.wikipedia.org/wiki/</a:t>
            </a:r>
            <a:r>
              <a:rPr lang="cs-CZ" sz="1400" dirty="0" err="1"/>
              <a:t>Soubor:Jordan_Pond_in_Tabor_CZ.JPG</a:t>
            </a:r>
            <a:r>
              <a:rPr lang="cs-CZ" sz="1400" dirty="0"/>
              <a:t>&gt;.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Obr.  2 - </a:t>
            </a:r>
            <a:r>
              <a:rPr lang="cs-CZ" sz="1400" u="sng" dirty="0">
                <a:hlinkClick r:id="rId2"/>
              </a:rPr>
              <a:t>http://www.kudyznudy.cz/Aktuality/Podzimni-vylovy-rybniku-2011.aspx</a:t>
            </a:r>
            <a:endParaRPr lang="cs-CZ" sz="1400" dirty="0"/>
          </a:p>
          <a:p>
            <a:r>
              <a:rPr lang="cs-CZ" sz="1400" dirty="0" smtClean="0"/>
              <a:t> Obr.  3 - </a:t>
            </a:r>
            <a:r>
              <a:rPr lang="cs-CZ" sz="1400" u="sng" dirty="0">
                <a:hlinkClick r:id="rId2"/>
              </a:rPr>
              <a:t>http://www.kudyznudy.cz/Aktuality/Podzimni-vylovy-rybniku-2011.aspx</a:t>
            </a:r>
            <a:endParaRPr lang="cs-CZ" sz="1400" dirty="0"/>
          </a:p>
          <a:p>
            <a:r>
              <a:rPr lang="cs-CZ" sz="1400" dirty="0" smtClean="0"/>
              <a:t> obr.  4 - </a:t>
            </a:r>
            <a:r>
              <a:rPr lang="cs-CZ" sz="1400" dirty="0"/>
              <a:t>BOGDAN.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17.10.2012]. Dostupný na WWW: &lt;http://cs.wikipedia.org/wiki/Soubor:Typha_latifolia_02_bgiu.jpg&gt;.</a:t>
            </a:r>
          </a:p>
          <a:p>
            <a:r>
              <a:rPr lang="cs-CZ" sz="1400" dirty="0" smtClean="0"/>
              <a:t> obr.  5 - </a:t>
            </a:r>
            <a:r>
              <a:rPr lang="cs-CZ" sz="1400" dirty="0"/>
              <a:t>DARKONE.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i="1" dirty="0"/>
              <a:t>:</a:t>
            </a:r>
            <a:r>
              <a:rPr lang="cs-CZ" sz="1400" dirty="0"/>
              <a:t> [online]. [cit. 17.10.2012]. Dostupný na WWW: &lt;http://cs.wikipedia.org/wiki/</a:t>
            </a:r>
            <a:r>
              <a:rPr lang="cs-CZ" sz="1400" dirty="0" err="1"/>
              <a:t>Soubor:Phragmites_australis_Schilfrohr.jpg</a:t>
            </a:r>
            <a:r>
              <a:rPr lang="cs-CZ" sz="1400" dirty="0"/>
              <a:t>&gt;.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obr.  6 - </a:t>
            </a:r>
            <a:r>
              <a:rPr lang="cs-CZ" sz="1400" dirty="0"/>
              <a:t>http://www.google.cz/imgres?q=vrba&amp;hl=cs&amp;client=firefox-a&amp;sa=X&amp;rls=org.mozilla:cs:official&amp;channel=np&amp;biw=1366&amp;bih=664&amp;tbm=isch&amp;prmd=imvns&amp;tbnid=whnUZuxXay-QBM:&amp;imgrefurl=http://prm-blog.blog.cz/1009&amp;docid=JGCWob7ozwjCIM&amp;imgurl=http://nd04.jxs.cz/765/531/81ec726e55_69375617_o2.jpg&amp;w=370&amp;h=278&amp;ei=8dp-UPnwDInY4QT_3YHoAQ&amp;zoom=1&amp;iact=hc&amp;vpx=821&amp;vpy=110&amp;dur=1250&amp;hovh=195&amp;hovw=259&amp;tx=122&amp;ty=101&amp;sig=115630673450560397588&amp;page=2&amp;tbnh=141&amp;tbnw=178&amp;start=26&amp;ndsp=31&amp;ved=1t:429,r:34,s:20,i:301</a:t>
            </a:r>
          </a:p>
          <a:p>
            <a:r>
              <a:rPr lang="cs-CZ" sz="1400" dirty="0" smtClean="0"/>
              <a:t>Obr.  7 - </a:t>
            </a:r>
            <a:r>
              <a:rPr lang="cs-CZ" sz="1400" dirty="0"/>
              <a:t>RAVER, </a:t>
            </a:r>
            <a:r>
              <a:rPr lang="cs-CZ" sz="1400" dirty="0" err="1"/>
              <a:t>Duane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17.10.2012]. Dostupný na WWW: &lt;http://cs.wikipedia.org/wiki/</a:t>
            </a:r>
            <a:r>
              <a:rPr lang="cs-CZ" sz="1400" dirty="0" err="1"/>
              <a:t>Soubor:Common_carp.jpg</a:t>
            </a:r>
            <a:r>
              <a:rPr lang="cs-CZ" sz="1400" dirty="0"/>
              <a:t>&gt;.</a:t>
            </a:r>
          </a:p>
          <a:p>
            <a:r>
              <a:rPr lang="cs-CZ" sz="1400" dirty="0" smtClean="0"/>
              <a:t>Obr.  8 - </a:t>
            </a:r>
            <a:r>
              <a:rPr lang="cs-CZ" sz="1400" dirty="0"/>
              <a:t>KARELJ.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17.10.2012]. Dostupný na WWW: &lt;http://cs.wikipedia.org/wiki/Soubor:Esox_lucius_Prague_Vltava_1.jpg&gt;.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5637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Obr.  9 - </a:t>
            </a:r>
            <a:r>
              <a:rPr lang="cs-CZ" sz="1400" dirty="0"/>
              <a:t>IDUNS KOKBOK.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</a:t>
            </a:r>
            <a:r>
              <a:rPr lang="cs-CZ" sz="1400" dirty="0" err="1"/>
              <a:t>Soubor:Braxen</a:t>
            </a:r>
            <a:r>
              <a:rPr lang="cs-CZ" sz="1400" dirty="0"/>
              <a:t>,_Iduns_kokbok.jpg&gt;.</a:t>
            </a:r>
          </a:p>
          <a:p>
            <a:r>
              <a:rPr lang="cs-CZ" sz="1400" dirty="0" smtClean="0"/>
              <a:t>Obr. 10 - </a:t>
            </a:r>
            <a:r>
              <a:rPr lang="cs-CZ" sz="1400" dirty="0"/>
              <a:t>DGP.MARTIN.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</a:t>
            </a:r>
            <a:r>
              <a:rPr lang="cs-CZ" sz="1400" dirty="0" err="1"/>
              <a:t>Soubor:PercheCommune.jpg</a:t>
            </a:r>
            <a:r>
              <a:rPr lang="cs-CZ" sz="1400" dirty="0"/>
              <a:t>&gt;. </a:t>
            </a:r>
          </a:p>
          <a:p>
            <a:r>
              <a:rPr lang="cs-CZ" sz="1400" dirty="0" smtClean="0"/>
              <a:t>Obr. 11 - </a:t>
            </a:r>
            <a:r>
              <a:rPr lang="cs-CZ" sz="1400" dirty="0"/>
              <a:t>RAVER, DUANE.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&lt;http://cs.wikipedia.org/wiki/Soubor:Oncorhynchus_mykiss_mid_res_150dpi.jpg&gt;.</a:t>
            </a:r>
          </a:p>
          <a:p>
            <a:r>
              <a:rPr lang="cs-CZ" sz="1400" dirty="0" smtClean="0"/>
              <a:t>Obr. 12 - </a:t>
            </a:r>
            <a:r>
              <a:rPr lang="cs-CZ" sz="1400" dirty="0"/>
              <a:t>MAIER, Christian.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</a:t>
            </a:r>
            <a:r>
              <a:rPr lang="cs-CZ" sz="1400" dirty="0" err="1"/>
              <a:t>Soubor:Bachforelle.jpg</a:t>
            </a:r>
            <a:r>
              <a:rPr lang="cs-CZ" sz="1400" dirty="0"/>
              <a:t>&gt;. </a:t>
            </a:r>
          </a:p>
          <a:p>
            <a:r>
              <a:rPr lang="cs-CZ" sz="1400" dirty="0" smtClean="0"/>
              <a:t>Obr. 13 - </a:t>
            </a:r>
            <a:r>
              <a:rPr lang="cs-CZ" sz="1400" dirty="0"/>
              <a:t>VAN DER GEEST, Lucas.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</a:t>
            </a:r>
            <a:r>
              <a:rPr lang="cs-CZ" sz="1400" dirty="0" err="1"/>
              <a:t>Soubor:EuropeseMeervalLucasVanDerGeest.jpg</a:t>
            </a:r>
            <a:r>
              <a:rPr lang="cs-CZ" sz="1400" dirty="0"/>
              <a:t>&gt;.</a:t>
            </a:r>
          </a:p>
          <a:p>
            <a:r>
              <a:rPr lang="cs-CZ" sz="1400" dirty="0" smtClean="0"/>
              <a:t>Obr. 14 - </a:t>
            </a:r>
            <a:r>
              <a:rPr lang="cs-CZ" sz="1400" dirty="0"/>
              <a:t>DOUGLAS, </a:t>
            </a:r>
            <a:r>
              <a:rPr lang="cs-CZ" sz="1400" dirty="0" err="1"/>
              <a:t>Jenni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&lt;http://cs.wikipedia.org/wiki/Soubor:Photojenni_-_Aboard_the_swan_ferry_%28by%29.jpg&gt;. </a:t>
            </a:r>
          </a:p>
          <a:p>
            <a:r>
              <a:rPr lang="cs-CZ" sz="1400" dirty="0" smtClean="0"/>
              <a:t>Obr. 15 - </a:t>
            </a:r>
            <a:r>
              <a:rPr lang="cs-CZ" sz="1400" dirty="0"/>
              <a:t>SANGFROID.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20.10.2012]. Dostupný na WWW: &lt;http://cs.wikipedia.org/wiki/</a:t>
            </a:r>
            <a:r>
              <a:rPr lang="cs-CZ" sz="1400" dirty="0" err="1"/>
              <a:t>Soubor:Two_Swans_In_Water.jpg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16 - </a:t>
            </a:r>
            <a:r>
              <a:rPr lang="cs-CZ" sz="1400" dirty="0"/>
              <a:t>LADAROZAN.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21.10.2012]. </a:t>
            </a:r>
            <a:r>
              <a:rPr lang="cs-CZ" sz="1400"/>
              <a:t>Dostupný na WWW: &lt;http://cs.wikipedia.org/wiki/Soubor:Leknin2.jpg&gt;.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2871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645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 anotace:</vt:lpstr>
      <vt:lpstr> co je rybník?</vt:lpstr>
      <vt:lpstr> výlov rybníka </vt:lpstr>
      <vt:lpstr> Jak probíhá výlov?</vt:lpstr>
      <vt:lpstr> rostliny u rybníka</vt:lpstr>
      <vt:lpstr> ryby v rybníce</vt:lpstr>
      <vt:lpstr>   Koho a co můžeme ještě vidět u rybníka</vt:lpstr>
      <vt:lpstr> otázky a úkoly:</vt:lpstr>
      <vt:lpstr> použitý materiál: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25</cp:revision>
  <dcterms:created xsi:type="dcterms:W3CDTF">2012-10-20T14:06:40Z</dcterms:created>
  <dcterms:modified xsi:type="dcterms:W3CDTF">2013-01-14T17:07:57Z</dcterms:modified>
</cp:coreProperties>
</file>