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61" r:id="rId4"/>
    <p:sldId id="260" r:id="rId5"/>
    <p:sldId id="259" r:id="rId6"/>
    <p:sldId id="256" r:id="rId7"/>
    <p:sldId id="271" r:id="rId8"/>
    <p:sldId id="264" r:id="rId9"/>
    <p:sldId id="262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339933"/>
    <a:srgbClr val="E6A126"/>
    <a:srgbClr val="AC7614"/>
    <a:srgbClr val="C09200"/>
    <a:srgbClr val="765A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78075-B553-46BB-8BE8-C46A855532D6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AEB695-B17A-4DF8-A1D1-251FFACDE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AC664DF-1E2E-4645-8D27-6C0401654A50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0D6D751-B3F1-4DB2-8BEF-20E3BA922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VY_32_INOVACE_VIII_3_1 Jednotky objemu 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</a:t>
                      </a:r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VIII</a:t>
                      </a:r>
                      <a:endParaRPr lang="cs-CZ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III</a:t>
                      </a:r>
                      <a:endParaRPr lang="cs-CZ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</a:t>
                      </a:r>
                      <a:r>
                        <a:rPr lang="cs-CZ" b="1" dirty="0" smtClean="0">
                          <a:solidFill>
                            <a:srgbClr val="008000"/>
                          </a:solidFill>
                        </a:rPr>
                        <a:t>11</a:t>
                      </a:r>
                      <a:endParaRPr lang="cs-CZ" b="1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43338"/>
                <a:gridCol w="37147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8000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rgbClr val="008000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rgbClr val="008000"/>
                          </a:solidFill>
                        </a:rPr>
                      </a:br>
                      <a:endParaRPr lang="cs-CZ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8000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008000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>
                <a:solidFill>
                  <a:srgbClr val="008000"/>
                </a:solidFill>
              </a:rPr>
              <a:t>PowerPointová</a:t>
            </a:r>
            <a:r>
              <a:rPr lang="cs-CZ" sz="3200" b="1" dirty="0" smtClean="0">
                <a:solidFill>
                  <a:srgbClr val="008000"/>
                </a:solidFill>
              </a:rPr>
              <a:t> Prezentace  určená </a:t>
            </a:r>
            <a:r>
              <a:rPr lang="cs-CZ" sz="3200" b="1" smtClean="0">
                <a:solidFill>
                  <a:srgbClr val="008000"/>
                </a:solidFill>
              </a:rPr>
              <a:t>k </a:t>
            </a:r>
            <a:r>
              <a:rPr lang="cs-CZ" sz="3200" b="1" smtClean="0">
                <a:solidFill>
                  <a:srgbClr val="008000"/>
                </a:solidFill>
              </a:rPr>
              <a:t>upevňování </a:t>
            </a:r>
            <a:r>
              <a:rPr lang="cs-CZ" sz="3200" b="1" dirty="0" smtClean="0">
                <a:solidFill>
                  <a:srgbClr val="008000"/>
                </a:solidFill>
              </a:rPr>
              <a:t>jednotek objemu a k prohlubování dovedností jejich převodu.</a:t>
            </a:r>
            <a:endParaRPr lang="cs-CZ" sz="3200" dirty="0">
              <a:solidFill>
                <a:srgbClr val="008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29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Jednotky objemu,  metr krychlový,</a:t>
                      </a:r>
                      <a:r>
                        <a:rPr lang="cs-CZ" baseline="0" dirty="0" smtClean="0"/>
                        <a:t> decimetr krychlový, </a:t>
                      </a:r>
                      <a:r>
                        <a:rPr lang="cs-CZ" baseline="0" dirty="0" smtClean="0"/>
                        <a:t>litr.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85852" y="500042"/>
            <a:ext cx="7406640" cy="2000264"/>
          </a:xfrm>
          <a:solidFill>
            <a:srgbClr val="339933"/>
          </a:solidFill>
        </p:spPr>
        <p:txBody>
          <a:bodyPr anchor="t"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Měření objemu je častým způsobem určování množství látek v  různých oblastech působení člověka, například v domácnosti, v obchodě, v průmyslu, ve vědě ad.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3214686"/>
            <a:ext cx="7549516" cy="3038484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Objem lze určit výpočtem (např.  u pevných těles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 pravidelným jednoduchým geometrickým tvarem).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Nebo měřením objemu pomocí nádob se známým objemem, odměrných nádob se stupnicí a odměrných  válců (například u nepravidelných těles a při měření objemů kapalných a sypkých látek)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7715272" y="3786190"/>
            <a:ext cx="928694" cy="928694"/>
          </a:xfrm>
          <a:prstGeom prst="cube">
            <a:avLst>
              <a:gd name="adj" fmla="val 15595"/>
            </a:avLst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baseline="300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214282" y="4643446"/>
            <a:ext cx="1071570" cy="2000264"/>
            <a:chOff x="3428992" y="1428736"/>
            <a:chExt cx="2143140" cy="4929222"/>
          </a:xfr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grpSpPr>
        <p:sp>
          <p:nvSpPr>
            <p:cNvPr id="6" name="Plechovka 5"/>
            <p:cNvSpPr/>
            <p:nvPr/>
          </p:nvSpPr>
          <p:spPr>
            <a:xfrm>
              <a:off x="3428992" y="5500702"/>
              <a:ext cx="2143140" cy="857256"/>
            </a:xfrm>
            <a:prstGeom prst="can">
              <a:avLst>
                <a:gd name="adj" fmla="val 50000"/>
              </a:avLst>
            </a:prstGeom>
            <a:gradFill>
              <a:gsLst>
                <a:gs pos="0">
                  <a:srgbClr val="03D4A8"/>
                </a:gs>
                <a:gs pos="25000">
                  <a:srgbClr val="21D6E0"/>
                </a:gs>
                <a:gs pos="75000">
                  <a:srgbClr val="0087E6"/>
                </a:gs>
                <a:gs pos="100000">
                  <a:srgbClr val="005CBF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lechovka 6"/>
            <p:cNvSpPr/>
            <p:nvPr/>
          </p:nvSpPr>
          <p:spPr>
            <a:xfrm>
              <a:off x="3714744" y="1428736"/>
              <a:ext cx="1557342" cy="4357718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hnutý pruh 7"/>
            <p:cNvSpPr/>
            <p:nvPr/>
          </p:nvSpPr>
          <p:spPr>
            <a:xfrm flipV="1">
              <a:off x="3643306" y="2071678"/>
              <a:ext cx="1643074" cy="285752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" name="Ohnutý pruh 8"/>
            <p:cNvSpPr/>
            <p:nvPr/>
          </p:nvSpPr>
          <p:spPr>
            <a:xfrm flipV="1">
              <a:off x="3643306" y="2714620"/>
              <a:ext cx="1643074" cy="357190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" name="Ohnutý pruh 9"/>
            <p:cNvSpPr/>
            <p:nvPr/>
          </p:nvSpPr>
          <p:spPr>
            <a:xfrm flipV="1">
              <a:off x="3643306" y="3500438"/>
              <a:ext cx="1643074" cy="285752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1" name="Ohnutý pruh 10"/>
            <p:cNvSpPr/>
            <p:nvPr/>
          </p:nvSpPr>
          <p:spPr>
            <a:xfrm flipV="1">
              <a:off x="3643306" y="4214818"/>
              <a:ext cx="1643074" cy="285752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" name="Ohnutý pruh 11"/>
            <p:cNvSpPr/>
            <p:nvPr/>
          </p:nvSpPr>
          <p:spPr>
            <a:xfrm flipV="1">
              <a:off x="3643306" y="4929198"/>
              <a:ext cx="1643074" cy="285752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Documents and Settings\Fujitsu-Siemens\Local Settings\Temporary Internet Files\Content.IE5\BFRKAPSO\MC90025084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4572008"/>
            <a:ext cx="1193549" cy="2127564"/>
          </a:xfrm>
          <a:prstGeom prst="rect">
            <a:avLst/>
          </a:prstGeom>
          <a:noFill/>
        </p:spPr>
      </p:pic>
      <p:pic>
        <p:nvPicPr>
          <p:cNvPr id="3083" name="Picture 11" descr="C:\Documents and Settings\Fujitsu-Siemens\Local Settings\Temporary Internet Files\Content.IE5\XWPUYXUL\MC90025080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571480"/>
            <a:ext cx="1739774" cy="1895192"/>
          </a:xfrm>
          <a:prstGeom prst="rect">
            <a:avLst/>
          </a:prstGeom>
          <a:noFill/>
        </p:spPr>
      </p:pic>
      <p:pic>
        <p:nvPicPr>
          <p:cNvPr id="3084" name="Picture 12" descr="C:\Documents and Settings\Fujitsu-Siemens\Local Settings\Temporary Internet Files\Content.IE5\ZTWOT8DJ\MC90023817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2428868"/>
            <a:ext cx="2118511" cy="2227152"/>
          </a:xfrm>
          <a:prstGeom prst="rect">
            <a:avLst/>
          </a:prstGeom>
          <a:noFill/>
        </p:spPr>
      </p:pic>
      <p:pic>
        <p:nvPicPr>
          <p:cNvPr id="3086" name="Picture 14" descr="C:\Documents and Settings\Fujitsu-Siemens\Local Settings\Temporary Internet Files\Content.IE5\WPYEW8AS\MC90028719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214290"/>
            <a:ext cx="1605404" cy="1643074"/>
          </a:xfrm>
          <a:prstGeom prst="rect">
            <a:avLst/>
          </a:prstGeom>
          <a:noFill/>
        </p:spPr>
      </p:pic>
      <p:pic>
        <p:nvPicPr>
          <p:cNvPr id="3091" name="Picture 19" descr="C:\Documents and Settings\Fujitsu-Siemens\Local Settings\Temporary Internet Files\Content.IE5\V12NXQ9A\MC90003034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2571744"/>
            <a:ext cx="1438351" cy="1806854"/>
          </a:xfrm>
          <a:prstGeom prst="rect">
            <a:avLst/>
          </a:prstGeom>
          <a:noFill/>
        </p:spPr>
      </p:pic>
      <p:pic>
        <p:nvPicPr>
          <p:cNvPr id="3095" name="Picture 23" descr="C:\Documents and Settings\Fujitsu-Siemens\Local Settings\Temporary Internet Files\Content.IE5\O09LT6JZ\MC900237908[2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4714884"/>
            <a:ext cx="2174341" cy="1964602"/>
          </a:xfrm>
          <a:prstGeom prst="rect">
            <a:avLst/>
          </a:prstGeom>
          <a:noFill/>
        </p:spPr>
      </p:pic>
      <p:sp>
        <p:nvSpPr>
          <p:cNvPr id="27" name="Plechovka 26"/>
          <p:cNvSpPr/>
          <p:nvPr/>
        </p:nvSpPr>
        <p:spPr>
          <a:xfrm>
            <a:off x="285720" y="142852"/>
            <a:ext cx="3143272" cy="2286016"/>
          </a:xfrm>
          <a:prstGeom prst="can">
            <a:avLst>
              <a:gd name="adj" fmla="val 0"/>
            </a:avLst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V domácnosti používáme k měření objemů různé nádoby.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3000364" y="2357430"/>
            <a:ext cx="3429024" cy="1357322"/>
          </a:xfrm>
          <a:prstGeom prst="cube">
            <a:avLst>
              <a:gd name="adj" fmla="val 807"/>
            </a:avLst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Můžeme používat nádoby se známým objemem nebo nádoby se stupnicí.</a:t>
            </a:r>
            <a:endParaRPr lang="cs-CZ" b="1" dirty="0"/>
          </a:p>
        </p:txBody>
      </p:sp>
      <p:sp>
        <p:nvSpPr>
          <p:cNvPr id="12" name="Lichoběžník 11"/>
          <p:cNvSpPr/>
          <p:nvPr/>
        </p:nvSpPr>
        <p:spPr>
          <a:xfrm rot="10800000">
            <a:off x="3143240" y="4000504"/>
            <a:ext cx="1928826" cy="2000264"/>
          </a:xfrm>
          <a:prstGeom prst="trapezoid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643306" y="6143644"/>
            <a:ext cx="914400" cy="428628"/>
          </a:xfrm>
          <a:prstGeom prst="ellips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500430" y="4071942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Musíme znát jednotku stupnice.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357826"/>
            <a:ext cx="8129590" cy="1143008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To je objem krychle o hraně </a:t>
            </a:r>
            <a:br>
              <a:rPr lang="cs-CZ" sz="4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 m. </a:t>
            </a:r>
            <a:endParaRPr lang="cs-CZ" sz="5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3571876"/>
            <a:ext cx="7786742" cy="1609724"/>
          </a:xfrm>
          <a:solidFill>
            <a:srgbClr val="339933"/>
          </a:solidFill>
        </p:spPr>
        <p:txBody>
          <a:bodyPr>
            <a:normAutofit lnSpcReduction="10000"/>
          </a:bodyPr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Jednotkou  objemu je metr krychlový. 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Značka m</a:t>
            </a:r>
            <a:r>
              <a:rPr lang="cs-CZ" sz="3600" b="1" baseline="30000" dirty="0" smtClean="0">
                <a:solidFill>
                  <a:schemeClr val="tx1"/>
                </a:solidFill>
              </a:rPr>
              <a:t>3</a:t>
            </a:r>
            <a:r>
              <a:rPr lang="cs-CZ" sz="3600" b="1" dirty="0" smtClean="0">
                <a:solidFill>
                  <a:schemeClr val="tx1"/>
                </a:solidFill>
              </a:rPr>
              <a:t>.</a:t>
            </a:r>
            <a:endParaRPr lang="cs-CZ" sz="3600" b="1" dirty="0">
              <a:solidFill>
                <a:schemeClr val="tx1"/>
              </a:solidFill>
            </a:endParaRPr>
          </a:p>
        </p:txBody>
      </p:sp>
      <p:grpSp>
        <p:nvGrpSpPr>
          <p:cNvPr id="44" name="Skupina 43"/>
          <p:cNvGrpSpPr/>
          <p:nvPr/>
        </p:nvGrpSpPr>
        <p:grpSpPr>
          <a:xfrm>
            <a:off x="3000364" y="357165"/>
            <a:ext cx="5143536" cy="3073423"/>
            <a:chOff x="3000364" y="357165"/>
            <a:chExt cx="5143536" cy="3073423"/>
          </a:xfrm>
        </p:grpSpPr>
        <p:pic>
          <p:nvPicPr>
            <p:cNvPr id="1027" name="Picture 3" descr="C:\Documents and Settings\Fujitsu-Siemens\Local Settings\Temporary Internet Files\Content.IE5\TCKNY9LG\MC900232746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714876" y="357165"/>
              <a:ext cx="2652389" cy="2514321"/>
            </a:xfrm>
            <a:prstGeom prst="rect">
              <a:avLst/>
            </a:prstGeom>
            <a:noFill/>
          </p:spPr>
        </p:pic>
        <p:cxnSp>
          <p:nvCxnSpPr>
            <p:cNvPr id="11" name="Přímá spojovací čára 10"/>
            <p:cNvCxnSpPr/>
            <p:nvPr/>
          </p:nvCxnSpPr>
          <p:spPr>
            <a:xfrm rot="5400000">
              <a:off x="4071934" y="2786058"/>
              <a:ext cx="642942" cy="64294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6107918" y="2893214"/>
              <a:ext cx="571504" cy="50006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šipka 16"/>
            <p:cNvCxnSpPr/>
            <p:nvPr/>
          </p:nvCxnSpPr>
          <p:spPr>
            <a:xfrm>
              <a:off x="4071934" y="3429000"/>
              <a:ext cx="2000264" cy="1588"/>
            </a:xfrm>
            <a:prstGeom prst="straightConnector1">
              <a:avLst/>
            </a:prstGeom>
            <a:ln w="2540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4714876" y="3000372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 m</a:t>
              </a:r>
              <a:endParaRPr lang="cs-CZ" dirty="0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>
              <a:off x="6715140" y="2857496"/>
              <a:ext cx="857256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10800000">
              <a:off x="3857620" y="1000108"/>
              <a:ext cx="857256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10800000">
              <a:off x="3857620" y="2786058"/>
              <a:ext cx="857256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šipka 25"/>
            <p:cNvCxnSpPr/>
            <p:nvPr/>
          </p:nvCxnSpPr>
          <p:spPr>
            <a:xfrm rot="5400000">
              <a:off x="2963851" y="1893083"/>
              <a:ext cx="1786744" cy="794"/>
            </a:xfrm>
            <a:prstGeom prst="straightConnector1">
              <a:avLst/>
            </a:prstGeom>
            <a:ln w="2540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3000364" y="1571612"/>
              <a:ext cx="7858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 m</a:t>
              </a:r>
              <a:endParaRPr lang="cs-CZ" dirty="0"/>
            </a:p>
          </p:txBody>
        </p:sp>
        <p:cxnSp>
          <p:nvCxnSpPr>
            <p:cNvPr id="29" name="Přímá spojovací čára 28"/>
            <p:cNvCxnSpPr/>
            <p:nvPr/>
          </p:nvCxnSpPr>
          <p:spPr>
            <a:xfrm>
              <a:off x="7358082" y="2071678"/>
              <a:ext cx="71438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šipka 30"/>
            <p:cNvCxnSpPr/>
            <p:nvPr/>
          </p:nvCxnSpPr>
          <p:spPr>
            <a:xfrm rot="5400000" flipH="1" flipV="1">
              <a:off x="7465239" y="2178835"/>
              <a:ext cx="785818" cy="571504"/>
            </a:xfrm>
            <a:prstGeom prst="straightConnector1">
              <a:avLst/>
            </a:prstGeom>
            <a:ln w="2540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7286644" y="2214554"/>
              <a:ext cx="5715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 m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>
            <p:ph type="ctrTitle"/>
          </p:nvPr>
        </p:nvSpPr>
        <p:spPr>
          <a:xfrm>
            <a:off x="142844" y="857232"/>
            <a:ext cx="9001156" cy="1949346"/>
          </a:xfrm>
          <a:solidFill>
            <a:schemeClr val="accent3">
              <a:lumMod val="60000"/>
              <a:lumOff val="40000"/>
            </a:schemeClr>
          </a:solidFill>
        </p:spPr>
        <p:txBody>
          <a:bodyPr anchor="t"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Jednotky menší než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</a:t>
            </a:r>
            <a:r>
              <a:rPr lang="cs-CZ" sz="2400" baseline="30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jsou: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Decimetr krychlový 1dm</a:t>
            </a:r>
            <a: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 0,001 m</a:t>
            </a:r>
            <a: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také 1 litr</a:t>
            </a:r>
            <a: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b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entimetr krychlový 1cm</a:t>
            </a:r>
            <a: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´=0,001dm</a:t>
            </a:r>
            <a: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</a:t>
            </a:r>
            <a: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také 1 ml(1 ml = 0,001 l)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844" y="3811012"/>
            <a:ext cx="9001156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Pro přehled jsou dále uvedeny i další jednotky :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						      1 hektolitr = 100l</a:t>
            </a:r>
          </a:p>
          <a:p>
            <a:r>
              <a:rPr lang="cs-CZ" sz="2200" u="sng" dirty="0" smtClean="0">
                <a:latin typeface="Arial" pitchFamily="34" charset="0"/>
                <a:cs typeface="Arial" pitchFamily="34" charset="0"/>
              </a:rPr>
              <a:t>Decimetr krychlový 1dm</a:t>
            </a:r>
            <a:r>
              <a:rPr lang="cs-CZ" sz="2200" u="sng" baseline="300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2200" u="sng" dirty="0" smtClean="0">
                <a:latin typeface="Arial" pitchFamily="34" charset="0"/>
                <a:cs typeface="Arial" pitchFamily="34" charset="0"/>
              </a:rPr>
              <a:t>= 0,001 m</a:t>
            </a:r>
            <a:r>
              <a:rPr lang="cs-CZ" sz="2200" u="sng" baseline="30000" dirty="0" smtClean="0">
                <a:latin typeface="Arial" pitchFamily="34" charset="0"/>
                <a:cs typeface="Arial" pitchFamily="34" charset="0"/>
              </a:rPr>
              <a:t>3              </a:t>
            </a:r>
            <a:r>
              <a:rPr lang="cs-CZ" sz="2200" u="sng" dirty="0" smtClean="0">
                <a:latin typeface="Arial" pitchFamily="34" charset="0"/>
                <a:cs typeface="Arial" pitchFamily="34" charset="0"/>
              </a:rPr>
              <a:t>1 litr</a:t>
            </a:r>
          </a:p>
          <a:p>
            <a:r>
              <a:rPr lang="cs-CZ" sz="2200" baseline="30000" dirty="0" smtClean="0">
                <a:latin typeface="Arial" pitchFamily="34" charset="0"/>
                <a:cs typeface="Arial" pitchFamily="34" charset="0"/>
              </a:rPr>
              <a:t>						         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1 decilitr  =    0,1 l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						       1 centilitr =   0,01l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						 </a:t>
            </a:r>
          </a:p>
          <a:p>
            <a:r>
              <a:rPr lang="cs-CZ" sz="2200" u="sng" dirty="0" smtClean="0">
                <a:latin typeface="Arial" pitchFamily="34" charset="0"/>
                <a:cs typeface="Arial" pitchFamily="34" charset="0"/>
              </a:rPr>
              <a:t>Centimetr krychlový 1cm</a:t>
            </a:r>
            <a:r>
              <a:rPr lang="cs-CZ" sz="2200" u="sng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200" u="sng" dirty="0" smtClean="0">
                <a:latin typeface="Arial" pitchFamily="34" charset="0"/>
                <a:cs typeface="Arial" pitchFamily="34" charset="0"/>
              </a:rPr>
              <a:t>´=0,001dm</a:t>
            </a:r>
            <a:r>
              <a:rPr lang="cs-CZ" sz="2200" u="sng" baseline="30000" dirty="0" smtClean="0">
                <a:latin typeface="Arial" pitchFamily="34" charset="0"/>
                <a:cs typeface="Arial" pitchFamily="34" charset="0"/>
              </a:rPr>
              <a:t>3            </a:t>
            </a:r>
            <a:r>
              <a:rPr lang="cs-CZ" sz="2200" u="sng" dirty="0" smtClean="0">
                <a:latin typeface="Arial" pitchFamily="34" charset="0"/>
                <a:cs typeface="Arial" pitchFamily="34" charset="0"/>
              </a:rPr>
              <a:t>1 mililitr  (1 ml)  =    0,001 l)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Používat se mají jednotky podtržené!</a:t>
            </a:r>
            <a:endParaRPr lang="cs-CZ" sz="2200" dirty="0"/>
          </a:p>
        </p:txBody>
      </p:sp>
      <p:sp>
        <p:nvSpPr>
          <p:cNvPr id="7" name="Výbuch 1 6"/>
          <p:cNvSpPr/>
          <p:nvPr/>
        </p:nvSpPr>
        <p:spPr>
          <a:xfrm>
            <a:off x="4143372" y="2214554"/>
            <a:ext cx="4714908" cy="1414466"/>
          </a:xfrm>
          <a:prstGeom prst="irregularSeal1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aseline="30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429256" y="2571744"/>
            <a:ext cx="2041559" cy="696874"/>
            <a:chOff x="3654120" y="3244334"/>
            <a:chExt cx="2041559" cy="696874"/>
          </a:xfrm>
        </p:grpSpPr>
        <p:sp>
          <p:nvSpPr>
            <p:cNvPr id="9" name="Obdélník 8"/>
            <p:cNvSpPr/>
            <p:nvPr/>
          </p:nvSpPr>
          <p:spPr>
            <a:xfrm>
              <a:off x="3654120" y="3244334"/>
              <a:ext cx="1963999" cy="55399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dirty="0" smtClean="0">
                  <a:latin typeface="Arial" pitchFamily="34" charset="0"/>
                  <a:cs typeface="Arial" pitchFamily="34" charset="0"/>
                </a:rPr>
                <a:t>  1m</a:t>
              </a:r>
              <a:r>
                <a:rPr lang="cs-CZ" baseline="30000" dirty="0" smtClean="0">
                  <a:latin typeface="Arial" pitchFamily="34" charset="0"/>
                  <a:cs typeface="Arial" pitchFamily="34" charset="0"/>
                </a:rPr>
                <a:t>3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 = 1000 dm</a:t>
              </a:r>
              <a:r>
                <a:rPr lang="cs-CZ" baseline="30000" dirty="0" smtClean="0">
                  <a:latin typeface="Arial" pitchFamily="34" charset="0"/>
                  <a:cs typeface="Arial" pitchFamily="34" charset="0"/>
                </a:rPr>
                <a:t>3</a:t>
              </a:r>
            </a:p>
            <a:p>
              <a:pPr algn="ctr"/>
              <a:endParaRPr lang="cs-CZ" baseline="30000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3786182" y="3571876"/>
              <a:ext cx="190949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1dm</a:t>
              </a:r>
              <a:r>
                <a:rPr lang="cs-CZ" baseline="30000" dirty="0" smtClean="0">
                  <a:latin typeface="Arial" pitchFamily="34" charset="0"/>
                  <a:cs typeface="Arial" pitchFamily="34" charset="0"/>
                </a:rPr>
                <a:t>3 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=1000 cm</a:t>
              </a:r>
              <a:r>
                <a:rPr lang="cs-CZ" baseline="30000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baseline="30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2071670" y="1142984"/>
            <a:ext cx="4714908" cy="2286016"/>
            <a:chOff x="2071670" y="1142984"/>
            <a:chExt cx="4714908" cy="2286016"/>
          </a:xfrm>
        </p:grpSpPr>
        <p:grpSp>
          <p:nvGrpSpPr>
            <p:cNvPr id="4" name="Skupina 3"/>
            <p:cNvGrpSpPr/>
            <p:nvPr/>
          </p:nvGrpSpPr>
          <p:grpSpPr>
            <a:xfrm>
              <a:off x="2071670" y="1142984"/>
              <a:ext cx="1571636" cy="2286016"/>
              <a:chOff x="2857488" y="1785926"/>
              <a:chExt cx="1095024" cy="1216152"/>
            </a:xfrm>
          </p:grpSpPr>
          <p:sp>
            <p:nvSpPr>
              <p:cNvPr id="2" name="Plechovka 1"/>
              <p:cNvSpPr/>
              <p:nvPr/>
            </p:nvSpPr>
            <p:spPr>
              <a:xfrm>
                <a:off x="2857488" y="1785926"/>
                <a:ext cx="914400" cy="1216152"/>
              </a:xfrm>
              <a:prstGeom prst="can">
                <a:avLst/>
              </a:prstGeom>
              <a:solidFill>
                <a:srgbClr val="008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hnutý pruh 2"/>
              <p:cNvSpPr/>
              <p:nvPr/>
            </p:nvSpPr>
            <p:spPr>
              <a:xfrm rot="5183936">
                <a:off x="3595745" y="1998067"/>
                <a:ext cx="343306" cy="370228"/>
              </a:xfrm>
              <a:prstGeom prst="blockArc">
                <a:avLst/>
              </a:prstGeom>
              <a:solidFill>
                <a:srgbClr val="008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5" name="Krychle 4"/>
            <p:cNvSpPr/>
            <p:nvPr/>
          </p:nvSpPr>
          <p:spPr>
            <a:xfrm>
              <a:off x="4786314" y="1357298"/>
              <a:ext cx="2000264" cy="2000264"/>
            </a:xfrm>
            <a:prstGeom prst="cube">
              <a:avLst/>
            </a:prstGeom>
            <a:solidFill>
              <a:srgbClr val="008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214546" y="2214554"/>
              <a:ext cx="92869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Arial" pitchFamily="34" charset="0"/>
                  <a:cs typeface="Arial" pitchFamily="34" charset="0"/>
                </a:rPr>
                <a:t>1 litr</a:t>
              </a:r>
              <a:endParaRPr lang="cs-CZ" sz="28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000628" y="2214554"/>
              <a:ext cx="121444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Arial" pitchFamily="34" charset="0"/>
                  <a:cs typeface="Arial" pitchFamily="34" charset="0"/>
                </a:rPr>
                <a:t>1 dm</a:t>
              </a:r>
              <a:r>
                <a:rPr lang="cs-CZ" sz="2800" baseline="30000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800" baseline="30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857620" y="2143116"/>
              <a:ext cx="78581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=</a:t>
              </a:r>
              <a:endParaRPr lang="cs-CZ" sz="4000" dirty="0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1928794" y="4214818"/>
            <a:ext cx="1857388" cy="1785950"/>
            <a:chOff x="3214678" y="4500570"/>
            <a:chExt cx="1857388" cy="1785950"/>
          </a:xfrm>
        </p:grpSpPr>
        <p:sp>
          <p:nvSpPr>
            <p:cNvPr id="14" name="TextovéPole 13"/>
            <p:cNvSpPr txBox="1"/>
            <p:nvPr/>
          </p:nvSpPr>
          <p:spPr>
            <a:xfrm>
              <a:off x="3286116" y="5214950"/>
              <a:ext cx="121444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Arial" pitchFamily="34" charset="0"/>
                  <a:cs typeface="Arial" pitchFamily="34" charset="0"/>
                </a:rPr>
                <a:t>1 dm</a:t>
              </a:r>
              <a:r>
                <a:rPr lang="cs-CZ" sz="2800" baseline="30000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800" baseline="300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929058" y="4857760"/>
              <a:ext cx="78581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=</a:t>
              </a:r>
              <a:endParaRPr lang="cs-CZ" sz="4000" dirty="0"/>
            </a:p>
          </p:txBody>
        </p:sp>
        <p:grpSp>
          <p:nvGrpSpPr>
            <p:cNvPr id="18" name="Skupina 17"/>
            <p:cNvGrpSpPr/>
            <p:nvPr/>
          </p:nvGrpSpPr>
          <p:grpSpPr>
            <a:xfrm>
              <a:off x="3214678" y="4500570"/>
              <a:ext cx="1857388" cy="1785950"/>
              <a:chOff x="1928794" y="500042"/>
              <a:chExt cx="4786346" cy="5000660"/>
            </a:xfrm>
          </p:grpSpPr>
          <p:sp>
            <p:nvSpPr>
              <p:cNvPr id="19" name="Krychle 18"/>
              <p:cNvSpPr/>
              <p:nvPr/>
            </p:nvSpPr>
            <p:spPr>
              <a:xfrm>
                <a:off x="1928794" y="500042"/>
                <a:ext cx="4786346" cy="5000660"/>
              </a:xfrm>
              <a:prstGeom prst="cube">
                <a:avLst>
                  <a:gd name="adj" fmla="val 25000"/>
                </a:avLst>
              </a:prstGeom>
              <a:solidFill>
                <a:srgbClr val="008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0" name="Skupina 14"/>
              <p:cNvGrpSpPr/>
              <p:nvPr/>
            </p:nvGrpSpPr>
            <p:grpSpPr>
              <a:xfrm>
                <a:off x="1928794" y="5072074"/>
                <a:ext cx="3643338" cy="428628"/>
                <a:chOff x="285720" y="1571612"/>
                <a:chExt cx="3643338" cy="428628"/>
              </a:xfrm>
            </p:grpSpPr>
            <p:sp>
              <p:nvSpPr>
                <p:cNvPr id="40" name="Krychle 39"/>
                <p:cNvSpPr/>
                <p:nvPr/>
              </p:nvSpPr>
              <p:spPr>
                <a:xfrm>
                  <a:off x="28572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Krychle 3"/>
                <p:cNvSpPr/>
                <p:nvPr/>
              </p:nvSpPr>
              <p:spPr>
                <a:xfrm>
                  <a:off x="64291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Krychle 4"/>
                <p:cNvSpPr/>
                <p:nvPr/>
              </p:nvSpPr>
              <p:spPr>
                <a:xfrm>
                  <a:off x="100010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Krychle 42"/>
                <p:cNvSpPr/>
                <p:nvPr/>
              </p:nvSpPr>
              <p:spPr>
                <a:xfrm>
                  <a:off x="135729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Krychle 43"/>
                <p:cNvSpPr/>
                <p:nvPr/>
              </p:nvSpPr>
              <p:spPr>
                <a:xfrm>
                  <a:off x="171448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Krychle 5"/>
                <p:cNvSpPr/>
                <p:nvPr/>
              </p:nvSpPr>
              <p:spPr>
                <a:xfrm>
                  <a:off x="207167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Krychle 6"/>
                <p:cNvSpPr/>
                <p:nvPr/>
              </p:nvSpPr>
              <p:spPr>
                <a:xfrm>
                  <a:off x="242886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Krychle 8"/>
                <p:cNvSpPr/>
                <p:nvPr/>
              </p:nvSpPr>
              <p:spPr>
                <a:xfrm>
                  <a:off x="278605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Krychle 11"/>
                <p:cNvSpPr/>
                <p:nvPr/>
              </p:nvSpPr>
              <p:spPr>
                <a:xfrm>
                  <a:off x="314324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Krychle 12"/>
                <p:cNvSpPr/>
                <p:nvPr/>
              </p:nvSpPr>
              <p:spPr>
                <a:xfrm>
                  <a:off x="350043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1" name="Skupina 15"/>
              <p:cNvGrpSpPr/>
              <p:nvPr/>
            </p:nvGrpSpPr>
            <p:grpSpPr>
              <a:xfrm rot="16200000" flipV="1">
                <a:off x="3598921" y="3187637"/>
                <a:ext cx="3508862" cy="419695"/>
                <a:chOff x="285720" y="1571612"/>
                <a:chExt cx="3286148" cy="428628"/>
              </a:xfrm>
            </p:grpSpPr>
            <p:sp>
              <p:nvSpPr>
                <p:cNvPr id="31" name="Krychle 30"/>
                <p:cNvSpPr/>
                <p:nvPr/>
              </p:nvSpPr>
              <p:spPr>
                <a:xfrm>
                  <a:off x="28572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Krychle 31"/>
                <p:cNvSpPr/>
                <p:nvPr/>
              </p:nvSpPr>
              <p:spPr>
                <a:xfrm>
                  <a:off x="64291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Krychle 32"/>
                <p:cNvSpPr/>
                <p:nvPr/>
              </p:nvSpPr>
              <p:spPr>
                <a:xfrm>
                  <a:off x="100010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Krychle 33"/>
                <p:cNvSpPr/>
                <p:nvPr/>
              </p:nvSpPr>
              <p:spPr>
                <a:xfrm>
                  <a:off x="135729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Krychle 34"/>
                <p:cNvSpPr/>
                <p:nvPr/>
              </p:nvSpPr>
              <p:spPr>
                <a:xfrm>
                  <a:off x="171448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Krychle 35"/>
                <p:cNvSpPr/>
                <p:nvPr/>
              </p:nvSpPr>
              <p:spPr>
                <a:xfrm>
                  <a:off x="207167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Krychle 36"/>
                <p:cNvSpPr/>
                <p:nvPr/>
              </p:nvSpPr>
              <p:spPr>
                <a:xfrm>
                  <a:off x="242886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Krychle 37"/>
                <p:cNvSpPr/>
                <p:nvPr/>
              </p:nvSpPr>
              <p:spPr>
                <a:xfrm>
                  <a:off x="278605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Krychle 38"/>
                <p:cNvSpPr/>
                <p:nvPr/>
              </p:nvSpPr>
              <p:spPr>
                <a:xfrm>
                  <a:off x="3143240" y="1571612"/>
                  <a:ext cx="428628" cy="428628"/>
                </a:xfrm>
                <a:prstGeom prst="cube">
                  <a:avLst/>
                </a:prstGeom>
                <a:solidFill>
                  <a:srgbClr val="008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22" name="Přímá spojovací čára 21"/>
              <p:cNvCxnSpPr/>
              <p:nvPr/>
            </p:nvCxnSpPr>
            <p:spPr>
              <a:xfrm rot="5400000" flipH="1" flipV="1">
                <a:off x="5572132" y="3929066"/>
                <a:ext cx="1143008" cy="1143008"/>
              </a:xfrm>
              <a:prstGeom prst="line">
                <a:avLst/>
              </a:prstGeom>
              <a:ln w="31750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537207" y="5107793"/>
                <a:ext cx="356396" cy="794"/>
              </a:xfrm>
              <a:prstGeom prst="line">
                <a:avLst/>
              </a:prstGeom>
              <a:ln w="2857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680083" y="4964123"/>
                <a:ext cx="356396" cy="794"/>
              </a:xfrm>
              <a:prstGeom prst="line">
                <a:avLst/>
              </a:prstGeom>
              <a:ln w="2857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822959" y="4821247"/>
                <a:ext cx="356396" cy="794"/>
              </a:xfrm>
              <a:prstGeom prst="line">
                <a:avLst/>
              </a:prstGeom>
              <a:ln w="2857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965835" y="4678371"/>
                <a:ext cx="356396" cy="794"/>
              </a:xfrm>
              <a:prstGeom prst="line">
                <a:avLst/>
              </a:prstGeom>
              <a:ln w="2857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čára 26"/>
              <p:cNvCxnSpPr/>
              <p:nvPr/>
            </p:nvCxnSpPr>
            <p:spPr>
              <a:xfrm rot="5400000">
                <a:off x="6108711" y="4535495"/>
                <a:ext cx="356396" cy="794"/>
              </a:xfrm>
              <a:prstGeom prst="line">
                <a:avLst/>
              </a:prstGeom>
              <a:ln w="2857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 rot="5400000">
                <a:off x="6251587" y="4392619"/>
                <a:ext cx="356396" cy="794"/>
              </a:xfrm>
              <a:prstGeom prst="line">
                <a:avLst/>
              </a:prstGeom>
              <a:ln w="2857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 rot="5400000">
                <a:off x="6394463" y="4249743"/>
                <a:ext cx="356396" cy="794"/>
              </a:xfrm>
              <a:prstGeom prst="line">
                <a:avLst/>
              </a:prstGeom>
              <a:ln w="2857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rot="5400000">
                <a:off x="6465901" y="4178305"/>
                <a:ext cx="356396" cy="794"/>
              </a:xfrm>
              <a:prstGeom prst="line">
                <a:avLst/>
              </a:prstGeom>
              <a:ln w="28575"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Obdélník 49"/>
            <p:cNvSpPr/>
            <p:nvPr/>
          </p:nvSpPr>
          <p:spPr>
            <a:xfrm>
              <a:off x="3500430" y="5286388"/>
              <a:ext cx="78258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1 dm</a:t>
              </a:r>
              <a:r>
                <a:rPr lang="cs-CZ" baseline="30000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baseline="300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65" name="Krychle 64"/>
          <p:cNvSpPr/>
          <p:nvPr/>
        </p:nvSpPr>
        <p:spPr>
          <a:xfrm>
            <a:off x="5143504" y="5143512"/>
            <a:ext cx="223910" cy="208191"/>
          </a:xfrm>
          <a:prstGeom prst="cub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extovéPole 88"/>
          <p:cNvSpPr txBox="1"/>
          <p:nvPr/>
        </p:nvSpPr>
        <p:spPr>
          <a:xfrm>
            <a:off x="4000496" y="4714884"/>
            <a:ext cx="857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4714876" y="4572008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1000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cm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3	</a:t>
            </a:r>
            <a:endParaRPr lang="cs-CZ" sz="2400" baseline="300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2357422" y="607220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3357554" y="578645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3357554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285860"/>
            <a:ext cx="7143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Měřením objemu můžeme určovat množství látek.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928802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Objem tělesa lze určit výpočtem nebo měřením.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2643182"/>
            <a:ext cx="5786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určování objemu musíme znát jednotku.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857224" y="3786190"/>
            <a:ext cx="5643602" cy="83099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Jednotkou  objemu je metr krychlový. </a:t>
            </a:r>
          </a:p>
          <a:p>
            <a:pPr algn="ctr"/>
            <a:r>
              <a:rPr lang="cs-CZ" sz="2400" b="1" dirty="0" smtClean="0"/>
              <a:t>Značka m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4643438" y="4857760"/>
            <a:ext cx="42148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Jednotky menší jsou:</a:t>
            </a:r>
          </a:p>
          <a:p>
            <a:r>
              <a:rPr lang="cs-CZ" sz="2400" b="1" dirty="0" smtClean="0"/>
              <a:t>1dm</a:t>
            </a:r>
            <a:r>
              <a:rPr lang="cs-CZ" sz="2400" b="1" baseline="30000" dirty="0" smtClean="0"/>
              <a:t>3 </a:t>
            </a:r>
            <a:r>
              <a:rPr lang="cs-CZ" sz="2400" b="1" dirty="0" smtClean="0"/>
              <a:t>= 0,001 m</a:t>
            </a:r>
            <a:r>
              <a:rPr lang="cs-CZ" sz="2400" b="1" baseline="30000" dirty="0" smtClean="0"/>
              <a:t>3    </a:t>
            </a:r>
            <a:r>
              <a:rPr lang="cs-CZ" sz="2400" b="1" dirty="0" smtClean="0"/>
              <a:t>= 1 litr</a:t>
            </a:r>
            <a:r>
              <a:rPr lang="cs-CZ" sz="2400" b="1" baseline="30000" dirty="0" smtClean="0"/>
              <a:t>  </a:t>
            </a:r>
            <a:br>
              <a:rPr lang="cs-CZ" sz="2400" b="1" baseline="30000" dirty="0" smtClean="0"/>
            </a:br>
            <a:r>
              <a:rPr lang="cs-CZ" sz="2400" b="1" dirty="0" smtClean="0"/>
              <a:t>1cm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=0,001dm</a:t>
            </a:r>
            <a:r>
              <a:rPr lang="cs-CZ" sz="2400" b="1" baseline="30000" dirty="0" smtClean="0"/>
              <a:t>3  </a:t>
            </a:r>
            <a:r>
              <a:rPr lang="cs-CZ" sz="2400" b="1" dirty="0" smtClean="0"/>
              <a:t> = 1 ml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14480" y="571480"/>
            <a:ext cx="4214842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Objem,  jednotky objemu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57224" y="3143248"/>
            <a:ext cx="27755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Objem značíme V.</a:t>
            </a:r>
            <a:endParaRPr lang="cs-CZ" sz="2400" b="1" dirty="0"/>
          </a:p>
        </p:txBody>
      </p:sp>
      <p:sp>
        <p:nvSpPr>
          <p:cNvPr id="9" name="Výbuch 1 8"/>
          <p:cNvSpPr/>
          <p:nvPr/>
        </p:nvSpPr>
        <p:spPr>
          <a:xfrm>
            <a:off x="0" y="0"/>
            <a:ext cx="1700186" cy="1500174"/>
          </a:xfrm>
          <a:prstGeom prst="irregularSeal1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10" name="Krychle 9"/>
          <p:cNvSpPr/>
          <p:nvPr/>
        </p:nvSpPr>
        <p:spPr>
          <a:xfrm>
            <a:off x="7215206" y="3143248"/>
            <a:ext cx="1216152" cy="1216152"/>
          </a:xfrm>
          <a:prstGeom prst="cub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pic>
        <p:nvPicPr>
          <p:cNvPr id="1026" name="Picture 2" descr="C:\Documents and Settings\Fujitsu-Siemens\Local Settings\Temporary Internet Files\Content.IE5\0HT28LZO\MC90043257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0"/>
            <a:ext cx="1114192" cy="1114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 rot="21123180">
            <a:off x="6312851" y="676985"/>
            <a:ext cx="1632326" cy="1527793"/>
            <a:chOff x="714806" y="1478496"/>
            <a:chExt cx="2286016" cy="2621778"/>
          </a:xfrm>
        </p:grpSpPr>
        <p:pic>
          <p:nvPicPr>
            <p:cNvPr id="2" name="Picture 20" descr="C:\Documents and Settings\Fujitsu-Siemens\Local Settings\Temporary Internet Files\Content.IE5\0LMB377V\MC900340156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14806" y="1478496"/>
              <a:ext cx="2286016" cy="2621778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/>
            <p:nvPr/>
          </p:nvSpPr>
          <p:spPr>
            <a:xfrm>
              <a:off x="1643041" y="1746457"/>
              <a:ext cx="928693" cy="4482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200 m</a:t>
              </a:r>
              <a:r>
                <a:rPr lang="cs-CZ" dirty="0" smtClean="0"/>
                <a:t>l</a:t>
              </a:r>
              <a:endParaRPr lang="cs-CZ" dirty="0"/>
            </a:p>
          </p:txBody>
        </p:sp>
      </p:grpSp>
      <p:pic>
        <p:nvPicPr>
          <p:cNvPr id="5" name="Picture 18" descr="C:\Documents and Settings\Fujitsu-Siemens\Local Settings\Temporary Internet Files\Content.IE5\XWPUYXUL\MC9003439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1857364"/>
            <a:ext cx="3557328" cy="314327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714876" y="2285992"/>
            <a:ext cx="71438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100 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43042" y="500042"/>
            <a:ext cx="3643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těchto plných odměrek je třeba k naplnění tohoto sudu?</a:t>
            </a:r>
            <a:endParaRPr lang="cs-CZ" sz="2400" dirty="0"/>
          </a:p>
        </p:txBody>
      </p:sp>
      <p:sp>
        <p:nvSpPr>
          <p:cNvPr id="23" name="Výbuch 1 22"/>
          <p:cNvSpPr/>
          <p:nvPr/>
        </p:nvSpPr>
        <p:spPr>
          <a:xfrm>
            <a:off x="571472" y="5214950"/>
            <a:ext cx="1985970" cy="1414466"/>
          </a:xfrm>
          <a:prstGeom prst="irregularSeal1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Odpověď zdůvodni!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Výbuch 1 23"/>
          <p:cNvSpPr/>
          <p:nvPr/>
        </p:nvSpPr>
        <p:spPr>
          <a:xfrm>
            <a:off x="0" y="500042"/>
            <a:ext cx="1414434" cy="1200152"/>
          </a:xfrm>
          <a:prstGeom prst="irregularSeal1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Úloha 1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1000100" y="1571612"/>
            <a:ext cx="3786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jakých jednotkách je uveden objem na tomto odměrném válci?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1538" y="3429000"/>
            <a:ext cx="3571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největší objem lze jím měřit?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00100" y="4929198"/>
            <a:ext cx="36433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Lze pomocí něho naměřit půl litru?</a:t>
            </a:r>
            <a:endParaRPr lang="cs-CZ" sz="24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6715140" y="1214422"/>
            <a:ext cx="2071702" cy="3857652"/>
            <a:chOff x="3428992" y="1428736"/>
            <a:chExt cx="2143140" cy="4929222"/>
          </a:xfr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grpSpPr>
        <p:sp>
          <p:nvSpPr>
            <p:cNvPr id="19" name="Plechovka 18"/>
            <p:cNvSpPr/>
            <p:nvPr/>
          </p:nvSpPr>
          <p:spPr>
            <a:xfrm>
              <a:off x="3428992" y="5500702"/>
              <a:ext cx="2143140" cy="857256"/>
            </a:xfrm>
            <a:prstGeom prst="can">
              <a:avLst>
                <a:gd name="adj" fmla="val 50000"/>
              </a:avLst>
            </a:prstGeom>
            <a:gradFill>
              <a:gsLst>
                <a:gs pos="0">
                  <a:srgbClr val="03D4A8"/>
                </a:gs>
                <a:gs pos="25000">
                  <a:srgbClr val="21D6E0"/>
                </a:gs>
                <a:gs pos="75000">
                  <a:srgbClr val="0087E6"/>
                </a:gs>
                <a:gs pos="100000">
                  <a:srgbClr val="005CBF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Plechovka 19"/>
            <p:cNvSpPr/>
            <p:nvPr/>
          </p:nvSpPr>
          <p:spPr>
            <a:xfrm>
              <a:off x="3714744" y="1428736"/>
              <a:ext cx="1557342" cy="4357718"/>
            </a:xfrm>
            <a:prstGeom prst="ca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hnutý pruh 20"/>
            <p:cNvSpPr/>
            <p:nvPr/>
          </p:nvSpPr>
          <p:spPr>
            <a:xfrm flipV="1">
              <a:off x="3643306" y="2067709"/>
              <a:ext cx="1643074" cy="182564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Ohnutý pruh 21"/>
            <p:cNvSpPr/>
            <p:nvPr/>
          </p:nvSpPr>
          <p:spPr>
            <a:xfrm flipV="1">
              <a:off x="3643306" y="2797964"/>
              <a:ext cx="1643074" cy="182564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" name="Ohnutý pruh 22"/>
            <p:cNvSpPr/>
            <p:nvPr/>
          </p:nvSpPr>
          <p:spPr>
            <a:xfrm flipV="1">
              <a:off x="3643306" y="3436938"/>
              <a:ext cx="1643074" cy="182564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Ohnutý pruh 23"/>
            <p:cNvSpPr/>
            <p:nvPr/>
          </p:nvSpPr>
          <p:spPr>
            <a:xfrm flipV="1">
              <a:off x="3643306" y="4258475"/>
              <a:ext cx="1643074" cy="182564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Ohnutý pruh 24"/>
            <p:cNvSpPr/>
            <p:nvPr/>
          </p:nvSpPr>
          <p:spPr>
            <a:xfrm flipV="1">
              <a:off x="3643306" y="4988730"/>
              <a:ext cx="1643074" cy="182564"/>
            </a:xfrm>
            <a:prstGeom prst="blockArc">
              <a:avLst>
                <a:gd name="adj1" fmla="val 10968977"/>
                <a:gd name="adj2" fmla="val 0"/>
                <a:gd name="adj3" fmla="val 25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537513" y="4441038"/>
              <a:ext cx="665112" cy="471924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200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4572000" y="3000372"/>
              <a:ext cx="602353" cy="369332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400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611414" y="1885145"/>
              <a:ext cx="642942" cy="471924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ml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4537513" y="2250273"/>
              <a:ext cx="602353" cy="369331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500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572000" y="3714752"/>
              <a:ext cx="602353" cy="369332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300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31" name="Výbuch 1 30"/>
          <p:cNvSpPr/>
          <p:nvPr/>
        </p:nvSpPr>
        <p:spPr>
          <a:xfrm>
            <a:off x="4786314" y="5214950"/>
            <a:ext cx="1985970" cy="1414466"/>
          </a:xfrm>
          <a:prstGeom prst="irregularSeal1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Odpovědi zdůvodni!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Výbuch 1 31"/>
          <p:cNvSpPr/>
          <p:nvPr/>
        </p:nvSpPr>
        <p:spPr>
          <a:xfrm>
            <a:off x="0" y="500042"/>
            <a:ext cx="1414434" cy="1200152"/>
          </a:xfrm>
          <a:prstGeom prst="irregularSeal1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Úloha 2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8596" y="185736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57158" y="357187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8596" y="500063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1428728" y="571480"/>
            <a:ext cx="1216152" cy="1216152"/>
          </a:xfrm>
          <a:prstGeom prst="cub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dm</a:t>
            </a:r>
            <a:r>
              <a:rPr lang="cs-CZ" sz="2400" baseline="30000" dirty="0" smtClean="0">
                <a:solidFill>
                  <a:schemeClr val="tx1"/>
                </a:solidFill>
              </a:rPr>
              <a:t>3</a:t>
            </a:r>
            <a:endParaRPr lang="cs-CZ" sz="2400" baseline="300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14744" y="857232"/>
            <a:ext cx="3071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Vyjádři objem této krychle v litrech!</a:t>
            </a:r>
            <a:endParaRPr lang="cs-CZ" sz="2400" dirty="0"/>
          </a:p>
        </p:txBody>
      </p:sp>
      <p:sp>
        <p:nvSpPr>
          <p:cNvPr id="4" name="Krychle 3"/>
          <p:cNvSpPr/>
          <p:nvPr/>
        </p:nvSpPr>
        <p:spPr>
          <a:xfrm>
            <a:off x="1428728" y="2643182"/>
            <a:ext cx="1216152" cy="1216152"/>
          </a:xfrm>
          <a:prstGeom prst="cub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1000100" y="3857628"/>
            <a:ext cx="428628" cy="428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785918" y="3857628"/>
            <a:ext cx="500066" cy="500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357422" y="3857628"/>
            <a:ext cx="7858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643174" y="3500438"/>
            <a:ext cx="7858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928662" y="3857628"/>
            <a:ext cx="50006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857224" y="2928934"/>
            <a:ext cx="5715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000100" y="4357694"/>
            <a:ext cx="785818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5400000">
            <a:off x="3107521" y="3536157"/>
            <a:ext cx="357190" cy="2857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5400000">
            <a:off x="392877" y="3393281"/>
            <a:ext cx="928694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571736" y="3429000"/>
            <a:ext cx="6944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10cm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14282" y="3214686"/>
            <a:ext cx="6944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10cm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214414" y="3929066"/>
            <a:ext cx="7044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10cm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86182" y="2857496"/>
            <a:ext cx="43577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Objem krychle se vypočítá podle vzorce </a:t>
            </a:r>
          </a:p>
          <a:p>
            <a:r>
              <a:rPr lang="cs-CZ" sz="2400" dirty="0" smtClean="0"/>
              <a:t>V = a . a .a (a je délka hrany).</a:t>
            </a:r>
          </a:p>
          <a:p>
            <a:r>
              <a:rPr lang="cs-CZ" sz="2400" dirty="0" smtClean="0"/>
              <a:t>Vypočítej objem zelené krychle!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786182" y="4857760"/>
            <a:ext cx="3500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Vyjádři objem zelené krychle v 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!</a:t>
            </a:r>
            <a:endParaRPr lang="cs-CZ" sz="2400" dirty="0"/>
          </a:p>
        </p:txBody>
      </p:sp>
      <p:sp>
        <p:nvSpPr>
          <p:cNvPr id="34" name="Výbuch 1 33"/>
          <p:cNvSpPr/>
          <p:nvPr/>
        </p:nvSpPr>
        <p:spPr>
          <a:xfrm>
            <a:off x="0" y="500042"/>
            <a:ext cx="1414434" cy="1200152"/>
          </a:xfrm>
          <a:prstGeom prst="irregularSeal1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Úloha 3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357554" y="492919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214678" y="292893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286116" y="114298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214290"/>
            <a:ext cx="7406640" cy="2357454"/>
          </a:xfrm>
          <a:solidFill>
            <a:srgbClr val="008000"/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Převeď na uvedené jednotky :</a:t>
            </a:r>
            <a:b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15m</a:t>
            </a:r>
            <a:r>
              <a:rPr lang="cs-CZ" sz="2800" baseline="30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  =              dm</a:t>
            </a:r>
            <a:r>
              <a:rPr lang="cs-CZ" sz="2800" baseline="30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3</a:t>
            </a:r>
            <a:br>
              <a:rPr lang="cs-CZ" sz="2800" baseline="30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20dm</a:t>
            </a:r>
            <a:r>
              <a:rPr lang="cs-CZ" sz="2800" baseline="30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3  </a:t>
            </a:r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=               cm</a:t>
            </a:r>
            <a:r>
              <a:rPr lang="cs-CZ" sz="2800" baseline="30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3</a:t>
            </a:r>
            <a:r>
              <a:rPr lang="cs-CZ" sz="2800" baseline="300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800" baseline="30000" dirty="0" smtClean="0">
                <a:solidFill>
                  <a:schemeClr val="tx1"/>
                </a:solidFill>
                <a:effectLst/>
              </a:rPr>
            </a:br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100 cm</a:t>
            </a:r>
            <a:r>
              <a:rPr lang="cs-CZ" sz="2800" baseline="30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=             dm</a:t>
            </a:r>
            <a:r>
              <a:rPr lang="cs-CZ" sz="2800" baseline="300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3 </a:t>
            </a:r>
            <a:r>
              <a:rPr lang="cs-CZ" sz="2400" baseline="30000" dirty="0" smtClean="0"/>
              <a:t/>
            </a:r>
            <a:br>
              <a:rPr lang="cs-CZ" sz="2400" baseline="300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429000"/>
            <a:ext cx="7406640" cy="1752600"/>
          </a:xfrm>
          <a:solidFill>
            <a:srgbClr val="008000"/>
          </a:solidFill>
        </p:spPr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20dm</a:t>
            </a:r>
            <a: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                      l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40l       =		cm</a:t>
            </a:r>
            <a:r>
              <a:rPr lang="cs-CZ" sz="2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40l     =		ml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0" y="500042"/>
            <a:ext cx="1414434" cy="1200152"/>
          </a:xfrm>
          <a:prstGeom prst="irregularSeal1">
            <a:avLst/>
          </a:prstGeo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Úloha 4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37861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157161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142852"/>
            <a:ext cx="728667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Úloha 1:    Objem odměrné nádoby se vejde do sudu 500 x 	    (200 ml = 0,2 l; 100: 0,2 = 500).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Úloha 2:  a) v mililitrech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  b) 500 ml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  c) lze 500ml = ½ 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28728" y="1928802"/>
            <a:ext cx="72866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Úloha 3:  a) 1 l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   b)1000 cm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   c) 1dm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baseline="30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00166" y="3000372"/>
            <a:ext cx="550071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Úloha 4: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15m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=   15 000      dm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b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20dm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     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  20 000      cm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baseline="30000" dirty="0" smtClean="0">
                <a:solidFill>
                  <a:srgbClr val="FF0000"/>
                </a:solidFill>
              </a:rPr>
              <a:t/>
            </a:r>
            <a:br>
              <a:rPr lang="cs-CZ" sz="2000" baseline="30000" dirty="0" smtClean="0">
                <a:solidFill>
                  <a:srgbClr val="FF0000"/>
                </a:solidFill>
              </a:rPr>
            </a:b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100 cm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=   0,1            dm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71604" y="4857760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20dm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   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  20              l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40l        =   40 000      cm</a:t>
            </a:r>
            <a:r>
              <a:rPr lang="cs-CZ" sz="2000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40l        =   40 000       ml</a:t>
            </a:r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0" y="357166"/>
            <a:ext cx="1571604" cy="1128714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Zdroj obrázků: Galerie MS Office: </a:t>
            </a:r>
            <a:r>
              <a:rPr lang="cs-CZ" b="1" u="sng" dirty="0" smtClean="0">
                <a:solidFill>
                  <a:srgbClr val="008000"/>
                </a:solidFill>
                <a:hlinkClick r:id="rId2"/>
              </a:rPr>
              <a:t>www.office.</a:t>
            </a:r>
            <a:r>
              <a:rPr lang="cs-CZ" b="1" u="sng" dirty="0" err="1" smtClean="0">
                <a:solidFill>
                  <a:srgbClr val="008000"/>
                </a:solidFill>
                <a:hlinkClick r:id="rId2"/>
              </a:rPr>
              <a:t>microsoft.com</a:t>
            </a:r>
            <a:endParaRPr lang="cs-CZ" b="1" u="sng" dirty="0" smtClean="0">
              <a:solidFill>
                <a:srgbClr val="008000"/>
              </a:solidFill>
            </a:endParaRPr>
          </a:p>
          <a:p>
            <a:r>
              <a:rPr lang="cs-CZ" b="1" u="sng" dirty="0" smtClean="0">
                <a:solidFill>
                  <a:srgbClr val="008000"/>
                </a:solidFill>
              </a:rPr>
              <a:t>a vlastní práce.</a:t>
            </a:r>
            <a:endParaRPr lang="cs-CZ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10">
      <a:dk1>
        <a:sysClr val="windowText" lastClr="000000"/>
      </a:dk1>
      <a:lt1>
        <a:sysClr val="window" lastClr="FFFFFF"/>
      </a:lt1>
      <a:dk2>
        <a:srgbClr val="052E53"/>
      </a:dk2>
      <a:lt2>
        <a:srgbClr val="DBF5F9"/>
      </a:lt2>
      <a:accent1>
        <a:srgbClr val="083E6F"/>
      </a:accent1>
      <a:accent2>
        <a:srgbClr val="009DD9"/>
      </a:accent2>
      <a:accent3>
        <a:srgbClr val="0BD0D9"/>
      </a:accent3>
      <a:accent4>
        <a:srgbClr val="10CF9B"/>
      </a:accent4>
      <a:accent5>
        <a:srgbClr val="05294A"/>
      </a:accent5>
      <a:accent6>
        <a:srgbClr val="05686C"/>
      </a:accent6>
      <a:hlink>
        <a:srgbClr val="062328"/>
      </a:hlink>
      <a:folHlink>
        <a:srgbClr val="85DFD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496</TotalTime>
  <Words>492</Words>
  <Application>Microsoft Office PowerPoint</Application>
  <PresentationFormat>Předvádění na obrazovce (4:3)</PresentationFormat>
  <Paragraphs>124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Anotace: PowerPointová Prezentace  určená k upevňování jednotek objemu a k prohlubování dovedností jejich převodu.</vt:lpstr>
      <vt:lpstr>Měření objemu je častým způsobem určování množství látek v  různých oblastech působení člověka, například v domácnosti, v obchodě, v průmyslu, ve vědě ad.</vt:lpstr>
      <vt:lpstr>Snímek 4</vt:lpstr>
      <vt:lpstr>To je objem krychle o hraně  1 m. </vt:lpstr>
      <vt:lpstr>Jednotky menší než m3 jsou: Decimetr krychlový 1dm3 = 0,001 m3    je také 1 litr   Centimetr krychlový 1cm3´=0,001dm3  je také 1 ml(1 ml = 0,001 l) </vt:lpstr>
      <vt:lpstr>Snímek 7</vt:lpstr>
      <vt:lpstr>Snímek 8</vt:lpstr>
      <vt:lpstr>Snímek 9</vt:lpstr>
      <vt:lpstr>Snímek 10</vt:lpstr>
      <vt:lpstr>Snímek 11</vt:lpstr>
      <vt:lpstr>Převeď na uvedené jednotky : 15m3    =              dm3 20dm3  =               cm3 100 cm3 =             dm3  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Oem</cp:lastModifiedBy>
  <cp:revision>59</cp:revision>
  <dcterms:created xsi:type="dcterms:W3CDTF">2013-01-09T09:35:21Z</dcterms:created>
  <dcterms:modified xsi:type="dcterms:W3CDTF">2013-01-23T20:39:08Z</dcterms:modified>
</cp:coreProperties>
</file>