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64" r:id="rId3"/>
    <p:sldId id="257" r:id="rId4"/>
    <p:sldId id="262" r:id="rId5"/>
    <p:sldId id="259" r:id="rId6"/>
    <p:sldId id="260" r:id="rId7"/>
    <p:sldId id="261"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05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1B9A72B0-9013-4F58-B4FB-3A328FEB940A}" type="datetimeFigureOut">
              <a:rPr lang="cs-CZ" smtClean="0"/>
              <a:t>14.1.2013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348DD956-4058-4C00-B818-2588145E1AB9}"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1B9A72B0-9013-4F58-B4FB-3A328FEB940A}" type="datetimeFigureOut">
              <a:rPr lang="cs-CZ" smtClean="0"/>
              <a:t>14.1.2013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348DD956-4058-4C00-B818-2588145E1AB9}"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1B9A72B0-9013-4F58-B4FB-3A328FEB940A}" type="datetimeFigureOut">
              <a:rPr lang="cs-CZ" smtClean="0"/>
              <a:t>14.1.2013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348DD956-4058-4C00-B818-2588145E1AB9}"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1B9A72B0-9013-4F58-B4FB-3A328FEB940A}" type="datetimeFigureOut">
              <a:rPr lang="cs-CZ" smtClean="0"/>
              <a:t>14.1.2013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348DD956-4058-4C00-B818-2588145E1AB9}"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1B9A72B0-9013-4F58-B4FB-3A328FEB940A}" type="datetimeFigureOut">
              <a:rPr lang="cs-CZ" smtClean="0"/>
              <a:t>14.1.2013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348DD956-4058-4C00-B818-2588145E1AB9}" type="slidenum">
              <a:rPr lang="cs-CZ" smtClean="0"/>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1B9A72B0-9013-4F58-B4FB-3A328FEB940A}" type="datetimeFigureOut">
              <a:rPr lang="cs-CZ" smtClean="0"/>
              <a:t>14.1.2013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48DD956-4058-4C00-B818-2588145E1AB9}"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1B9A72B0-9013-4F58-B4FB-3A328FEB940A}" type="datetimeFigureOut">
              <a:rPr lang="cs-CZ" smtClean="0"/>
              <a:t>14.1.2013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48DD956-4058-4C00-B818-2588145E1AB9}"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1B9A72B0-9013-4F58-B4FB-3A328FEB940A}" type="datetimeFigureOut">
              <a:rPr lang="cs-CZ" smtClean="0"/>
              <a:t>14.1.2013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48DD956-4058-4C00-B818-2588145E1AB9}"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1B9A72B0-9013-4F58-B4FB-3A328FEB940A}" type="datetimeFigureOut">
              <a:rPr lang="cs-CZ" smtClean="0"/>
              <a:t>14.1.2013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348DD956-4058-4C00-B818-2588145E1AB9}"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B9A72B0-9013-4F58-B4FB-3A328FEB940A}" type="datetimeFigureOut">
              <a:rPr lang="cs-CZ" smtClean="0"/>
              <a:t>14.1.2013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48DD956-4058-4C00-B818-2588145E1AB9}"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B9A72B0-9013-4F58-B4FB-3A328FEB940A}" type="datetimeFigureOut">
              <a:rPr lang="cs-CZ" smtClean="0"/>
              <a:t>14.1.2013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48DD956-4058-4C00-B818-2588145E1AB9}"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B9A72B0-9013-4F58-B4FB-3A328FEB940A}" type="datetimeFigureOut">
              <a:rPr lang="cs-CZ" smtClean="0"/>
              <a:t>14.1.2013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348DD956-4058-4C00-B818-2588145E1AB9}"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www.youtube.com/watch?v=bsd2m1y0Ez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youtube.com/watch?v=rg3VQ1c2o2E&amp;feature=endscreen&amp;NR=1" TargetMode="Externa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7.png"/><Relationship Id="rId4" Type="http://schemas.openxmlformats.org/officeDocument/2006/relationships/hyperlink" Target="http://www.youtube.com/watch?v=0G9Rin1xwG8&amp;feature=fvwp&amp;NR=1"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s.wikipedia.org/wiki/Soubor:JJM_SquirrelBaby_01.jpg" TargetMode="External"/><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 Id="rId6" Type="http://schemas.openxmlformats.org/officeDocument/2006/relationships/hyperlink" Target="http://www.youtube.com/watch?v=0G9Rin1xwG8&amp;feature=fvwp&amp;NR=1" TargetMode="External"/><Relationship Id="rId5" Type="http://schemas.openxmlformats.org/officeDocument/2006/relationships/hyperlink" Target="http://www.youtube.com/watch?v=rg3VQ1c2o2E&amp;feature=endscreen&amp;NR=1" TargetMode="External"/><Relationship Id="rId4" Type="http://schemas.openxmlformats.org/officeDocument/2006/relationships/hyperlink" Target="http://www.youtube.com/watch?v=bsd2m1y0Ez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779912" y="188640"/>
            <a:ext cx="5211688" cy="899229"/>
          </a:xfrm>
        </p:spPr>
        <p:txBody>
          <a:bodyPr/>
          <a:lstStyle/>
          <a:p>
            <a:endParaRPr lang="cs-CZ" dirty="0"/>
          </a:p>
        </p:txBody>
      </p:sp>
      <p:sp>
        <p:nvSpPr>
          <p:cNvPr id="3" name="Zástupný symbol pro obsah 2"/>
          <p:cNvSpPr>
            <a:spLocks noGrp="1"/>
          </p:cNvSpPr>
          <p:nvPr>
            <p:ph idx="1"/>
          </p:nvPr>
        </p:nvSpPr>
        <p:spPr/>
        <p:txBody>
          <a:bodyPr>
            <a:normAutofit lnSpcReduction="10000"/>
          </a:bodyPr>
          <a:lstStyle/>
          <a:p>
            <a:r>
              <a:rPr lang="cs-CZ" sz="2800" dirty="0"/>
              <a:t>Škola: 		Základní škola a Mateřská škola, </a:t>
            </a:r>
            <a:r>
              <a:rPr lang="cs-CZ" sz="2800" dirty="0" smtClean="0"/>
              <a:t>				Kostelní </a:t>
            </a:r>
            <a:r>
              <a:rPr lang="cs-CZ" sz="2800" dirty="0"/>
              <a:t>560, </a:t>
            </a:r>
            <a:r>
              <a:rPr lang="cs-CZ" sz="2800" dirty="0" smtClean="0"/>
              <a:t>Svoboda </a:t>
            </a:r>
            <a:r>
              <a:rPr lang="cs-CZ" sz="2800" dirty="0"/>
              <a:t>n. </a:t>
            </a:r>
            <a:r>
              <a:rPr lang="cs-CZ" sz="2800" dirty="0" smtClean="0"/>
              <a:t>Úpou, </a:t>
            </a:r>
          </a:p>
          <a:p>
            <a:pPr marL="0" indent="0">
              <a:buNone/>
            </a:pPr>
            <a:r>
              <a:rPr lang="cs-CZ" sz="2800" dirty="0"/>
              <a:t>	</a:t>
            </a:r>
            <a:r>
              <a:rPr lang="cs-CZ" sz="2800" dirty="0" smtClean="0"/>
              <a:t>		okres Trutnov </a:t>
            </a:r>
            <a:endParaRPr lang="cs-CZ" sz="2800" dirty="0"/>
          </a:p>
          <a:p>
            <a:r>
              <a:rPr lang="cs-CZ" sz="2800" dirty="0"/>
              <a:t>Autor: 		Mgr. Hana </a:t>
            </a:r>
            <a:r>
              <a:rPr lang="cs-CZ" sz="2800" dirty="0" err="1" smtClean="0"/>
              <a:t>Klomínská</a:t>
            </a:r>
            <a:endParaRPr lang="cs-CZ" sz="2800" dirty="0" smtClean="0"/>
          </a:p>
          <a:p>
            <a:r>
              <a:rPr lang="cs-CZ" sz="2800" dirty="0"/>
              <a:t>Datum:  		září 2012 </a:t>
            </a:r>
          </a:p>
          <a:p>
            <a:r>
              <a:rPr lang="cs-CZ" sz="2800" dirty="0"/>
              <a:t>Název: 		</a:t>
            </a:r>
            <a:r>
              <a:rPr lang="cs-CZ" sz="2800" dirty="0" smtClean="0"/>
              <a:t>VY_12_INOVACE_1.2.1 </a:t>
            </a:r>
            <a:r>
              <a:rPr lang="cs-CZ" sz="2800" dirty="0" smtClean="0"/>
              <a:t>PRV1,2_4</a:t>
            </a:r>
            <a:endParaRPr lang="cs-CZ" sz="2800" dirty="0" smtClean="0"/>
          </a:p>
          <a:p>
            <a:r>
              <a:rPr lang="cs-CZ" sz="2800" dirty="0" smtClean="0"/>
              <a:t>Téma:		Veverka obecná</a:t>
            </a:r>
          </a:p>
          <a:p>
            <a:r>
              <a:rPr lang="cs-CZ" sz="2800" dirty="0" smtClean="0"/>
              <a:t>Ročník:		1. a 2.</a:t>
            </a:r>
          </a:p>
          <a:p>
            <a:r>
              <a:rPr lang="cs-CZ" sz="2800" dirty="0"/>
              <a:t>Číslo projektu:	</a:t>
            </a:r>
            <a:r>
              <a:rPr lang="cs-CZ" sz="2800" dirty="0" smtClean="0"/>
              <a:t>CZ.1.07/1.4.00/21.3068</a:t>
            </a:r>
            <a:endParaRPr lang="cs-CZ" sz="2800" dirty="0"/>
          </a:p>
          <a:p>
            <a:endParaRPr lang="cs-CZ" sz="2800" dirty="0"/>
          </a:p>
        </p:txBody>
      </p:sp>
      <p:sp>
        <p:nvSpPr>
          <p:cNvPr id="4" name="TextovéPole 3"/>
          <p:cNvSpPr txBox="1"/>
          <p:nvPr/>
        </p:nvSpPr>
        <p:spPr>
          <a:xfrm>
            <a:off x="3491880" y="4653136"/>
            <a:ext cx="45719" cy="369332"/>
          </a:xfrm>
          <a:prstGeom prst="rect">
            <a:avLst/>
          </a:prstGeom>
          <a:noFill/>
        </p:spPr>
        <p:txBody>
          <a:bodyPr wrap="square" rtlCol="0">
            <a:spAutoFit/>
          </a:bodyPr>
          <a:lstStyle/>
          <a:p>
            <a:endParaRPr lang="cs-CZ" dirty="0"/>
          </a:p>
        </p:txBody>
      </p:sp>
      <p:pic>
        <p:nvPicPr>
          <p:cNvPr id="6" name="Zástupný symbol pro obsah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51720" y="121802"/>
            <a:ext cx="5270303" cy="972979"/>
          </a:xfrm>
          <a:prstGeom prst="rect">
            <a:avLst/>
          </a:prstGeom>
        </p:spPr>
      </p:pic>
    </p:spTree>
    <p:extLst>
      <p:ext uri="{BB962C8B-B14F-4D97-AF65-F5344CB8AC3E}">
        <p14:creationId xmlns:p14="http://schemas.microsoft.com/office/powerpoint/2010/main" val="9750134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	</a:t>
            </a:r>
            <a:r>
              <a:rPr lang="cs-CZ" sz="2400" smtClean="0"/>
              <a:t>anotace:</a:t>
            </a:r>
            <a:endParaRPr lang="cs-CZ"/>
          </a:p>
        </p:txBody>
      </p:sp>
      <p:sp>
        <p:nvSpPr>
          <p:cNvPr id="3" name="Zástupný symbol pro obsah 2"/>
          <p:cNvSpPr>
            <a:spLocks noGrp="1"/>
          </p:cNvSpPr>
          <p:nvPr>
            <p:ph idx="1"/>
          </p:nvPr>
        </p:nvSpPr>
        <p:spPr>
          <a:xfrm>
            <a:off x="899592" y="1554162"/>
            <a:ext cx="7200800" cy="4525963"/>
          </a:xfrm>
        </p:spPr>
        <p:txBody>
          <a:bodyPr>
            <a:normAutofit/>
          </a:bodyPr>
          <a:lstStyle/>
          <a:p>
            <a:r>
              <a:rPr lang="cs-CZ" sz="2400" dirty="0"/>
              <a:t>Materiál slouží k procvičování čtení </a:t>
            </a:r>
            <a:r>
              <a:rPr lang="cs-CZ" sz="2400" dirty="0" smtClean="0"/>
              <a:t>s </a:t>
            </a:r>
            <a:r>
              <a:rPr lang="cs-CZ" sz="2400" dirty="0"/>
              <a:t>porozuměním </a:t>
            </a:r>
            <a:r>
              <a:rPr lang="cs-CZ" sz="2400" dirty="0" smtClean="0"/>
              <a:t>v </a:t>
            </a:r>
            <a:r>
              <a:rPr lang="cs-CZ" sz="2400" dirty="0"/>
              <a:t>hodinách </a:t>
            </a:r>
            <a:r>
              <a:rPr lang="cs-CZ" sz="2400" dirty="0" smtClean="0"/>
              <a:t>prvouky pro věk 6 až 8 let. </a:t>
            </a:r>
            <a:r>
              <a:rPr lang="cs-CZ" sz="2400" dirty="0"/>
              <a:t>Lze ho využít jako motivační, výkladový nebo opakovací. Je určen pro práci na interaktivní tabuli nebo na folii. </a:t>
            </a:r>
            <a:endParaRPr lang="cs-CZ" sz="2400" dirty="0" smtClean="0"/>
          </a:p>
          <a:p>
            <a:endParaRPr lang="cs-CZ" sz="2400" dirty="0"/>
          </a:p>
          <a:p>
            <a:r>
              <a:rPr lang="cs-CZ" sz="2400" dirty="0" smtClean="0"/>
              <a:t>Na konci prezentace jsou otázky sloužící k  ověření porozumění přečteného textu. </a:t>
            </a:r>
          </a:p>
          <a:p>
            <a:pPr marL="0" indent="0">
              <a:buNone/>
            </a:pPr>
            <a:endParaRPr lang="cs-CZ" sz="2400" dirty="0"/>
          </a:p>
          <a:p>
            <a:r>
              <a:rPr lang="cs-CZ" sz="2400" dirty="0" smtClean="0"/>
              <a:t>Materiál byl ověřen v prvním pololetí školního roku 2012/2013.</a:t>
            </a:r>
          </a:p>
          <a:p>
            <a:endParaRPr lang="cs-CZ" sz="2400" dirty="0"/>
          </a:p>
          <a:p>
            <a:endParaRPr lang="cs-CZ" sz="2400" dirty="0"/>
          </a:p>
        </p:txBody>
      </p:sp>
    </p:spTree>
    <p:extLst>
      <p:ext uri="{BB962C8B-B14F-4D97-AF65-F5344CB8AC3E}">
        <p14:creationId xmlns:p14="http://schemas.microsoft.com/office/powerpoint/2010/main" val="22754861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Veverka obecná</a:t>
            </a:r>
            <a:endParaRPr lang="cs-CZ" dirty="0"/>
          </a:p>
        </p:txBody>
      </p:sp>
      <p:sp>
        <p:nvSpPr>
          <p:cNvPr id="3" name="Zástupný symbol pro obsah 2"/>
          <p:cNvSpPr>
            <a:spLocks noGrp="1"/>
          </p:cNvSpPr>
          <p:nvPr>
            <p:ph idx="1"/>
          </p:nvPr>
        </p:nvSpPr>
        <p:spPr>
          <a:xfrm>
            <a:off x="395536" y="1650117"/>
            <a:ext cx="4735760" cy="2570972"/>
          </a:xfrm>
        </p:spPr>
        <p:txBody>
          <a:bodyPr>
            <a:normAutofit/>
          </a:bodyPr>
          <a:lstStyle/>
          <a:p>
            <a:pPr algn="ctr"/>
            <a:r>
              <a:rPr lang="cs-CZ" sz="2400" dirty="0" smtClean="0"/>
              <a:t>Veverku pozná každý podle huňatého ocasu a střapců chlupů na uších. Je dokonale přizpůsobena životu v korunách stromů. Ostrými drápky se přidržuje kůry stromu. </a:t>
            </a:r>
            <a:endParaRPr lang="cs-CZ" sz="2400" dirty="0"/>
          </a:p>
        </p:txBody>
      </p:sp>
      <p:pic>
        <p:nvPicPr>
          <p:cNvPr id="6" name="Obrázek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5796" y="1988840"/>
            <a:ext cx="2706604" cy="3528392"/>
          </a:xfrm>
          <a:prstGeom prst="rect">
            <a:avLst/>
          </a:prstGeom>
        </p:spPr>
      </p:pic>
      <p:sp>
        <p:nvSpPr>
          <p:cNvPr id="5" name="TextovéPole 4"/>
          <p:cNvSpPr txBox="1"/>
          <p:nvPr/>
        </p:nvSpPr>
        <p:spPr>
          <a:xfrm>
            <a:off x="683568" y="4365104"/>
            <a:ext cx="4248472" cy="1938992"/>
          </a:xfrm>
          <a:prstGeom prst="rect">
            <a:avLst/>
          </a:prstGeom>
          <a:noFill/>
        </p:spPr>
        <p:txBody>
          <a:bodyPr wrap="square" rtlCol="0">
            <a:spAutoFit/>
          </a:bodyPr>
          <a:lstStyle/>
          <a:p>
            <a:pPr algn="ctr"/>
            <a:r>
              <a:rPr lang="cs-CZ" sz="2400" dirty="0" smtClean="0"/>
              <a:t>Veverka je hrdinkou jedné knížky pro děti, kterou napsal spisovatel Josef Zeman a jmenuje se Dobrodružství veverky Zrzečky.</a:t>
            </a:r>
            <a:endParaRPr lang="cs-CZ" sz="2400" dirty="0"/>
          </a:p>
        </p:txBody>
      </p:sp>
      <p:sp>
        <p:nvSpPr>
          <p:cNvPr id="4" name="TextovéPole 3"/>
          <p:cNvSpPr txBox="1"/>
          <p:nvPr/>
        </p:nvSpPr>
        <p:spPr>
          <a:xfrm>
            <a:off x="7452320" y="5085184"/>
            <a:ext cx="1080120" cy="307777"/>
          </a:xfrm>
          <a:prstGeom prst="rect">
            <a:avLst/>
          </a:prstGeom>
          <a:noFill/>
        </p:spPr>
        <p:txBody>
          <a:bodyPr wrap="square" rtlCol="0">
            <a:spAutoFit/>
          </a:bodyPr>
          <a:lstStyle/>
          <a:p>
            <a:r>
              <a:rPr lang="cs-CZ" sz="1400" dirty="0" smtClean="0"/>
              <a:t>Obr. 1</a:t>
            </a:r>
            <a:endParaRPr lang="cs-CZ" sz="1400" dirty="0"/>
          </a:p>
        </p:txBody>
      </p:sp>
    </p:spTree>
    <p:extLst>
      <p:ext uri="{BB962C8B-B14F-4D97-AF65-F5344CB8AC3E}">
        <p14:creationId xmlns:p14="http://schemas.microsoft.com/office/powerpoint/2010/main" val="30385023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hbitý jako veverka.</a:t>
            </a:r>
            <a:endParaRPr lang="cs-CZ" dirty="0"/>
          </a:p>
        </p:txBody>
      </p:sp>
      <p:sp>
        <p:nvSpPr>
          <p:cNvPr id="3" name="Zástupný symbol pro obsah 2"/>
          <p:cNvSpPr>
            <a:spLocks noGrp="1"/>
          </p:cNvSpPr>
          <p:nvPr>
            <p:ph idx="1"/>
          </p:nvPr>
        </p:nvSpPr>
        <p:spPr>
          <a:xfrm>
            <a:off x="4355976" y="1988840"/>
            <a:ext cx="4339208" cy="4525963"/>
          </a:xfrm>
        </p:spPr>
        <p:txBody>
          <a:bodyPr>
            <a:normAutofit/>
          </a:bodyPr>
          <a:lstStyle/>
          <a:p>
            <a:pPr algn="ctr"/>
            <a:r>
              <a:rPr lang="cs-CZ" sz="2400" dirty="0"/>
              <a:t>Huňatý ocas slouží jako kormidlo při skákání ze stromu na strom. Veverky mají hlodavé přední zuby. Okusují jimi tvrdé části potravy. Tyto zuby se obrušují, ale opět dorůstají. Veverka proto patří mezi hlodavce. Potravu si přidržuje předními tlapkami.</a:t>
            </a:r>
          </a:p>
          <a:p>
            <a:endParaRPr lang="cs-CZ" sz="2400" dirty="0"/>
          </a:p>
        </p:txBody>
      </p:sp>
      <p:pic>
        <p:nvPicPr>
          <p:cNvPr id="5" name="Obrázek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6104" y="1484784"/>
            <a:ext cx="3291840" cy="4320479"/>
          </a:xfrm>
          <a:prstGeom prst="rect">
            <a:avLst/>
          </a:prstGeom>
        </p:spPr>
      </p:pic>
      <p:sp>
        <p:nvSpPr>
          <p:cNvPr id="4" name="TextovéPole 3"/>
          <p:cNvSpPr txBox="1"/>
          <p:nvPr/>
        </p:nvSpPr>
        <p:spPr>
          <a:xfrm>
            <a:off x="3275856" y="5805262"/>
            <a:ext cx="936104" cy="307777"/>
          </a:xfrm>
          <a:prstGeom prst="rect">
            <a:avLst/>
          </a:prstGeom>
          <a:noFill/>
        </p:spPr>
        <p:txBody>
          <a:bodyPr wrap="square" rtlCol="0">
            <a:spAutoFit/>
          </a:bodyPr>
          <a:lstStyle/>
          <a:p>
            <a:r>
              <a:rPr lang="cs-CZ" sz="1400" dirty="0" smtClean="0"/>
              <a:t>     obr. 2</a:t>
            </a:r>
            <a:endParaRPr lang="cs-CZ" sz="1400" dirty="0"/>
          </a:p>
        </p:txBody>
      </p:sp>
    </p:spTree>
    <p:extLst>
      <p:ext uri="{BB962C8B-B14F-4D97-AF65-F5344CB8AC3E}">
        <p14:creationId xmlns:p14="http://schemas.microsoft.com/office/powerpoint/2010/main" val="294826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457200"/>
            <a:ext cx="7947992" cy="838200"/>
          </a:xfrm>
        </p:spPr>
        <p:txBody>
          <a:bodyPr/>
          <a:lstStyle/>
          <a:p>
            <a:r>
              <a:rPr lang="cs-CZ" dirty="0" smtClean="0"/>
              <a:t>Jak žije a čím se živí.</a:t>
            </a:r>
            <a:endParaRPr lang="cs-CZ" dirty="0"/>
          </a:p>
        </p:txBody>
      </p:sp>
      <p:sp>
        <p:nvSpPr>
          <p:cNvPr id="3" name="Zástupný symbol pro obsah 2"/>
          <p:cNvSpPr>
            <a:spLocks noGrp="1"/>
          </p:cNvSpPr>
          <p:nvPr>
            <p:ph idx="1"/>
          </p:nvPr>
        </p:nvSpPr>
        <p:spPr>
          <a:xfrm>
            <a:off x="3059832" y="1556792"/>
            <a:ext cx="5400600" cy="4525963"/>
          </a:xfrm>
        </p:spPr>
        <p:txBody>
          <a:bodyPr>
            <a:normAutofit/>
          </a:bodyPr>
          <a:lstStyle/>
          <a:p>
            <a:pPr algn="ctr"/>
            <a:r>
              <a:rPr lang="cs-CZ" sz="2400" dirty="0" smtClean="0"/>
              <a:t>Veverky žijí osamoceně. V koruně stromu nebo v jeho dutině si staví z větviček hnízdo. Jako výstelku používá suchou trávu a listí. Její potravou jsou semínka šišek, houby, ptačí vejce a různé plody, například oříšky. Na podzim si veverky ukládají zásoby potravy do dutin stromů. Zimu přečkávají v hnízdě. Mláďata se rodí holá a po narození sají mateřské mléko.</a:t>
            </a:r>
            <a:endParaRPr lang="cs-CZ" sz="2400" dirty="0"/>
          </a:p>
        </p:txBody>
      </p:sp>
      <p:pic>
        <p:nvPicPr>
          <p:cNvPr id="7" name="Obrázek 6">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692053"/>
            <a:ext cx="2520280" cy="2016224"/>
          </a:xfrm>
          <a:prstGeom prst="rect">
            <a:avLst/>
          </a:prstGeom>
        </p:spPr>
      </p:pic>
      <p:pic>
        <p:nvPicPr>
          <p:cNvPr id="5" name="Obrázek 4">
            <a:hlinkClick r:id="rId4"/>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10000" b="90000" l="10000" r="90000">
                        <a14:backgroundMark x1="49000" y1="54762" x2="49000" y2="54762"/>
                        <a14:backgroundMark x1="46625" y1="57341" x2="45000" y2="51190"/>
                      </a14:backgroundRemoval>
                    </a14:imgEffect>
                  </a14:imgLayer>
                </a14:imgProps>
              </a:ext>
              <a:ext uri="{28A0092B-C50C-407E-A947-70E740481C1C}">
                <a14:useLocalDpi xmlns:a14="http://schemas.microsoft.com/office/drawing/2010/main" val="0"/>
              </a:ext>
            </a:extLst>
          </a:blip>
          <a:stretch>
            <a:fillRect/>
          </a:stretch>
        </p:blipFill>
        <p:spPr>
          <a:xfrm rot="20082798">
            <a:off x="-55254" y="3638476"/>
            <a:ext cx="2788180" cy="2044997"/>
          </a:xfrm>
          <a:prstGeom prst="rect">
            <a:avLst/>
          </a:prstGeom>
        </p:spPr>
      </p:pic>
      <p:sp>
        <p:nvSpPr>
          <p:cNvPr id="6" name="TextovéPole 5"/>
          <p:cNvSpPr txBox="1"/>
          <p:nvPr/>
        </p:nvSpPr>
        <p:spPr>
          <a:xfrm>
            <a:off x="827584" y="5254561"/>
            <a:ext cx="1944216" cy="369332"/>
          </a:xfrm>
          <a:prstGeom prst="rect">
            <a:avLst/>
          </a:prstGeom>
          <a:noFill/>
        </p:spPr>
        <p:txBody>
          <a:bodyPr wrap="square" rtlCol="0">
            <a:spAutoFit/>
          </a:bodyPr>
          <a:lstStyle/>
          <a:p>
            <a:r>
              <a:rPr lang="cs-CZ" dirty="0" smtClean="0"/>
              <a:t>   mládě veverky</a:t>
            </a:r>
            <a:endParaRPr lang="cs-CZ" dirty="0"/>
          </a:p>
        </p:txBody>
      </p:sp>
      <p:sp>
        <p:nvSpPr>
          <p:cNvPr id="4" name="TextovéPole 3"/>
          <p:cNvSpPr txBox="1"/>
          <p:nvPr/>
        </p:nvSpPr>
        <p:spPr>
          <a:xfrm>
            <a:off x="2267744" y="3708277"/>
            <a:ext cx="864096" cy="307777"/>
          </a:xfrm>
          <a:prstGeom prst="rect">
            <a:avLst/>
          </a:prstGeom>
          <a:noFill/>
        </p:spPr>
        <p:txBody>
          <a:bodyPr wrap="square" rtlCol="0">
            <a:spAutoFit/>
          </a:bodyPr>
          <a:lstStyle/>
          <a:p>
            <a:r>
              <a:rPr lang="cs-CZ" sz="1400" dirty="0" smtClean="0"/>
              <a:t>     obr. 3</a:t>
            </a:r>
            <a:endParaRPr lang="cs-CZ" sz="1400" dirty="0"/>
          </a:p>
        </p:txBody>
      </p:sp>
      <p:sp>
        <p:nvSpPr>
          <p:cNvPr id="8" name="TextovéPole 7"/>
          <p:cNvSpPr txBox="1"/>
          <p:nvPr/>
        </p:nvSpPr>
        <p:spPr>
          <a:xfrm>
            <a:off x="2483768" y="4941168"/>
            <a:ext cx="792088" cy="307777"/>
          </a:xfrm>
          <a:prstGeom prst="rect">
            <a:avLst/>
          </a:prstGeom>
          <a:noFill/>
        </p:spPr>
        <p:txBody>
          <a:bodyPr wrap="square" rtlCol="0">
            <a:spAutoFit/>
          </a:bodyPr>
          <a:lstStyle/>
          <a:p>
            <a:r>
              <a:rPr lang="cs-CZ" sz="1400" dirty="0" smtClean="0"/>
              <a:t> obr. 4</a:t>
            </a:r>
            <a:endParaRPr lang="cs-CZ" sz="1400" dirty="0"/>
          </a:p>
        </p:txBody>
      </p:sp>
    </p:spTree>
    <p:extLst>
      <p:ext uri="{BB962C8B-B14F-4D97-AF65-F5344CB8AC3E}">
        <p14:creationId xmlns:p14="http://schemas.microsoft.com/office/powerpoint/2010/main" val="20775950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500"/>
                                        <p:tgtEl>
                                          <p:spTgt spid="7"/>
                                        </p:tgtEl>
                                      </p:cBhvr>
                                    </p:animEffect>
                                  </p:childTnLst>
                                </p:cTn>
                              </p:par>
                            </p:childTnLst>
                          </p:cTn>
                        </p:par>
                        <p:par>
                          <p:cTn id="8" fill="hold">
                            <p:stCondLst>
                              <p:cond delay="3000"/>
                            </p:stCondLst>
                            <p:childTnLst>
                              <p:par>
                                <p:cTn id="9" presetID="6" presetClass="entr" presetSubtype="16" fill="hold" nodeType="afterEffect">
                                  <p:stCondLst>
                                    <p:cond delay="50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500"/>
                                        <p:tgtEl>
                                          <p:spTgt spid="5"/>
                                        </p:tgtEl>
                                      </p:cBhvr>
                                    </p:animEffect>
                                  </p:childTnLst>
                                </p:cTn>
                              </p:par>
                            </p:childTnLst>
                          </p:cTn>
                        </p:par>
                        <p:par>
                          <p:cTn id="12" fill="hold">
                            <p:stCondLst>
                              <p:cond delay="6000"/>
                            </p:stCondLst>
                            <p:childTnLst>
                              <p:par>
                                <p:cTn id="13" presetID="6" presetClass="entr" presetSubtype="16" fill="hold" grpId="0" nodeType="afterEffect">
                                  <p:stCondLst>
                                    <p:cond delay="50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457200"/>
            <a:ext cx="8020000" cy="838200"/>
          </a:xfrm>
        </p:spPr>
        <p:txBody>
          <a:bodyPr/>
          <a:lstStyle/>
          <a:p>
            <a:r>
              <a:rPr lang="cs-CZ" dirty="0" smtClean="0"/>
              <a:t>Otázky:</a:t>
            </a:r>
            <a:endParaRPr lang="cs-CZ" dirty="0"/>
          </a:p>
        </p:txBody>
      </p:sp>
      <p:sp>
        <p:nvSpPr>
          <p:cNvPr id="3" name="Zástupný symbol pro obsah 2"/>
          <p:cNvSpPr>
            <a:spLocks noGrp="1"/>
          </p:cNvSpPr>
          <p:nvPr>
            <p:ph idx="1"/>
          </p:nvPr>
        </p:nvSpPr>
        <p:spPr>
          <a:xfrm>
            <a:off x="304800" y="1554162"/>
            <a:ext cx="8686800" cy="4755158"/>
          </a:xfrm>
        </p:spPr>
        <p:txBody>
          <a:bodyPr/>
          <a:lstStyle/>
          <a:p>
            <a:pPr marL="514350" indent="-514350">
              <a:buFont typeface="+mj-lt"/>
              <a:buAutoNum type="arabicPeriod"/>
            </a:pPr>
            <a:r>
              <a:rPr lang="cs-CZ" dirty="0" smtClean="0"/>
              <a:t>Jak poznáš veverku?</a:t>
            </a:r>
          </a:p>
          <a:p>
            <a:pPr marL="514350" indent="-514350">
              <a:buFont typeface="+mj-lt"/>
              <a:buAutoNum type="arabicPeriod"/>
            </a:pPr>
            <a:r>
              <a:rPr lang="cs-CZ" dirty="0" smtClean="0"/>
              <a:t>Jak se veverka pohybuje?</a:t>
            </a:r>
          </a:p>
          <a:p>
            <a:pPr marL="514350" indent="-514350">
              <a:buFont typeface="+mj-lt"/>
              <a:buAutoNum type="arabicPeriod"/>
            </a:pPr>
            <a:r>
              <a:rPr lang="cs-CZ" dirty="0" smtClean="0"/>
              <a:t>Kde veverka žije?</a:t>
            </a:r>
          </a:p>
          <a:p>
            <a:pPr marL="514350" indent="-514350">
              <a:buFont typeface="+mj-lt"/>
              <a:buAutoNum type="arabicPeriod"/>
            </a:pPr>
            <a:r>
              <a:rPr lang="cs-CZ" dirty="0" smtClean="0"/>
              <a:t>Čím se živí?</a:t>
            </a:r>
          </a:p>
          <a:p>
            <a:pPr marL="514350" indent="-514350">
              <a:buFont typeface="+mj-lt"/>
              <a:buAutoNum type="arabicPeriod"/>
            </a:pPr>
            <a:r>
              <a:rPr lang="cs-CZ" dirty="0" smtClean="0"/>
              <a:t>Jak se připravuje na zimní období?</a:t>
            </a:r>
          </a:p>
          <a:p>
            <a:pPr marL="514350" indent="-514350">
              <a:buFont typeface="+mj-lt"/>
              <a:buAutoNum type="arabicPeriod"/>
            </a:pPr>
            <a:endParaRPr lang="cs-CZ" dirty="0" smtClean="0"/>
          </a:p>
          <a:p>
            <a:pPr marL="514350" indent="-514350">
              <a:buFont typeface="+mj-lt"/>
              <a:buAutoNum type="arabicPeriod"/>
            </a:pPr>
            <a:r>
              <a:rPr lang="cs-CZ" dirty="0" smtClean="0"/>
              <a:t>Co dělá v zimě?</a:t>
            </a:r>
          </a:p>
        </p:txBody>
      </p:sp>
      <p:sp>
        <p:nvSpPr>
          <p:cNvPr id="4" name="TextovéPole 3"/>
          <p:cNvSpPr txBox="1"/>
          <p:nvPr/>
        </p:nvSpPr>
        <p:spPr>
          <a:xfrm>
            <a:off x="5580112" y="1669450"/>
            <a:ext cx="3024336" cy="369332"/>
          </a:xfrm>
          <a:prstGeom prst="rect">
            <a:avLst/>
          </a:prstGeom>
          <a:solidFill>
            <a:schemeClr val="accent1"/>
          </a:solidFill>
        </p:spPr>
        <p:txBody>
          <a:bodyPr wrap="square" rtlCol="0">
            <a:spAutoFit/>
          </a:bodyPr>
          <a:lstStyle/>
          <a:p>
            <a:r>
              <a:rPr lang="cs-CZ" dirty="0" smtClean="0"/>
              <a:t>      Podle huňatého ocasu.</a:t>
            </a:r>
            <a:endParaRPr lang="cs-CZ" dirty="0"/>
          </a:p>
        </p:txBody>
      </p:sp>
      <p:sp>
        <p:nvSpPr>
          <p:cNvPr id="5" name="TextovéPole 4"/>
          <p:cNvSpPr txBox="1"/>
          <p:nvPr/>
        </p:nvSpPr>
        <p:spPr>
          <a:xfrm>
            <a:off x="5580112" y="2204864"/>
            <a:ext cx="3024336" cy="369332"/>
          </a:xfrm>
          <a:prstGeom prst="rect">
            <a:avLst/>
          </a:prstGeom>
          <a:solidFill>
            <a:schemeClr val="accent1"/>
          </a:solidFill>
        </p:spPr>
        <p:txBody>
          <a:bodyPr wrap="square" rtlCol="0">
            <a:spAutoFit/>
          </a:bodyPr>
          <a:lstStyle/>
          <a:p>
            <a:r>
              <a:rPr lang="cs-CZ" dirty="0" smtClean="0"/>
              <a:t>   Skáče v korunách stromů.</a:t>
            </a:r>
            <a:endParaRPr lang="cs-CZ" dirty="0"/>
          </a:p>
        </p:txBody>
      </p:sp>
      <p:sp>
        <p:nvSpPr>
          <p:cNvPr id="6" name="TextovéPole 5"/>
          <p:cNvSpPr txBox="1"/>
          <p:nvPr/>
        </p:nvSpPr>
        <p:spPr>
          <a:xfrm>
            <a:off x="4355976" y="2852936"/>
            <a:ext cx="4248472" cy="369332"/>
          </a:xfrm>
          <a:prstGeom prst="rect">
            <a:avLst/>
          </a:prstGeom>
          <a:solidFill>
            <a:schemeClr val="accent1"/>
          </a:solidFill>
        </p:spPr>
        <p:txBody>
          <a:bodyPr wrap="square" rtlCol="0">
            <a:spAutoFit/>
          </a:bodyPr>
          <a:lstStyle/>
          <a:p>
            <a:r>
              <a:rPr lang="cs-CZ" dirty="0" smtClean="0"/>
              <a:t>     Ve větvích stromů nebo v jeho dutině.</a:t>
            </a:r>
            <a:endParaRPr lang="cs-CZ" dirty="0"/>
          </a:p>
        </p:txBody>
      </p:sp>
      <p:sp>
        <p:nvSpPr>
          <p:cNvPr id="8" name="TextovéPole 7"/>
          <p:cNvSpPr txBox="1"/>
          <p:nvPr/>
        </p:nvSpPr>
        <p:spPr>
          <a:xfrm>
            <a:off x="3131840" y="3429000"/>
            <a:ext cx="5472608" cy="369332"/>
          </a:xfrm>
          <a:prstGeom prst="rect">
            <a:avLst/>
          </a:prstGeom>
          <a:solidFill>
            <a:schemeClr val="accent1"/>
          </a:solidFill>
        </p:spPr>
        <p:txBody>
          <a:bodyPr wrap="square" rtlCol="0">
            <a:spAutoFit/>
          </a:bodyPr>
          <a:lstStyle/>
          <a:p>
            <a:r>
              <a:rPr lang="cs-CZ" dirty="0" smtClean="0"/>
              <a:t> Semínky šišek, houbami, ptačími vejci a lesními plody. </a:t>
            </a:r>
            <a:endParaRPr lang="cs-CZ" dirty="0"/>
          </a:p>
        </p:txBody>
      </p:sp>
      <p:sp>
        <p:nvSpPr>
          <p:cNvPr id="9" name="TextovéPole 8"/>
          <p:cNvSpPr txBox="1"/>
          <p:nvPr/>
        </p:nvSpPr>
        <p:spPr>
          <a:xfrm>
            <a:off x="1259632" y="4581128"/>
            <a:ext cx="7344816" cy="369332"/>
          </a:xfrm>
          <a:prstGeom prst="rect">
            <a:avLst/>
          </a:prstGeom>
          <a:solidFill>
            <a:schemeClr val="accent1"/>
          </a:solidFill>
        </p:spPr>
        <p:txBody>
          <a:bodyPr wrap="square" rtlCol="0">
            <a:spAutoFit/>
          </a:bodyPr>
          <a:lstStyle/>
          <a:p>
            <a:r>
              <a:rPr lang="cs-CZ" dirty="0" smtClean="0"/>
              <a:t>       Dělá si zásoby a ukládá je do dutin stromů nedaleko svého hnízda.</a:t>
            </a:r>
            <a:endParaRPr lang="cs-CZ" dirty="0"/>
          </a:p>
        </p:txBody>
      </p:sp>
      <p:sp>
        <p:nvSpPr>
          <p:cNvPr id="13" name="TextovéPole 12"/>
          <p:cNvSpPr txBox="1"/>
          <p:nvPr/>
        </p:nvSpPr>
        <p:spPr>
          <a:xfrm>
            <a:off x="3995936" y="5229200"/>
            <a:ext cx="4608512" cy="369332"/>
          </a:xfrm>
          <a:prstGeom prst="rect">
            <a:avLst/>
          </a:prstGeom>
          <a:solidFill>
            <a:schemeClr val="accent1"/>
          </a:solidFill>
        </p:spPr>
        <p:txBody>
          <a:bodyPr wrap="square" rtlCol="0">
            <a:spAutoFit/>
          </a:bodyPr>
          <a:lstStyle/>
          <a:p>
            <a:r>
              <a:rPr lang="cs-CZ" dirty="0" smtClean="0"/>
              <a:t>      Většinu času tráví v hnízdě a odpočívá.</a:t>
            </a:r>
            <a:endParaRPr lang="cs-CZ" dirty="0"/>
          </a:p>
        </p:txBody>
      </p:sp>
    </p:spTree>
    <p:extLst>
      <p:ext uri="{BB962C8B-B14F-4D97-AF65-F5344CB8AC3E}">
        <p14:creationId xmlns:p14="http://schemas.microsoft.com/office/powerpoint/2010/main" val="23785267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500"/>
                                  </p:stCondLst>
                                  <p:childTnLst>
                                    <p:set>
                                      <p:cBhvr>
                                        <p:cTn id="48" dur="1" fill="hold">
                                          <p:stCondLst>
                                            <p:cond delay="0"/>
                                          </p:stCondLst>
                                        </p:cTn>
                                        <p:tgtEl>
                                          <p:spTgt spid="4"/>
                                        </p:tgtEl>
                                        <p:attrNameLst>
                                          <p:attrName>style.visibility</p:attrName>
                                        </p:attrNameLst>
                                      </p:cBhvr>
                                      <p:to>
                                        <p:strVal val="visible"/>
                                      </p:to>
                                    </p:set>
                                    <p:animEffect transition="in" filter="circle(in)">
                                      <p:cBhvr>
                                        <p:cTn id="49" dur="2500"/>
                                        <p:tgtEl>
                                          <p:spTgt spid="4"/>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500"/>
                                  </p:stCondLst>
                                  <p:childTnLst>
                                    <p:set>
                                      <p:cBhvr>
                                        <p:cTn id="53" dur="1" fill="hold">
                                          <p:stCondLst>
                                            <p:cond delay="0"/>
                                          </p:stCondLst>
                                        </p:cTn>
                                        <p:tgtEl>
                                          <p:spTgt spid="5"/>
                                        </p:tgtEl>
                                        <p:attrNameLst>
                                          <p:attrName>style.visibility</p:attrName>
                                        </p:attrNameLst>
                                      </p:cBhvr>
                                      <p:to>
                                        <p:strVal val="visible"/>
                                      </p:to>
                                    </p:set>
                                    <p:animEffect transition="in" filter="circle(in)">
                                      <p:cBhvr>
                                        <p:cTn id="54" dur="2500"/>
                                        <p:tgtEl>
                                          <p:spTgt spid="5"/>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grpId="0" nodeType="clickEffect">
                                  <p:stCondLst>
                                    <p:cond delay="500"/>
                                  </p:stCondLst>
                                  <p:childTnLst>
                                    <p:set>
                                      <p:cBhvr>
                                        <p:cTn id="58" dur="1" fill="hold">
                                          <p:stCondLst>
                                            <p:cond delay="0"/>
                                          </p:stCondLst>
                                        </p:cTn>
                                        <p:tgtEl>
                                          <p:spTgt spid="6"/>
                                        </p:tgtEl>
                                        <p:attrNameLst>
                                          <p:attrName>style.visibility</p:attrName>
                                        </p:attrNameLst>
                                      </p:cBhvr>
                                      <p:to>
                                        <p:strVal val="visible"/>
                                      </p:to>
                                    </p:set>
                                    <p:animEffect transition="in" filter="circle(in)">
                                      <p:cBhvr>
                                        <p:cTn id="59" dur="2500"/>
                                        <p:tgtEl>
                                          <p:spTgt spid="6"/>
                                        </p:tgtEl>
                                      </p:cBhvr>
                                    </p:animEffect>
                                  </p:childTnLst>
                                </p:cTn>
                              </p:par>
                            </p:childTnLst>
                          </p:cTn>
                        </p:par>
                      </p:childTnLst>
                    </p:cTn>
                  </p:par>
                  <p:par>
                    <p:cTn id="60" fill="hold">
                      <p:stCondLst>
                        <p:cond delay="indefinite"/>
                      </p:stCondLst>
                      <p:childTnLst>
                        <p:par>
                          <p:cTn id="61" fill="hold">
                            <p:stCondLst>
                              <p:cond delay="0"/>
                            </p:stCondLst>
                            <p:childTnLst>
                              <p:par>
                                <p:cTn id="62" presetID="6" presetClass="entr" presetSubtype="16" fill="hold" grpId="0" nodeType="clickEffect">
                                  <p:stCondLst>
                                    <p:cond delay="500"/>
                                  </p:stCondLst>
                                  <p:childTnLst>
                                    <p:set>
                                      <p:cBhvr>
                                        <p:cTn id="63" dur="1" fill="hold">
                                          <p:stCondLst>
                                            <p:cond delay="0"/>
                                          </p:stCondLst>
                                        </p:cTn>
                                        <p:tgtEl>
                                          <p:spTgt spid="8"/>
                                        </p:tgtEl>
                                        <p:attrNameLst>
                                          <p:attrName>style.visibility</p:attrName>
                                        </p:attrNameLst>
                                      </p:cBhvr>
                                      <p:to>
                                        <p:strVal val="visible"/>
                                      </p:to>
                                    </p:set>
                                    <p:animEffect transition="in" filter="circle(in)">
                                      <p:cBhvr>
                                        <p:cTn id="64" dur="2500"/>
                                        <p:tgtEl>
                                          <p:spTgt spid="8"/>
                                        </p:tgtEl>
                                      </p:cBhvr>
                                    </p:animEffect>
                                  </p:childTnLst>
                                </p:cTn>
                              </p:par>
                            </p:childTnLst>
                          </p:cTn>
                        </p:par>
                      </p:childTnLst>
                    </p:cTn>
                  </p:par>
                  <p:par>
                    <p:cTn id="65" fill="hold">
                      <p:stCondLst>
                        <p:cond delay="indefinite"/>
                      </p:stCondLst>
                      <p:childTnLst>
                        <p:par>
                          <p:cTn id="66" fill="hold">
                            <p:stCondLst>
                              <p:cond delay="0"/>
                            </p:stCondLst>
                            <p:childTnLst>
                              <p:par>
                                <p:cTn id="67" presetID="6" presetClass="entr" presetSubtype="16" fill="hold" grpId="0" nodeType="clickEffect">
                                  <p:stCondLst>
                                    <p:cond delay="500"/>
                                  </p:stCondLst>
                                  <p:childTnLst>
                                    <p:set>
                                      <p:cBhvr>
                                        <p:cTn id="68" dur="1" fill="hold">
                                          <p:stCondLst>
                                            <p:cond delay="0"/>
                                          </p:stCondLst>
                                        </p:cTn>
                                        <p:tgtEl>
                                          <p:spTgt spid="9"/>
                                        </p:tgtEl>
                                        <p:attrNameLst>
                                          <p:attrName>style.visibility</p:attrName>
                                        </p:attrNameLst>
                                      </p:cBhvr>
                                      <p:to>
                                        <p:strVal val="visible"/>
                                      </p:to>
                                    </p:set>
                                    <p:animEffect transition="in" filter="circle(in)">
                                      <p:cBhvr>
                                        <p:cTn id="69" dur="2500"/>
                                        <p:tgtEl>
                                          <p:spTgt spid="9"/>
                                        </p:tgtEl>
                                      </p:cBhvr>
                                    </p:animEffect>
                                  </p:childTnLst>
                                </p:cTn>
                              </p:par>
                            </p:childTnLst>
                          </p:cTn>
                        </p:par>
                      </p:childTnLst>
                    </p:cTn>
                  </p:par>
                  <p:par>
                    <p:cTn id="70" fill="hold">
                      <p:stCondLst>
                        <p:cond delay="indefinite"/>
                      </p:stCondLst>
                      <p:childTnLst>
                        <p:par>
                          <p:cTn id="71" fill="hold">
                            <p:stCondLst>
                              <p:cond delay="0"/>
                            </p:stCondLst>
                            <p:childTnLst>
                              <p:par>
                                <p:cTn id="72" presetID="6" presetClass="entr" presetSubtype="16" fill="hold" grpId="0" nodeType="clickEffect">
                                  <p:stCondLst>
                                    <p:cond delay="500"/>
                                  </p:stCondLst>
                                  <p:childTnLst>
                                    <p:set>
                                      <p:cBhvr>
                                        <p:cTn id="73" dur="1" fill="hold">
                                          <p:stCondLst>
                                            <p:cond delay="0"/>
                                          </p:stCondLst>
                                        </p:cTn>
                                        <p:tgtEl>
                                          <p:spTgt spid="13"/>
                                        </p:tgtEl>
                                        <p:attrNameLst>
                                          <p:attrName>style.visibility</p:attrName>
                                        </p:attrNameLst>
                                      </p:cBhvr>
                                      <p:to>
                                        <p:strVal val="visible"/>
                                      </p:to>
                                    </p:set>
                                    <p:animEffect transition="in" filter="circle(in)">
                                      <p:cBhvr>
                                        <p:cTn id="74" dur="2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8" grpId="0" animBg="1"/>
      <p:bldP spid="9" grpId="0" animBg="1"/>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331640" y="457200"/>
            <a:ext cx="7659960" cy="838200"/>
          </a:xfrm>
        </p:spPr>
        <p:txBody>
          <a:bodyPr>
            <a:normAutofit/>
          </a:bodyPr>
          <a:lstStyle/>
          <a:p>
            <a:r>
              <a:rPr lang="cs-CZ" sz="2400" dirty="0" smtClean="0"/>
              <a:t>Použitý materiál:</a:t>
            </a:r>
            <a:endParaRPr lang="cs-CZ" sz="2400" dirty="0"/>
          </a:p>
        </p:txBody>
      </p:sp>
      <p:sp>
        <p:nvSpPr>
          <p:cNvPr id="3" name="Zástupný symbol pro obsah 2"/>
          <p:cNvSpPr>
            <a:spLocks noGrp="1"/>
          </p:cNvSpPr>
          <p:nvPr>
            <p:ph idx="1"/>
          </p:nvPr>
        </p:nvSpPr>
        <p:spPr>
          <a:xfrm>
            <a:off x="-1476672" y="1554162"/>
            <a:ext cx="9721080" cy="4525963"/>
          </a:xfrm>
        </p:spPr>
        <p:txBody>
          <a:bodyPr>
            <a:normAutofit fontScale="92500" lnSpcReduction="20000"/>
          </a:bodyPr>
          <a:lstStyle/>
          <a:p>
            <a:pPr marL="2743200" lvl="6" indent="0">
              <a:buNone/>
            </a:pPr>
            <a:r>
              <a:rPr lang="cs-CZ" sz="1800" dirty="0" smtClean="0">
                <a:solidFill>
                  <a:schemeClr val="tx1"/>
                </a:solidFill>
              </a:rPr>
              <a:t>obr</a:t>
            </a:r>
            <a:r>
              <a:rPr lang="cs-CZ" sz="1800" dirty="0">
                <a:solidFill>
                  <a:schemeClr val="tx1"/>
                </a:solidFill>
              </a:rPr>
              <a:t>. </a:t>
            </a:r>
            <a:r>
              <a:rPr lang="cs-CZ" sz="1800" dirty="0" smtClean="0">
                <a:solidFill>
                  <a:schemeClr val="tx1"/>
                </a:solidFill>
              </a:rPr>
              <a:t>2 - </a:t>
            </a:r>
            <a:r>
              <a:rPr lang="cs-CZ" sz="1800" dirty="0"/>
              <a:t>TOIVO TOIVANEN &amp; TIINA TOPPILA. </a:t>
            </a:r>
            <a:r>
              <a:rPr lang="cs-CZ" sz="1800" i="1" dirty="0"/>
              <a:t>wikipedia.cz</a:t>
            </a:r>
            <a:r>
              <a:rPr lang="cs-CZ" sz="1800" dirty="0"/>
              <a:t> [online]. [cit. 22.9.2012]. Dostupný na WWW: &lt;http://cs.wikipedia.org/wiki/Soubor:Kurre5.jpg&gt;. </a:t>
            </a:r>
            <a:endParaRPr lang="cs-CZ" sz="1800" dirty="0" smtClean="0"/>
          </a:p>
          <a:p>
            <a:pPr marL="2743200" lvl="6" indent="0">
              <a:buNone/>
            </a:pPr>
            <a:endParaRPr lang="cs-CZ" sz="1800" dirty="0">
              <a:solidFill>
                <a:schemeClr val="tx1"/>
              </a:solidFill>
            </a:endParaRPr>
          </a:p>
          <a:p>
            <a:pPr marL="2743200" lvl="6" indent="0">
              <a:buNone/>
            </a:pPr>
            <a:r>
              <a:rPr lang="cs-CZ" sz="1800" dirty="0"/>
              <a:t> </a:t>
            </a:r>
            <a:r>
              <a:rPr lang="cs-CZ" sz="1800" dirty="0">
                <a:solidFill>
                  <a:schemeClr val="tx1"/>
                </a:solidFill>
              </a:rPr>
              <a:t>obr. </a:t>
            </a:r>
            <a:r>
              <a:rPr lang="cs-CZ" sz="1800" dirty="0" smtClean="0">
                <a:solidFill>
                  <a:schemeClr val="tx1"/>
                </a:solidFill>
              </a:rPr>
              <a:t>1,3 </a:t>
            </a:r>
            <a:r>
              <a:rPr lang="cs-CZ" sz="1800" dirty="0">
                <a:solidFill>
                  <a:schemeClr val="tx1"/>
                </a:solidFill>
              </a:rPr>
              <a:t>- Ilustrace </a:t>
            </a:r>
            <a:r>
              <a:rPr lang="cs-CZ" sz="1800" dirty="0" smtClean="0">
                <a:solidFill>
                  <a:schemeClr val="tx1"/>
                </a:solidFill>
                <a:hlinkClick r:id="rId2"/>
              </a:rPr>
              <a:t>www.office.microsoft.com</a:t>
            </a:r>
            <a:endParaRPr lang="cs-CZ" sz="1800" dirty="0" smtClean="0">
              <a:solidFill>
                <a:schemeClr val="tx1"/>
              </a:solidFill>
            </a:endParaRPr>
          </a:p>
          <a:p>
            <a:pPr marL="2743200" lvl="6" indent="0">
              <a:buNone/>
            </a:pPr>
            <a:endParaRPr lang="cs-CZ" sz="1800" dirty="0" smtClean="0">
              <a:solidFill>
                <a:schemeClr val="tx1"/>
              </a:solidFill>
            </a:endParaRPr>
          </a:p>
          <a:p>
            <a:pPr marL="2743200" lvl="6" indent="0">
              <a:buNone/>
            </a:pPr>
            <a:r>
              <a:rPr lang="cs-CZ" sz="1800" dirty="0" smtClean="0">
                <a:solidFill>
                  <a:schemeClr val="tx1"/>
                </a:solidFill>
              </a:rPr>
              <a:t> obr. 4 - </a:t>
            </a:r>
            <a:r>
              <a:rPr lang="cs-CZ" sz="1800" dirty="0"/>
              <a:t>JJM     </a:t>
            </a:r>
            <a:r>
              <a:rPr lang="cs-CZ" sz="1800" dirty="0" smtClean="0"/>
              <a:t>  </a:t>
            </a:r>
            <a:r>
              <a:rPr lang="cs-CZ" sz="1800" dirty="0" smtClean="0">
                <a:hlinkClick r:id="rId3"/>
              </a:rPr>
              <a:t>http</a:t>
            </a:r>
            <a:r>
              <a:rPr lang="cs-CZ" sz="1800" dirty="0">
                <a:hlinkClick r:id="rId3"/>
              </a:rPr>
              <a:t>://</a:t>
            </a:r>
            <a:r>
              <a:rPr lang="cs-CZ" sz="1800" dirty="0" smtClean="0">
                <a:hlinkClick r:id="rId3"/>
              </a:rPr>
              <a:t>cs.wikipedia.org/wiki/Soubor:JJM_SquirrelBaby_01.jpg</a:t>
            </a:r>
            <a:endParaRPr lang="cs-CZ" sz="1800" dirty="0" smtClean="0"/>
          </a:p>
          <a:p>
            <a:pPr marL="2743200" lvl="6" indent="0">
              <a:buNone/>
            </a:pPr>
            <a:endParaRPr lang="cs-CZ" sz="1800" dirty="0"/>
          </a:p>
          <a:p>
            <a:pPr marL="2743200" lvl="6" indent="0">
              <a:buNone/>
            </a:pPr>
            <a:r>
              <a:rPr lang="cs-CZ" sz="1800" dirty="0" err="1" smtClean="0"/>
              <a:t>You</a:t>
            </a:r>
            <a:r>
              <a:rPr lang="cs-CZ" sz="1800" dirty="0"/>
              <a:t> tube - </a:t>
            </a:r>
            <a:r>
              <a:rPr lang="cs-CZ" sz="1800" dirty="0">
                <a:hlinkClick r:id="rId4"/>
              </a:rPr>
              <a:t>http://</a:t>
            </a:r>
            <a:r>
              <a:rPr lang="cs-CZ" sz="1800" dirty="0" smtClean="0">
                <a:hlinkClick r:id="rId4"/>
              </a:rPr>
              <a:t>www.youtube.com/watch?v=bsd2m1y0EzA</a:t>
            </a:r>
            <a:endParaRPr lang="cs-CZ" sz="1800" dirty="0" smtClean="0"/>
          </a:p>
          <a:p>
            <a:pPr marL="2743200" lvl="6" indent="0">
              <a:buNone/>
            </a:pPr>
            <a:r>
              <a:rPr lang="cs-CZ" sz="1800" dirty="0"/>
              <a:t>	  </a:t>
            </a:r>
            <a:r>
              <a:rPr lang="cs-CZ" sz="1800" dirty="0">
                <a:hlinkClick r:id="rId5"/>
              </a:rPr>
              <a:t>http://</a:t>
            </a:r>
            <a:r>
              <a:rPr lang="cs-CZ" sz="1800" dirty="0" smtClean="0">
                <a:hlinkClick r:id="rId5"/>
              </a:rPr>
              <a:t>www.youtube.com/watch?v=rg3VQ1c2o2E&amp;feature=endscreen&amp;NR=1</a:t>
            </a:r>
            <a:endParaRPr lang="cs-CZ" sz="1800" dirty="0" smtClean="0"/>
          </a:p>
          <a:p>
            <a:pPr marL="2743200" lvl="6" indent="0">
              <a:buNone/>
            </a:pPr>
            <a:endParaRPr lang="cs-CZ" sz="1800" dirty="0" smtClean="0"/>
          </a:p>
          <a:p>
            <a:pPr marL="2743200" lvl="6" indent="0">
              <a:buNone/>
            </a:pPr>
            <a:r>
              <a:rPr lang="cs-CZ" sz="1800" dirty="0">
                <a:hlinkClick r:id="rId6"/>
              </a:rPr>
              <a:t>http://</a:t>
            </a:r>
            <a:r>
              <a:rPr lang="cs-CZ" sz="1800" dirty="0" smtClean="0">
                <a:hlinkClick r:id="rId6"/>
              </a:rPr>
              <a:t>www.youtube.com/watch?v=0G9Rin1xwG8&amp;feature=fvwp&amp;NR=1</a:t>
            </a:r>
            <a:endParaRPr lang="cs-CZ" sz="1800" dirty="0" smtClean="0"/>
          </a:p>
          <a:p>
            <a:pPr marL="2743200" lvl="6" indent="0">
              <a:buNone/>
            </a:pPr>
            <a:endParaRPr lang="cs-CZ" sz="1800" dirty="0"/>
          </a:p>
          <a:p>
            <a:pPr marL="2743200" lvl="6" indent="0">
              <a:buNone/>
            </a:pPr>
            <a:endParaRPr lang="cs-CZ" sz="1800" dirty="0" smtClean="0"/>
          </a:p>
          <a:p>
            <a:pPr marL="2743200" lvl="6" indent="0">
              <a:buNone/>
            </a:pPr>
            <a:r>
              <a:rPr lang="cs-CZ" sz="1800" dirty="0"/>
              <a:t>	</a:t>
            </a:r>
            <a:r>
              <a:rPr lang="cs-CZ" sz="1800" dirty="0" smtClean="0"/>
              <a:t>  </a:t>
            </a:r>
            <a:endParaRPr lang="cs-CZ" sz="1800" dirty="0"/>
          </a:p>
          <a:p>
            <a:pPr marL="2743200" lvl="6" indent="0">
              <a:buNone/>
            </a:pPr>
            <a:endParaRPr lang="cs-CZ" sz="1800" dirty="0">
              <a:solidFill>
                <a:schemeClr val="tx1"/>
              </a:solidFill>
            </a:endParaRPr>
          </a:p>
          <a:p>
            <a:endParaRPr lang="cs-CZ" sz="2000" dirty="0"/>
          </a:p>
        </p:txBody>
      </p:sp>
    </p:spTree>
    <p:extLst>
      <p:ext uri="{BB962C8B-B14F-4D97-AF65-F5344CB8AC3E}">
        <p14:creationId xmlns:p14="http://schemas.microsoft.com/office/powerpoint/2010/main" val="9100646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141</TotalTime>
  <Words>395</Words>
  <Application>Microsoft Office PowerPoint</Application>
  <PresentationFormat>Předvádění na obrazovce (4:3)</PresentationFormat>
  <Paragraphs>54</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Cesta</vt:lpstr>
      <vt:lpstr>Prezentace aplikace PowerPoint</vt:lpstr>
      <vt:lpstr> anotace:</vt:lpstr>
      <vt:lpstr>    Veverka obecná</vt:lpstr>
      <vt:lpstr>   hbitý jako veverka.</vt:lpstr>
      <vt:lpstr>Jak žije a čím se živí.</vt:lpstr>
      <vt:lpstr>Otázky:</vt:lpstr>
      <vt:lpstr>Použitý materiál: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Metodický list</dc:title>
  <dc:creator>Hana</dc:creator>
  <cp:lastModifiedBy>Hana</cp:lastModifiedBy>
  <cp:revision>21</cp:revision>
  <dcterms:created xsi:type="dcterms:W3CDTF">2012-09-25T18:56:03Z</dcterms:created>
  <dcterms:modified xsi:type="dcterms:W3CDTF">2013-01-14T17:31:22Z</dcterms:modified>
</cp:coreProperties>
</file>