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3" r:id="rId6"/>
    <p:sldId id="264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BF9D78-CB67-4926-9028-998283931551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64D51C-2D2B-48C1-9D52-1657E30C1A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eldhase.jpg" TargetMode="External"/><Relationship Id="rId2" Type="http://schemas.openxmlformats.org/officeDocument/2006/relationships/hyperlink" Target="http://cs.wikipedia.org/wiki/Soubor:01-sfel-08-009a_-_crop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kralici.cz/pages.asp?f=kralik-divo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</a:t>
            </a:r>
            <a:r>
              <a:rPr lang="cs-CZ" sz="2400" dirty="0" smtClean="0"/>
              <a:t>listopad </a:t>
            </a:r>
            <a:r>
              <a:rPr lang="cs-CZ" sz="2400" dirty="0"/>
              <a:t>2012 </a:t>
            </a:r>
          </a:p>
          <a:p>
            <a:r>
              <a:rPr lang="cs-CZ" sz="2400" dirty="0"/>
              <a:t>Název: 		</a:t>
            </a:r>
            <a:r>
              <a:rPr lang="cs-CZ" sz="2400" dirty="0" smtClean="0"/>
              <a:t>VY_12_INOVACE_1.2.1_PRV1,2_24</a:t>
            </a:r>
            <a:endParaRPr lang="cs-CZ" sz="2400" dirty="0"/>
          </a:p>
          <a:p>
            <a:r>
              <a:rPr lang="cs-CZ" sz="2400" dirty="0"/>
              <a:t>Téma</a:t>
            </a:r>
            <a:r>
              <a:rPr lang="cs-CZ" sz="2400" dirty="0" smtClean="0"/>
              <a:t>:		Zajíc polní a králík divoký</a:t>
            </a:r>
            <a:endParaRPr lang="cs-CZ" sz="2400" dirty="0"/>
          </a:p>
          <a:p>
            <a:r>
              <a:rPr lang="cs-CZ" sz="2400" dirty="0"/>
              <a:t>Ročník:		</a:t>
            </a:r>
            <a:r>
              <a:rPr lang="cs-CZ" sz="2400" dirty="0" smtClean="0"/>
              <a:t>1. a 2.</a:t>
            </a:r>
            <a:endParaRPr lang="cs-CZ" sz="2400" dirty="0"/>
          </a:p>
          <a:p>
            <a:r>
              <a:rPr lang="cs-CZ" sz="2400" dirty="0"/>
              <a:t>Číslo projektu:	CZ.1.07/1.4.00/21.3068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r>
              <a:rPr lang="cs-CZ" sz="2400" dirty="0"/>
              <a:t>Materiál slouží k procvičování čtení s porozuměním v hodinách prvouky ve 2. a 3. třídě. Lze ho využít jako motivační, výkladový nebo opakovací. Je určen pro práci na interaktivní tabuli nebo na folii. 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Vytvořeno jako DUM do předmětu prvouka. Slouží jako doplněk k výuce o volně žijících zvířatech prostřednictvím vlastního čtení</a:t>
            </a:r>
            <a:r>
              <a:rPr lang="cs-CZ" sz="2400" smtClean="0"/>
              <a:t>. 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Materiál byl ověřen v prvním pololetí školního roku 2012/2013.</a:t>
            </a:r>
            <a:r>
              <a:rPr lang="cs-CZ" sz="2400" dirty="0"/>
              <a:t>	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3635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zajíc polní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556792"/>
            <a:ext cx="4620875" cy="4237930"/>
          </a:xfrm>
        </p:spPr>
      </p:pic>
      <p:sp>
        <p:nvSpPr>
          <p:cNvPr id="5" name="TextovéPole 4"/>
          <p:cNvSpPr txBox="1"/>
          <p:nvPr/>
        </p:nvSpPr>
        <p:spPr>
          <a:xfrm>
            <a:off x="8172400" y="5758861"/>
            <a:ext cx="8280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1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1388434"/>
            <a:ext cx="3548535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Zajíci žijí téměř všude. Můžeme je vidět na polích, na loukách i na okrajích lesů. Jejich hnědá srst je velmi dobře maskuje, vypadají jako hrouda hlíny. Samice zaječice rodí dvakrát </a:t>
            </a:r>
          </a:p>
          <a:p>
            <a:pPr algn="ctr"/>
            <a:r>
              <a:rPr lang="cs-CZ" sz="2400" dirty="0" smtClean="0"/>
              <a:t>do roka 2 až 5 mláďat, </a:t>
            </a:r>
          </a:p>
          <a:p>
            <a:pPr algn="ctr"/>
            <a:r>
              <a:rPr lang="cs-CZ" sz="2400" dirty="0" smtClean="0"/>
              <a:t>o která dlouho nepečuje. Ta se proto často stávají potravou masožravých dravců.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748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jak žijí a čím se živí ?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12776"/>
            <a:ext cx="4608512" cy="2808312"/>
          </a:xfrm>
        </p:spPr>
      </p:pic>
      <p:sp>
        <p:nvSpPr>
          <p:cNvPr id="4" name="TextovéPole 3"/>
          <p:cNvSpPr txBox="1"/>
          <p:nvPr/>
        </p:nvSpPr>
        <p:spPr>
          <a:xfrm>
            <a:off x="611560" y="4509120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Zadní končetiny jsou silnější a delší než přední. Zajíci jsou proto výborní běžci. Umí dobře skákat a kličkovat. Mají výborný sluch. Jsou to býložravci. Přes léto se pasou a žerou zbytky plodin po sklizni. Přes zimu okusují větvičky stromů a keřů. Na jaře si pochutnávají na mladých pupenech.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390538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88517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	králík divoký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420668"/>
            <a:ext cx="1728886" cy="216142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81816"/>
            <a:ext cx="2905125" cy="22002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381817"/>
            <a:ext cx="2905125" cy="220027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4149080"/>
            <a:ext cx="82337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Králík divoký je menší než zajíc. Má šedohnědou srst a kratší uši. Tělo je menší, přední nohy silnější. Na rozdíl od zajíce si hloubí nory, kam se ukrývá před nebezpečím.  Králíci žijí ve velkých skupinách. Zajíc pobývá sám v hustých porostech a spoléhá na své rychlé nohy. Samice králíka se nazývá králice a po narození pečuje o svá holá a slepá mláďata.  </a:t>
            </a:r>
          </a:p>
          <a:p>
            <a:pPr algn="ctr"/>
            <a:r>
              <a:rPr lang="cs-CZ" sz="2000" dirty="0" smtClean="0"/>
              <a:t>Králík divoký je předkem králíka domácího.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582091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3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7904" y="3582092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4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68144" y="3582091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52504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  pozorujte rozdíly a popište je.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44" y="2495981"/>
            <a:ext cx="4194232" cy="366932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364" y="2478650"/>
            <a:ext cx="4373473" cy="36724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341041" y="6151057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6 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61920" y="6151058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7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78650" y="1595321"/>
            <a:ext cx="18362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Králík divoký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1062" y="1595321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Zajíc polní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8435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843264" cy="4525963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Kde a jak žije zajíc polní?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Jaké má zajíc obydlí?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udělá, když je v nebezpečí?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Čím se zajíci živí?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se nazývá samice zajíce?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Kde přebývá králík divoký?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Čím se králíci živí?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se nazývá samice králíka?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Kdo je předkem králíka domácího?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94621" y="1052736"/>
            <a:ext cx="3888432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Je to samotář, který žije v houštinách blízko  polí, luk a na okrajích lesů.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94621" y="1820634"/>
            <a:ext cx="38884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Zajíci si nestaví žádná obydlí.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94621" y="2348880"/>
            <a:ext cx="38884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Spoléhá na své rychlé běhy a uteče.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94621" y="2852936"/>
            <a:ext cx="38884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Trávou, polními plodinami  a pupeny.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94621" y="3356992"/>
            <a:ext cx="38884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Zaječice a mláďata jsou zajíčata.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94621" y="3871882"/>
            <a:ext cx="38884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Hloubí si podzemní nory a žijí pospolu.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94621" y="4365104"/>
            <a:ext cx="38884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Stejně jako zajíci, jsou to býložravci.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94621" y="4869160"/>
            <a:ext cx="38884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Králice a mláďata jsou králíčata.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94621" y="5417441"/>
            <a:ext cx="212565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Je to králík divoký.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365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Obrázek č. 1 - </a:t>
            </a:r>
            <a:r>
              <a:rPr lang="cs-CZ" sz="1800" dirty="0"/>
              <a:t>HELLWIG, Hans-</a:t>
            </a:r>
            <a:r>
              <a:rPr lang="cs-CZ" sz="1800" dirty="0" err="1"/>
              <a:t>Jörg</a:t>
            </a:r>
            <a:r>
              <a:rPr lang="cs-CZ" sz="1800" dirty="0"/>
              <a:t>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17.11.2012]. Dostupný na WWW: </a:t>
            </a:r>
            <a:r>
              <a:rPr lang="cs-CZ" sz="1800" u="sng" dirty="0">
                <a:hlinkClick r:id="rId2"/>
              </a:rPr>
              <a:t>http://cs.wikipedia.org/wiki/Soubor:01-sfel-08-009a_-_crop.jpg</a:t>
            </a:r>
            <a:endParaRPr lang="cs-CZ" sz="1800" dirty="0"/>
          </a:p>
          <a:p>
            <a:endParaRPr lang="cs-CZ" sz="1800" dirty="0" smtClean="0"/>
          </a:p>
          <a:p>
            <a:r>
              <a:rPr lang="cs-CZ" sz="1800" dirty="0" smtClean="0"/>
              <a:t>Obrázek č.- 2 - </a:t>
            </a:r>
            <a:r>
              <a:rPr lang="cs-CZ" sz="1800" dirty="0"/>
              <a:t>FMICKAN.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17.11.2012].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cs.wikipedia.org/wiki/Soubor:Feldhase.jpg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Obrázky č. 3 až 7 - </a:t>
            </a:r>
            <a:r>
              <a:rPr lang="cs-CZ" sz="1800" dirty="0"/>
              <a:t>MIŘEJOVSKÝ, Martin. </a:t>
            </a:r>
            <a:r>
              <a:rPr lang="cs-CZ" sz="1800" i="1" dirty="0"/>
              <a:t>Google. Králíci.cz</a:t>
            </a:r>
            <a:r>
              <a:rPr lang="cs-CZ" sz="1800" dirty="0"/>
              <a:t> [online]. [cit. 18.11.2012]. Dostupný na WWW: </a:t>
            </a:r>
            <a:r>
              <a:rPr lang="cs-CZ" sz="1800" u="sng" dirty="0">
                <a:hlinkClick r:id="rId4"/>
              </a:rPr>
              <a:t>http://www.kralici.cz/pages.asp?f=kralik-divoky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141995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95</TotalTime>
  <Words>513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 anotace:</vt:lpstr>
      <vt:lpstr>     zajíc polní</vt:lpstr>
      <vt:lpstr>  jak žijí a čím se živí ?</vt:lpstr>
      <vt:lpstr>   králík divoký</vt:lpstr>
      <vt:lpstr>       pozorujte rozdíly a popište je.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14</cp:revision>
  <dcterms:created xsi:type="dcterms:W3CDTF">2012-11-17T15:25:18Z</dcterms:created>
  <dcterms:modified xsi:type="dcterms:W3CDTF">2013-01-14T17:06:51Z</dcterms:modified>
</cp:coreProperties>
</file>