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57" r:id="rId9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416" autoAdjust="0"/>
    <p:restoredTop sz="94660"/>
  </p:normalViewPr>
  <p:slideViewPr>
    <p:cSldViewPr>
      <p:cViewPr varScale="1">
        <p:scale>
          <a:sx n="65" d="100"/>
          <a:sy n="65" d="100"/>
        </p:scale>
        <p:origin x="-18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0EB1E4-69C5-485B-966D-28AB704C2778}" type="presOf" srcId="{4C35D32F-0EAB-4CD7-82EE-45574DC2A586}" destId="{8BEBB6EC-1DAA-4CAC-8A25-BC0FCBD5DBD5}" srcOrd="0" destOrd="0" presId="urn:microsoft.com/office/officeart/2005/8/layout/target3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1D080FAC-DC5A-47AC-AB92-6A2211931F10}" type="presOf" srcId="{4C35D32F-0EAB-4CD7-82EE-45574DC2A586}" destId="{890E4F0B-2866-4A3F-A3C7-2A14B1797930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BD93A1C6-545E-4D45-87D0-37ACA37F7C8C}" type="presParOf" srcId="{333A1088-737F-45CB-B68E-254E46348037}" destId="{76644BE8-9D7C-4C09-B250-3D10AF48CBB7}" srcOrd="12" destOrd="0" presId="urn:microsoft.com/office/officeart/2005/8/layout/target3"/>
    <dgm:cxn modelId="{701A6000-5A9C-4E40-AE2D-7658E8A1F31F}" type="presParOf" srcId="{333A1088-737F-45CB-B68E-254E46348037}" destId="{EE85B701-7295-41C0-BA7A-34D3756A2AE6}" srcOrd="13" destOrd="0" presId="urn:microsoft.com/office/officeart/2005/8/layout/target3"/>
    <dgm:cxn modelId="{6E2F0DFA-8829-4EED-9630-07CE5FA3907E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1A176D6A-0C99-4F33-8132-739568EA26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A1B96-ECF5-4059-93EA-6F5B0A5EFBD8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52CA3-BBD5-4285-9055-138A41302E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4087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://cs.wikipedia.org/wiki/Rela%C4%8Dn%C3%AD_datab%C3%A1z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856617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9270" y="179348"/>
            <a:ext cx="5437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vytvoření relace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9270" y="908720"/>
            <a:ext cx="7875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na následující odkaz zjistěte definici a vlastnosti klíčového pole v tabulce</a:t>
            </a:r>
            <a:endParaRPr lang="cs-CZ" dirty="0"/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09" y="1312340"/>
            <a:ext cx="295275" cy="381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970" y="2427519"/>
            <a:ext cx="5400518" cy="23745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293" y="3647009"/>
            <a:ext cx="2992328" cy="2878335"/>
          </a:xfrm>
          <a:prstGeom prst="rect">
            <a:avLst/>
          </a:prstGeom>
        </p:spPr>
      </p:pic>
      <p:sp>
        <p:nvSpPr>
          <p:cNvPr id="47" name="TextovéPole 46"/>
          <p:cNvSpPr txBox="1"/>
          <p:nvPr/>
        </p:nvSpPr>
        <p:spPr>
          <a:xfrm>
            <a:off x="509836" y="1753057"/>
            <a:ext cx="460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Která ze dvou tabulek je hlavní a která vedlejší?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93629" y="5086176"/>
            <a:ext cx="156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zákazník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69521" y="3364056"/>
            <a:ext cx="5184576" cy="1572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9836" y="3212976"/>
            <a:ext cx="1720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Více objednávek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99445" y="4091359"/>
            <a:ext cx="2833785" cy="71073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057325" y="3457575"/>
            <a:ext cx="2736304" cy="669788"/>
          </a:xfrm>
          <a:prstGeom prst="straightConnector1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057325" y="3457575"/>
            <a:ext cx="2736304" cy="835521"/>
          </a:xfrm>
          <a:prstGeom prst="straightConnector1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057325" y="3457575"/>
            <a:ext cx="2736304" cy="979537"/>
          </a:xfrm>
          <a:prstGeom prst="straightConnector1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057325" y="3457575"/>
            <a:ext cx="2736304" cy="1123553"/>
          </a:xfrm>
          <a:prstGeom prst="straightConnector1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057325" y="3457575"/>
            <a:ext cx="2736304" cy="1267569"/>
          </a:xfrm>
          <a:prstGeom prst="straightConnector1">
            <a:avLst/>
          </a:prstGeom>
          <a:ln w="190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0"/>
          </p:cNvCxnSpPr>
          <p:nvPr/>
        </p:nvCxnSpPr>
        <p:spPr>
          <a:xfrm flipH="1" flipV="1">
            <a:off x="4336854" y="3457575"/>
            <a:ext cx="239297" cy="162860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4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" grpId="0"/>
      <p:bldP spid="13" grpId="0" animBg="1"/>
      <p:bldP spid="15" grpId="0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836712"/>
            <a:ext cx="4210050" cy="280987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39552" y="332656"/>
            <a:ext cx="2690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Postup při vytvoření relace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87624" y="1008024"/>
            <a:ext cx="480984" cy="73749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37" y="3646587"/>
            <a:ext cx="4076700" cy="22383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60032" y="2420888"/>
            <a:ext cx="3744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poli RegCislo přiřadíme primární klíč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5" idx="1"/>
          </p:cNvCxnSpPr>
          <p:nvPr/>
        </p:nvCxnSpPr>
        <p:spPr>
          <a:xfrm flipH="1" flipV="1">
            <a:off x="1668608" y="2420888"/>
            <a:ext cx="3191424" cy="1846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860032" y="980728"/>
            <a:ext cx="408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Tabulku otevřeme v návrhovém zobrazení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5" idx="1"/>
          </p:cNvCxnSpPr>
          <p:nvPr/>
        </p:nvCxnSpPr>
        <p:spPr>
          <a:xfrm flipH="1" flipV="1">
            <a:off x="1547664" y="1628800"/>
            <a:ext cx="3312368" cy="97675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094598" y="3646587"/>
            <a:ext cx="2706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Tabulku uložíme a zavřeme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94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5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692696"/>
            <a:ext cx="2733675" cy="20669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212976"/>
            <a:ext cx="3248025" cy="302895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39552" y="692696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Zvolíme kartu Databázové nástroje,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95936" y="854280"/>
            <a:ext cx="20882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1" idx="3"/>
          </p:cNvCxnSpPr>
          <p:nvPr/>
        </p:nvCxnSpPr>
        <p:spPr>
          <a:xfrm>
            <a:off x="2526763" y="1228110"/>
            <a:ext cx="2549293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109923" y="908791"/>
            <a:ext cx="432048" cy="6386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ovéPole 14"/>
          <p:cNvSpPr txBox="1"/>
          <p:nvPr/>
        </p:nvSpPr>
        <p:spPr>
          <a:xfrm>
            <a:off x="4428646" y="385106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okně Zobrazit tabulku označíme tabulky,</a:t>
            </a:r>
          </a:p>
          <a:p>
            <a:r>
              <a:rPr lang="cs-CZ" dirty="0" smtClean="0"/>
              <a:t>které chceme propojit</a:t>
            </a:r>
            <a:endParaRPr lang="en-US" dirty="0"/>
          </a:p>
        </p:txBody>
      </p: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>
            <a:off x="1727353" y="4174234"/>
            <a:ext cx="2701293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5" idx="1"/>
          </p:cNvCxnSpPr>
          <p:nvPr/>
        </p:nvCxnSpPr>
        <p:spPr>
          <a:xfrm flipH="1">
            <a:off x="1403648" y="4174234"/>
            <a:ext cx="3024998" cy="1188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39552" y="1043444"/>
            <a:ext cx="19872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klikneme na Relace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40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4" grpId="0" animBg="1"/>
      <p:bldP spid="15" grpId="0" build="p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0439" y="1289695"/>
            <a:ext cx="3276600" cy="14192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140" y="3540562"/>
            <a:ext cx="3848100" cy="25336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04509" y="769097"/>
            <a:ext cx="1512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tabulka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0439" y="769097"/>
            <a:ext cx="1652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Vedlejší tabulka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1412776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Primární klíč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80635" y="1412776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Cizí klíč</a:t>
            </a:r>
            <a:endParaRPr lang="en-US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048525" y="1597442"/>
            <a:ext cx="144016" cy="0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660774" y="1070695"/>
            <a:ext cx="0" cy="2743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1"/>
          </p:cNvCxnSpPr>
          <p:nvPr/>
        </p:nvCxnSpPr>
        <p:spPr>
          <a:xfrm flipH="1">
            <a:off x="6156176" y="1597442"/>
            <a:ext cx="5760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3"/>
          </p:cNvCxnSpPr>
          <p:nvPr/>
        </p:nvCxnSpPr>
        <p:spPr>
          <a:xfrm>
            <a:off x="2846578" y="1597442"/>
            <a:ext cx="57329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210364" y="2825770"/>
            <a:ext cx="4687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Přesuneme pomoci myši primární klíč na cizí klíč</a:t>
            </a:r>
            <a:endParaRPr lang="en-US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3779912" y="1112968"/>
            <a:ext cx="0" cy="2743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95536" y="4293096"/>
            <a:ext cx="2168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zaškrtnutí políček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789040"/>
            <a:ext cx="1795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Relaci vytvoříme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4" idx="2"/>
          </p:cNvCxnSpPr>
          <p:nvPr/>
        </p:nvCxnSpPr>
        <p:spPr>
          <a:xfrm>
            <a:off x="1479904" y="4662428"/>
            <a:ext cx="1579928" cy="4227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4" idx="2"/>
          </p:cNvCxnSpPr>
          <p:nvPr/>
        </p:nvCxnSpPr>
        <p:spPr>
          <a:xfrm>
            <a:off x="1479904" y="4662428"/>
            <a:ext cx="1579928" cy="6387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4" idx="2"/>
          </p:cNvCxnSpPr>
          <p:nvPr/>
        </p:nvCxnSpPr>
        <p:spPr>
          <a:xfrm>
            <a:off x="1479904" y="4662428"/>
            <a:ext cx="1579928" cy="7827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9" idx="1"/>
          </p:cNvCxnSpPr>
          <p:nvPr/>
        </p:nvCxnSpPr>
        <p:spPr>
          <a:xfrm flipH="1">
            <a:off x="6588224" y="3973706"/>
            <a:ext cx="43204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42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0.00463 L -0.09132 0.0046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0" grpId="0"/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563" y="908720"/>
            <a:ext cx="3209925" cy="13906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89" y="2708920"/>
            <a:ext cx="4943475" cy="35052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84789" y="353185"/>
            <a:ext cx="5418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vytvoření relace se mezi tabulkami objeví typ spojení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7" y="1604045"/>
            <a:ext cx="3469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tomto případě se jedná o typ 1:N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5" idx="1"/>
          </p:cNvCxnSpPr>
          <p:nvPr/>
        </p:nvCxnSpPr>
        <p:spPr>
          <a:xfrm flipH="1" flipV="1">
            <a:off x="2856526" y="1196752"/>
            <a:ext cx="1787481" cy="59195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61484" y="2299370"/>
            <a:ext cx="4260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Relace se objeví i v zobrazení datového listu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53971" y="4427820"/>
            <a:ext cx="156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zákazník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55576" y="4263279"/>
            <a:ext cx="4536504" cy="2160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>
            <a:stCxn id="10" idx="1"/>
          </p:cNvCxnSpPr>
          <p:nvPr/>
        </p:nvCxnSpPr>
        <p:spPr>
          <a:xfrm flipH="1" flipV="1">
            <a:off x="4644007" y="4371292"/>
            <a:ext cx="809964" cy="2411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129867" y="4077072"/>
            <a:ext cx="6687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0" dirty="0" smtClean="0">
                <a:solidFill>
                  <a:srgbClr val="FF0000"/>
                </a:solidFill>
              </a:rPr>
              <a:t>}</a:t>
            </a:r>
            <a:endParaRPr lang="cs-CZ" sz="12000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4798640" y="4941168"/>
            <a:ext cx="709464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453971" y="4740845"/>
            <a:ext cx="2041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má více objednávek</a:t>
            </a:r>
          </a:p>
        </p:txBody>
      </p:sp>
    </p:spTree>
    <p:extLst>
      <p:ext uri="{BB962C8B-B14F-4D97-AF65-F5344CB8AC3E}">
        <p14:creationId xmlns:p14="http://schemas.microsoft.com/office/powerpoint/2010/main" val="259599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4" grpId="0" animBg="1"/>
      <p:bldP spid="17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620688"/>
            <a:ext cx="423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následujících obrázků vytvořte relace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1155520"/>
            <a:ext cx="4536504" cy="27813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049318"/>
            <a:ext cx="4719981" cy="254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55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Prezentace slouží jako materiál k výkladu nového učiva, jako učebnice a při </a:t>
            </a:r>
            <a:r>
              <a:rPr lang="cs-CZ" dirty="0" smtClean="0"/>
              <a:t>opakování</a:t>
            </a:r>
          </a:p>
          <a:p>
            <a:r>
              <a:rPr lang="cs-CZ" dirty="0" smtClean="0"/>
              <a:t>Žáci se učí pracovat s odborným textem</a:t>
            </a:r>
          </a:p>
          <a:p>
            <a:r>
              <a:rPr lang="cs-CZ" dirty="0" smtClean="0"/>
              <a:t>Žáci mají k dispozici soubor na školním webu</a:t>
            </a:r>
            <a:endParaRPr lang="cs-CZ" dirty="0"/>
          </a:p>
          <a:p>
            <a:r>
              <a:rPr lang="cs-CZ" dirty="0"/>
              <a:t>Předpokládaná doba </a:t>
            </a:r>
            <a:r>
              <a:rPr lang="cs-CZ" dirty="0" smtClean="0"/>
              <a:t>30 </a:t>
            </a:r>
            <a:r>
              <a:rPr lang="cs-CZ" dirty="0"/>
              <a:t>min</a:t>
            </a:r>
          </a:p>
          <a:p>
            <a:pPr marL="0" indent="0" algn="ctr">
              <a:buNone/>
            </a:pPr>
            <a:r>
              <a:rPr lang="cs-CZ" sz="4400" dirty="0" smtClean="0"/>
              <a:t>CITACE</a:t>
            </a:r>
            <a:endParaRPr lang="cs-CZ" sz="4400" dirty="0"/>
          </a:p>
          <a:p>
            <a:r>
              <a:rPr lang="cs-CZ" dirty="0" smtClean="0"/>
              <a:t>Nápověda k programu MS Access</a:t>
            </a:r>
            <a:endParaRPr lang="en-US" dirty="0" smtClean="0"/>
          </a:p>
          <a:p>
            <a:r>
              <a:rPr lang="cs-CZ" dirty="0"/>
              <a:t>http://cs.wikipedia.org/wiki/Relační_databáze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205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Majaki</cp:lastModifiedBy>
  <cp:revision>55</cp:revision>
  <dcterms:created xsi:type="dcterms:W3CDTF">2011-06-20T10:40:08Z</dcterms:created>
  <dcterms:modified xsi:type="dcterms:W3CDTF">2012-10-11T19:31:29Z</dcterms:modified>
</cp:coreProperties>
</file>