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8" r:id="rId3"/>
    <p:sldId id="262" r:id="rId4"/>
    <p:sldId id="259" r:id="rId5"/>
    <p:sldId id="260" r:id="rId6"/>
    <p:sldId id="263" r:id="rId7"/>
    <p:sldId id="261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2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77" autoAdjust="0"/>
    <p:restoredTop sz="94660"/>
  </p:normalViewPr>
  <p:slideViewPr>
    <p:cSldViewPr>
      <p:cViewPr varScale="1">
        <p:scale>
          <a:sx n="69" d="100"/>
          <a:sy n="69" d="100"/>
        </p:scale>
        <p:origin x="-69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52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ŠKOLY:SOŠ Net Office, spol. s r.o. Orlová Lutyně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Jana Kijonková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TEMA: Relační databáze - pojmy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CZ.1.5.00/34.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B58F409-A00E-4277-9D36-1DE4E32F32FC}" type="presOf" srcId="{D1B46980-6531-4606-95E6-44980827E919}" destId="{6140AFEC-043D-4C43-A2F9-D0F5331DF3A3}" srcOrd="0" destOrd="0" presId="urn:microsoft.com/office/officeart/2005/8/layout/target3"/>
    <dgm:cxn modelId="{A720C240-C3F8-445C-AB48-AFC28F499F10}" type="presOf" srcId="{D1D4F407-5343-4D3F-B5B9-D407B03CAEB4}" destId="{AED2198E-93D5-4001-81B4-73124B309672}" srcOrd="1" destOrd="0" presId="urn:microsoft.com/office/officeart/2005/8/layout/target3"/>
    <dgm:cxn modelId="{7BA285EA-19C1-4B7A-B683-28AEDC386D17}" type="presOf" srcId="{D1D4F407-5343-4D3F-B5B9-D407B03CAEB4}" destId="{D005CE8C-CC26-4C3E-AC11-E15060ECD759}" srcOrd="0" destOrd="0" presId="urn:microsoft.com/office/officeart/2005/8/layout/target3"/>
    <dgm:cxn modelId="{4A5BC527-7A88-46A8-A670-CBD0E0821D5A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60EB1E4-69C5-485B-966D-28AB704C2778}" type="presOf" srcId="{4C35D32F-0EAB-4CD7-82EE-45574DC2A586}" destId="{8BEBB6EC-1DAA-4CAC-8A25-BC0FCBD5DBD5}" srcOrd="0" destOrd="0" presId="urn:microsoft.com/office/officeart/2005/8/layout/target3"/>
    <dgm:cxn modelId="{8543F2E8-68BC-4249-9BCA-78ECEF5F9DFC}" type="presOf" srcId="{D8197B8C-B260-4A16-BDF4-0947B075E274}" destId="{5A5FFA88-C948-4069-8E93-59FA12366E83}" srcOrd="1" destOrd="0" presId="urn:microsoft.com/office/officeart/2005/8/layout/target3"/>
    <dgm:cxn modelId="{1D080FAC-DC5A-47AC-AB92-6A2211931F10}" type="presOf" srcId="{4C35D32F-0EAB-4CD7-82EE-45574DC2A586}" destId="{890E4F0B-2866-4A3F-A3C7-2A14B1797930}" srcOrd="1" destOrd="0" presId="urn:microsoft.com/office/officeart/2005/8/layout/target3"/>
    <dgm:cxn modelId="{59E8961A-1797-4540-9266-43D93E656A3E}" type="presOf" srcId="{D1B46980-6531-4606-95E6-44980827E919}" destId="{2BE915AB-18AA-4053-B92C-3BFC9ED204BB}" srcOrd="1" destOrd="0" presId="urn:microsoft.com/office/officeart/2005/8/layout/target3"/>
    <dgm:cxn modelId="{74B786C0-901B-44F4-B29F-798A882A25DB}" type="presOf" srcId="{D8197B8C-B260-4A16-BDF4-0947B075E274}" destId="{25B08C86-7E15-44DC-BE7F-FFB55DD49D12}" srcOrd="0" destOrd="0" presId="urn:microsoft.com/office/officeart/2005/8/layout/target3"/>
    <dgm:cxn modelId="{224C3CFE-E518-4116-96E3-2C2E940A9392}" type="presOf" srcId="{B651F6E3-6281-48DB-9319-2AEAFDAE7572}" destId="{619D679B-A015-4ECF-8348-D1034C574F40}" srcOrd="0" destOrd="0" presId="urn:microsoft.com/office/officeart/2005/8/layout/target3"/>
    <dgm:cxn modelId="{962B814C-10E3-4C56-A684-C60BCC445D3E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56C5577-EA97-4A7B-991D-9952BC1F4C70}" type="presParOf" srcId="{333A1088-737F-45CB-B68E-254E46348037}" destId="{F5ABB229-8D3B-4694-996A-96F23CF14429}" srcOrd="0" destOrd="0" presId="urn:microsoft.com/office/officeart/2005/8/layout/target3"/>
    <dgm:cxn modelId="{B5E654B4-2E23-4ECB-B0D7-0503CEF434D7}" type="presParOf" srcId="{333A1088-737F-45CB-B68E-254E46348037}" destId="{F41139FD-01EE-4571-8B17-4FB00FC51163}" srcOrd="1" destOrd="0" presId="urn:microsoft.com/office/officeart/2005/8/layout/target3"/>
    <dgm:cxn modelId="{C56682D5-DEB6-4145-8D58-9A1462D70AA1}" type="presParOf" srcId="{333A1088-737F-45CB-B68E-254E46348037}" destId="{D005CE8C-CC26-4C3E-AC11-E15060ECD759}" srcOrd="2" destOrd="0" presId="urn:microsoft.com/office/officeart/2005/8/layout/target3"/>
    <dgm:cxn modelId="{0E4549AB-600B-4920-A033-0205B4ABE80C}" type="presParOf" srcId="{333A1088-737F-45CB-B68E-254E46348037}" destId="{2C702D82-9B77-49B7-9568-BB8EB47C3372}" srcOrd="3" destOrd="0" presId="urn:microsoft.com/office/officeart/2005/8/layout/target3"/>
    <dgm:cxn modelId="{50F0255F-D7C9-4844-B0DC-80F25D9077FC}" type="presParOf" srcId="{333A1088-737F-45CB-B68E-254E46348037}" destId="{A52A0455-90FF-4808-ABD0-F02540D31D5A}" srcOrd="4" destOrd="0" presId="urn:microsoft.com/office/officeart/2005/8/layout/target3"/>
    <dgm:cxn modelId="{5AC20AE1-649A-43FE-9F89-E7972A8D47B7}" type="presParOf" srcId="{333A1088-737F-45CB-B68E-254E46348037}" destId="{6140AFEC-043D-4C43-A2F9-D0F5331DF3A3}" srcOrd="5" destOrd="0" presId="urn:microsoft.com/office/officeart/2005/8/layout/target3"/>
    <dgm:cxn modelId="{DAF4754A-81E1-4D50-AC9D-BBE10F50C48B}" type="presParOf" srcId="{333A1088-737F-45CB-B68E-254E46348037}" destId="{9358AC05-5D7D-4327-9F80-1AD486AEA664}" srcOrd="6" destOrd="0" presId="urn:microsoft.com/office/officeart/2005/8/layout/target3"/>
    <dgm:cxn modelId="{0A85782C-DC86-41DD-ABC7-F936092D1C8C}" type="presParOf" srcId="{333A1088-737F-45CB-B68E-254E46348037}" destId="{313FC574-E1CD-4FB4-B054-0B805CE0447D}" srcOrd="7" destOrd="0" presId="urn:microsoft.com/office/officeart/2005/8/layout/target3"/>
    <dgm:cxn modelId="{C99238E2-5E38-4D0B-A3DE-7E6A1DCF4F6B}" type="presParOf" srcId="{333A1088-737F-45CB-B68E-254E46348037}" destId="{619D679B-A015-4ECF-8348-D1034C574F40}" srcOrd="8" destOrd="0" presId="urn:microsoft.com/office/officeart/2005/8/layout/target3"/>
    <dgm:cxn modelId="{F7E4C797-D016-4BA6-9B7F-D3128D7818A5}" type="presParOf" srcId="{333A1088-737F-45CB-B68E-254E46348037}" destId="{322283A8-4A27-4CDA-BAE3-F381106A9174}" srcOrd="9" destOrd="0" presId="urn:microsoft.com/office/officeart/2005/8/layout/target3"/>
    <dgm:cxn modelId="{1546EF3E-C51E-4CF2-BDA6-F99228637AC2}" type="presParOf" srcId="{333A1088-737F-45CB-B68E-254E46348037}" destId="{FFC9F71D-1B4F-4AD9-A4A6-86ADEFC8AF5C}" srcOrd="10" destOrd="0" presId="urn:microsoft.com/office/officeart/2005/8/layout/target3"/>
    <dgm:cxn modelId="{2DE8ADB3-2532-4F77-AA26-31AFD0B37140}" type="presParOf" srcId="{333A1088-737F-45CB-B68E-254E46348037}" destId="{25B08C86-7E15-44DC-BE7F-FFB55DD49D12}" srcOrd="11" destOrd="0" presId="urn:microsoft.com/office/officeart/2005/8/layout/target3"/>
    <dgm:cxn modelId="{BD93A1C6-545E-4D45-87D0-37ACA37F7C8C}" type="presParOf" srcId="{333A1088-737F-45CB-B68E-254E46348037}" destId="{76644BE8-9D7C-4C09-B250-3D10AF48CBB7}" srcOrd="12" destOrd="0" presId="urn:microsoft.com/office/officeart/2005/8/layout/target3"/>
    <dgm:cxn modelId="{701A6000-5A9C-4E40-AE2D-7658E8A1F31F}" type="presParOf" srcId="{333A1088-737F-45CB-B68E-254E46348037}" destId="{EE85B701-7295-41C0-BA7A-34D3756A2AE6}" srcOrd="13" destOrd="0" presId="urn:microsoft.com/office/officeart/2005/8/layout/target3"/>
    <dgm:cxn modelId="{6E2F0DFA-8829-4EED-9630-07CE5FA3907E}" type="presParOf" srcId="{333A1088-737F-45CB-B68E-254E46348037}" destId="{8BEBB6EC-1DAA-4CAC-8A25-BC0FCBD5DBD5}" srcOrd="14" destOrd="0" presId="urn:microsoft.com/office/officeart/2005/8/layout/target3"/>
    <dgm:cxn modelId="{15C832D9-7E79-4011-B935-F6FE978E4D32}" type="presParOf" srcId="{333A1088-737F-45CB-B68E-254E46348037}" destId="{AED2198E-93D5-4001-81B4-73124B309672}" srcOrd="15" destOrd="0" presId="urn:microsoft.com/office/officeart/2005/8/layout/target3"/>
    <dgm:cxn modelId="{0E006D35-D1B7-4215-A79C-F24AB9369920}" type="presParOf" srcId="{333A1088-737F-45CB-B68E-254E46348037}" destId="{2BE915AB-18AA-4053-B92C-3BFC9ED204BB}" srcOrd="16" destOrd="0" presId="urn:microsoft.com/office/officeart/2005/8/layout/target3"/>
    <dgm:cxn modelId="{42FECE59-D8FE-4310-B384-D033304620C4}" type="presParOf" srcId="{333A1088-737F-45CB-B68E-254E46348037}" destId="{6BB5E863-4638-4E1D-BFDE-399D028AC4ED}" srcOrd="17" destOrd="0" presId="urn:microsoft.com/office/officeart/2005/8/layout/target3"/>
    <dgm:cxn modelId="{09CFF7B3-6759-4922-8BFA-353AC4AD2BBA}" type="presParOf" srcId="{333A1088-737F-45CB-B68E-254E46348037}" destId="{5A5FFA88-C948-4069-8E93-59FA12366E83}" srcOrd="18" destOrd="0" presId="urn:microsoft.com/office/officeart/2005/8/layout/target3"/>
    <dgm:cxn modelId="{1A176D6A-0C99-4F33-8132-739568EA267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ŠKOLY:SOŠ Net Office, spol. s r.o. Orlová Lutyně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Kijonková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Relační databáze - pojmy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CZ.1.5.00/34.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AEECB-FD1A-4F11-85AB-0D821119B8A5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DCFF8-91CE-4204-A927-288B53B2CC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2852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Referen&#269;n&#237;_integrita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access-help/urceni-relaci-v-databazi-aplikace-access-mdb-HP005188444.aspx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71391854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9270" y="179348"/>
            <a:ext cx="3969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Relační databáze – pojmy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70" y="781758"/>
            <a:ext cx="4936026" cy="3249958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582768" y="2636912"/>
            <a:ext cx="3058784" cy="7920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>
            <a:hlinkClick r:id="rId3"/>
          </p:cNvPr>
          <p:cNvSpPr txBox="1"/>
          <p:nvPr/>
        </p:nvSpPr>
        <p:spPr>
          <a:xfrm>
            <a:off x="399270" y="42930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Referenční integrita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9270" y="4662428"/>
            <a:ext cx="5699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Integritní </a:t>
            </a:r>
            <a:r>
              <a:rPr lang="cs-CZ" dirty="0"/>
              <a:t>omezení umožňují nastavit chování vazeb.</a:t>
            </a:r>
          </a:p>
        </p:txBody>
      </p:sp>
      <p:sp>
        <p:nvSpPr>
          <p:cNvPr id="9" name="Obdélník 8"/>
          <p:cNvSpPr/>
          <p:nvPr/>
        </p:nvSpPr>
        <p:spPr>
          <a:xfrm>
            <a:off x="399270" y="5031760"/>
            <a:ext cx="84932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Referenční </a:t>
            </a:r>
            <a:r>
              <a:rPr lang="cs-CZ" dirty="0"/>
              <a:t>integrita má zabránit vzniku chyb v tabulkách. Pokud v nich už chyby jsou</a:t>
            </a:r>
            <a:r>
              <a:rPr lang="cs-CZ" dirty="0" smtClean="0"/>
              <a:t>,</a:t>
            </a:r>
          </a:p>
          <a:p>
            <a:r>
              <a:rPr lang="cs-CZ" dirty="0" smtClean="0"/>
              <a:t>nepůjde </a:t>
            </a:r>
            <a:r>
              <a:rPr lang="cs-CZ" dirty="0"/>
              <a:t>nastavit.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81622" y="5662989"/>
            <a:ext cx="851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Tato volba nutí uživatele, aby do pole cizího klíče na straně </a:t>
            </a:r>
            <a:r>
              <a:rPr lang="cs-CZ" dirty="0" smtClean="0"/>
              <a:t>vedlejší tabulky vyplňoval jen</a:t>
            </a:r>
          </a:p>
          <a:p>
            <a:r>
              <a:rPr lang="cs-CZ" dirty="0" smtClean="0"/>
              <a:t>takové </a:t>
            </a:r>
            <a:r>
              <a:rPr lang="cs-CZ" dirty="0"/>
              <a:t>hodnoty které už existují jako primární klíč v druhé tabulce.</a:t>
            </a:r>
          </a:p>
        </p:txBody>
      </p:sp>
    </p:spTree>
    <p:extLst>
      <p:ext uri="{BB962C8B-B14F-4D97-AF65-F5344CB8AC3E}">
        <p14:creationId xmlns:p14="http://schemas.microsoft.com/office/powerpoint/2010/main" val="15474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8" grpId="0"/>
      <p:bldP spid="9" grpId="0" build="p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hlinkClick r:id="rId2"/>
          </p:cNvPr>
          <p:cNvSpPr txBox="1"/>
          <p:nvPr/>
        </p:nvSpPr>
        <p:spPr>
          <a:xfrm>
            <a:off x="399270" y="548680"/>
            <a:ext cx="3887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>
                <a:solidFill>
                  <a:srgbClr val="0070C0"/>
                </a:solidFill>
              </a:rPr>
              <a:t>Kaskádová aktualizace souvisejících polí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TextovéPole 2">
            <a:hlinkClick r:id="rId2"/>
          </p:cNvPr>
          <p:cNvSpPr txBox="1"/>
          <p:nvPr/>
        </p:nvSpPr>
        <p:spPr>
          <a:xfrm>
            <a:off x="399270" y="2348880"/>
            <a:ext cx="3859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u="sng">
                <a:solidFill>
                  <a:srgbClr val="0070C0"/>
                </a:solidFill>
              </a:defRPr>
            </a:lvl1pPr>
          </a:lstStyle>
          <a:p>
            <a:r>
              <a:rPr lang="cs-CZ" dirty="0"/>
              <a:t>Kaskádové odstranění souvisejících polí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9270" y="918012"/>
            <a:ext cx="78451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Nastavení Aktualizace zajistí, že změna primárního klíče v tabulce se </a:t>
            </a:r>
            <a:r>
              <a:rPr lang="cs-CZ" dirty="0" smtClean="0"/>
              <a:t>přenese</a:t>
            </a:r>
          </a:p>
          <a:p>
            <a:r>
              <a:rPr lang="cs-CZ" dirty="0" smtClean="0"/>
              <a:t>do </a:t>
            </a:r>
            <a:r>
              <a:rPr lang="cs-CZ" dirty="0"/>
              <a:t>všech tabulek se kterými je svázaný </a:t>
            </a:r>
          </a:p>
        </p:txBody>
      </p:sp>
      <p:sp>
        <p:nvSpPr>
          <p:cNvPr id="5" name="Obdélník 4"/>
          <p:cNvSpPr/>
          <p:nvPr/>
        </p:nvSpPr>
        <p:spPr>
          <a:xfrm>
            <a:off x="399270" y="2837543"/>
            <a:ext cx="85652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Druhá situace nastane, pokud chceme údaje mazat. </a:t>
            </a:r>
            <a:endParaRPr lang="cs-CZ" dirty="0" smtClean="0"/>
          </a:p>
          <a:p>
            <a:r>
              <a:rPr lang="cs-CZ" dirty="0" smtClean="0"/>
              <a:t>Při </a:t>
            </a:r>
            <a:r>
              <a:rPr lang="cs-CZ" dirty="0"/>
              <a:t>nastavení referenční integrity Access nepovolí smazání položky ke které existují </a:t>
            </a:r>
            <a:endParaRPr lang="cs-CZ" dirty="0" smtClean="0"/>
          </a:p>
          <a:p>
            <a:r>
              <a:rPr lang="cs-CZ" dirty="0" smtClean="0"/>
              <a:t>související </a:t>
            </a:r>
            <a:r>
              <a:rPr lang="cs-CZ" dirty="0"/>
              <a:t>záznamy.</a:t>
            </a:r>
          </a:p>
        </p:txBody>
      </p:sp>
      <p:sp>
        <p:nvSpPr>
          <p:cNvPr id="6" name="Obdélník 5"/>
          <p:cNvSpPr/>
          <p:nvPr/>
        </p:nvSpPr>
        <p:spPr>
          <a:xfrm>
            <a:off x="399270" y="3762906"/>
            <a:ext cx="85652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Nastavení Mazání souvisejících polí v kaskádě zajistí smazání všech údajů, </a:t>
            </a:r>
            <a:endParaRPr lang="cs-CZ" dirty="0" smtClean="0"/>
          </a:p>
          <a:p>
            <a:r>
              <a:rPr lang="cs-CZ" dirty="0" smtClean="0"/>
              <a:t>které </a:t>
            </a:r>
            <a:r>
              <a:rPr lang="cs-CZ" dirty="0"/>
              <a:t>s mazaným záznamem souvisely. </a:t>
            </a:r>
            <a:endParaRPr lang="cs-CZ" dirty="0" smtClean="0"/>
          </a:p>
          <a:p>
            <a:r>
              <a:rPr lang="cs-CZ" dirty="0" smtClean="0"/>
              <a:t>To </a:t>
            </a:r>
            <a:r>
              <a:rPr lang="cs-CZ" dirty="0"/>
              <a:t>může být užitečné, ale ne vždy je to rozumné. </a:t>
            </a:r>
          </a:p>
        </p:txBody>
      </p:sp>
    </p:spTree>
    <p:extLst>
      <p:ext uri="{BB962C8B-B14F-4D97-AF65-F5344CB8AC3E}">
        <p14:creationId xmlns:p14="http://schemas.microsoft.com/office/powerpoint/2010/main" val="76993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build="p"/>
      <p:bldP spid="5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518474" y="179348"/>
            <a:ext cx="7040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1:N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9270" y="179348"/>
            <a:ext cx="3947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Typy spojení (kardinalita)</a:t>
            </a:r>
            <a:endParaRPr lang="cs-CZ" sz="28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872" y="663485"/>
            <a:ext cx="4119204" cy="200575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549" y="3437260"/>
            <a:ext cx="7181850" cy="306705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40751" y="2686182"/>
            <a:ext cx="36642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 jedné tarifní třídy je zařazeno více</a:t>
            </a:r>
          </a:p>
          <a:p>
            <a:r>
              <a:rPr lang="cs-CZ" dirty="0" smtClean="0"/>
              <a:t>zaměstnanců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6176" y="4653136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Jeden zaměstnanec</a:t>
            </a:r>
          </a:p>
          <a:p>
            <a:r>
              <a:rPr lang="cs-CZ" dirty="0" smtClean="0"/>
              <a:t>může být zařazen jen</a:t>
            </a:r>
          </a:p>
          <a:p>
            <a:r>
              <a:rPr lang="cs-CZ" dirty="0" smtClean="0"/>
              <a:t>do jedné tarifní třídy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734150" y="3332513"/>
            <a:ext cx="193399" cy="96058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5796136" y="4653136"/>
            <a:ext cx="360040" cy="21602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190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99992" y="179348"/>
            <a:ext cx="8354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C00000"/>
                </a:solidFill>
              </a:defRPr>
            </a:lvl1pPr>
          </a:lstStyle>
          <a:p>
            <a:r>
              <a:rPr lang="cs-CZ" dirty="0"/>
              <a:t>M:N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320" y="1988840"/>
            <a:ext cx="5369968" cy="179370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99270" y="179348"/>
            <a:ext cx="3947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Typy spojení (kardinalita)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9270" y="723539"/>
            <a:ext cx="3466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Skládá se ze dvou spojení typu 1: N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793483" y="1740943"/>
            <a:ext cx="3596666" cy="21921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767068" y="1988840"/>
            <a:ext cx="3397220" cy="2232248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4509120"/>
            <a:ext cx="5337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Jeden host se může ubytovat častěji (v jiných pokojích)</a:t>
            </a:r>
            <a:endParaRPr lang="cs-CZ" dirty="0"/>
          </a:p>
        </p:txBody>
      </p:sp>
      <p:cxnSp>
        <p:nvCxnSpPr>
          <p:cNvPr id="13" name="Přímá spojnice se šipkou 12"/>
          <p:cNvCxnSpPr/>
          <p:nvPr/>
        </p:nvCxnSpPr>
        <p:spPr>
          <a:xfrm flipV="1">
            <a:off x="1794320" y="3933056"/>
            <a:ext cx="113384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499992" y="5419419"/>
            <a:ext cx="3918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jednom pokoji může bydlet více hostů</a:t>
            </a:r>
            <a:endParaRPr lang="cs-CZ" dirty="0"/>
          </a:p>
        </p:txBody>
      </p:sp>
      <p:cxnSp>
        <p:nvCxnSpPr>
          <p:cNvPr id="16" name="Přímá spojnice se šipkou 15"/>
          <p:cNvCxnSpPr>
            <a:stCxn id="14" idx="0"/>
          </p:cNvCxnSpPr>
          <p:nvPr/>
        </p:nvCxnSpPr>
        <p:spPr>
          <a:xfrm flipH="1" flipV="1">
            <a:off x="6459150" y="4221088"/>
            <a:ext cx="1" cy="119833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1942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9" grpId="0" animBg="1"/>
      <p:bldP spid="10" grpId="0" animBg="1"/>
      <p:bldP spid="11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55" y="620688"/>
            <a:ext cx="3428396" cy="266429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952836"/>
            <a:ext cx="4642004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176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18969" y="179348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1:1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90" y="908720"/>
            <a:ext cx="4510930" cy="243076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99270" y="179348"/>
            <a:ext cx="3947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Typy spojení (kardinalita)</a:t>
            </a:r>
            <a:endParaRPr lang="cs-CZ" sz="28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445204"/>
            <a:ext cx="4724400" cy="307657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435588" y="2707538"/>
            <a:ext cx="427714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Používá se v případech, </a:t>
            </a:r>
            <a:r>
              <a:rPr lang="cs-CZ" dirty="0" smtClean="0"/>
              <a:t>pokud potřebujeme</a:t>
            </a:r>
            <a:endParaRPr lang="cs-CZ" dirty="0" smtClean="0"/>
          </a:p>
          <a:p>
            <a:r>
              <a:rPr lang="cs-CZ" dirty="0" smtClean="0"/>
              <a:t>data z rozsáhlé tabulky </a:t>
            </a:r>
            <a:r>
              <a:rPr lang="cs-CZ" dirty="0" smtClean="0"/>
              <a:t>rozdělit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1939434"/>
            <a:ext cx="3231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Primární klíč je v obou tabulkách</a:t>
            </a:r>
            <a:endParaRPr lang="cs-CZ" dirty="0"/>
          </a:p>
        </p:txBody>
      </p:sp>
      <p:cxnSp>
        <p:nvCxnSpPr>
          <p:cNvPr id="9" name="Přímá spojnice se šipkou 8"/>
          <p:cNvCxnSpPr>
            <a:stCxn id="7" idx="1"/>
          </p:cNvCxnSpPr>
          <p:nvPr/>
        </p:nvCxnSpPr>
        <p:spPr>
          <a:xfrm flipH="1" flipV="1">
            <a:off x="4346441" y="1268760"/>
            <a:ext cx="945639" cy="8553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7" idx="1"/>
          </p:cNvCxnSpPr>
          <p:nvPr/>
        </p:nvCxnSpPr>
        <p:spPr>
          <a:xfrm flipH="1" flipV="1">
            <a:off x="1475656" y="1268760"/>
            <a:ext cx="3816424" cy="8553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179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build="p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dirty="0" smtClean="0"/>
              <a:t>Materiál slouží k výkladu nového učiva</a:t>
            </a:r>
          </a:p>
          <a:p>
            <a:r>
              <a:rPr lang="cs-CZ" sz="2800" dirty="0" smtClean="0"/>
              <a:t>Žáci se učí pracovat s odborným textem.</a:t>
            </a:r>
          </a:p>
          <a:p>
            <a:r>
              <a:rPr lang="cs-CZ" sz="2800" dirty="0"/>
              <a:t>Žáci mají k dispozici soubor na školním webu</a:t>
            </a:r>
          </a:p>
          <a:p>
            <a:r>
              <a:rPr lang="cs-CZ" sz="2800" dirty="0"/>
              <a:t>Předpokládaná doba </a:t>
            </a:r>
            <a:r>
              <a:rPr lang="cs-CZ" sz="2800" dirty="0" smtClean="0"/>
              <a:t>25 min</a:t>
            </a:r>
          </a:p>
          <a:p>
            <a:pPr marL="0" indent="0" algn="ctr">
              <a:buNone/>
            </a:pPr>
            <a:r>
              <a:rPr lang="cs-CZ" sz="4400" dirty="0" smtClean="0"/>
              <a:t>CITACE</a:t>
            </a:r>
            <a:endParaRPr lang="cs-CZ" sz="4400" dirty="0"/>
          </a:p>
          <a:p>
            <a:r>
              <a:rPr lang="cs-CZ" sz="2800" dirty="0"/>
              <a:t>Nápověda k programu MS Access</a:t>
            </a:r>
            <a:endParaRPr lang="en-US" sz="2800" dirty="0"/>
          </a:p>
          <a:p>
            <a:r>
              <a:rPr lang="cs-CZ" sz="2800" dirty="0"/>
              <a:t>http://</a:t>
            </a:r>
            <a:r>
              <a:rPr lang="cs-CZ" sz="2800" dirty="0" smtClean="0"/>
              <a:t>cs.wikipedia.org/wiki/</a:t>
            </a:r>
            <a:r>
              <a:rPr lang="cs-CZ" sz="2800" dirty="0" err="1" smtClean="0"/>
              <a:t>Referenční_integrita</a:t>
            </a:r>
            <a:endParaRPr lang="cs-CZ" sz="2800" dirty="0" smtClean="0"/>
          </a:p>
          <a:p>
            <a:r>
              <a:rPr lang="cs-CZ" sz="2800" dirty="0"/>
              <a:t>http://office.microsoft.com/cs-cz/access-help/urceni-relaci-v-databazi-aplikace-access-mdb-HP005188444.aspx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296</Words>
  <Application>Microsoft Office PowerPoint</Application>
  <PresentationFormat>Předvádění na obrazovce (4:3)</PresentationFormat>
  <Paragraphs>49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ANOTACE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sos</cp:lastModifiedBy>
  <cp:revision>49</cp:revision>
  <dcterms:created xsi:type="dcterms:W3CDTF">2011-06-20T10:40:08Z</dcterms:created>
  <dcterms:modified xsi:type="dcterms:W3CDTF">2012-10-18T06:50:02Z</dcterms:modified>
</cp:coreProperties>
</file>