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2" end="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01" autoAdjust="0"/>
    <p:restoredTop sz="94660"/>
  </p:normalViewPr>
  <p:slideViewPr>
    <p:cSldViewPr>
      <p:cViewPr>
        <p:scale>
          <a:sx n="100" d="100"/>
          <a:sy n="100" d="100"/>
        </p:scale>
        <p:origin x="-3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ŠKOLY:SOŠ Net Office, spol. s r.o.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Jana Kijonková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TEMA: Relační databáze – </a:t>
          </a:r>
          <a:r>
            <a:rPr lang="cs-CZ" sz="2000" dirty="0" smtClean="0"/>
            <a:t>cvičení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CZ.1.5.00/34.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B58F409-A00E-4277-9D36-1DE4E32F32FC}" type="presOf" srcId="{D1B46980-6531-4606-95E6-44980827E919}" destId="{6140AFEC-043D-4C43-A2F9-D0F5331DF3A3}" srcOrd="0" destOrd="0" presId="urn:microsoft.com/office/officeart/2005/8/layout/target3"/>
    <dgm:cxn modelId="{A720C240-C3F8-445C-AB48-AFC28F499F10}" type="presOf" srcId="{D1D4F407-5343-4D3F-B5B9-D407B03CAEB4}" destId="{AED2198E-93D5-4001-81B4-73124B309672}" srcOrd="1" destOrd="0" presId="urn:microsoft.com/office/officeart/2005/8/layout/target3"/>
    <dgm:cxn modelId="{7BA285EA-19C1-4B7A-B683-28AEDC386D17}" type="presOf" srcId="{D1D4F407-5343-4D3F-B5B9-D407B03CAEB4}" destId="{D005CE8C-CC26-4C3E-AC11-E15060ECD759}" srcOrd="0" destOrd="0" presId="urn:microsoft.com/office/officeart/2005/8/layout/target3"/>
    <dgm:cxn modelId="{4A5BC527-7A88-46A8-A670-CBD0E0821D5A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0EB1E4-69C5-485B-966D-28AB704C2778}" type="presOf" srcId="{4C35D32F-0EAB-4CD7-82EE-45574DC2A586}" destId="{8BEBB6EC-1DAA-4CAC-8A25-BC0FCBD5DBD5}" srcOrd="0" destOrd="0" presId="urn:microsoft.com/office/officeart/2005/8/layout/target3"/>
    <dgm:cxn modelId="{8543F2E8-68BC-4249-9BCA-78ECEF5F9DFC}" type="presOf" srcId="{D8197B8C-B260-4A16-BDF4-0947B075E274}" destId="{5A5FFA88-C948-4069-8E93-59FA12366E83}" srcOrd="1" destOrd="0" presId="urn:microsoft.com/office/officeart/2005/8/layout/target3"/>
    <dgm:cxn modelId="{1D080FAC-DC5A-47AC-AB92-6A2211931F10}" type="presOf" srcId="{4C35D32F-0EAB-4CD7-82EE-45574DC2A586}" destId="{890E4F0B-2866-4A3F-A3C7-2A14B1797930}" srcOrd="1" destOrd="0" presId="urn:microsoft.com/office/officeart/2005/8/layout/target3"/>
    <dgm:cxn modelId="{59E8961A-1797-4540-9266-43D93E656A3E}" type="presOf" srcId="{D1B46980-6531-4606-95E6-44980827E919}" destId="{2BE915AB-18AA-4053-B92C-3BFC9ED204BB}" srcOrd="1" destOrd="0" presId="urn:microsoft.com/office/officeart/2005/8/layout/target3"/>
    <dgm:cxn modelId="{74B786C0-901B-44F4-B29F-798A882A25DB}" type="presOf" srcId="{D8197B8C-B260-4A16-BDF4-0947B075E274}" destId="{25B08C86-7E15-44DC-BE7F-FFB55DD49D12}" srcOrd="0" destOrd="0" presId="urn:microsoft.com/office/officeart/2005/8/layout/target3"/>
    <dgm:cxn modelId="{224C3CFE-E518-4116-96E3-2C2E940A9392}" type="presOf" srcId="{B651F6E3-6281-48DB-9319-2AEAFDAE7572}" destId="{619D679B-A015-4ECF-8348-D1034C574F40}" srcOrd="0" destOrd="0" presId="urn:microsoft.com/office/officeart/2005/8/layout/target3"/>
    <dgm:cxn modelId="{962B814C-10E3-4C56-A684-C60BCC445D3E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6C5577-EA97-4A7B-991D-9952BC1F4C70}" type="presParOf" srcId="{333A1088-737F-45CB-B68E-254E46348037}" destId="{F5ABB229-8D3B-4694-996A-96F23CF14429}" srcOrd="0" destOrd="0" presId="urn:microsoft.com/office/officeart/2005/8/layout/target3"/>
    <dgm:cxn modelId="{B5E654B4-2E23-4ECB-B0D7-0503CEF434D7}" type="presParOf" srcId="{333A1088-737F-45CB-B68E-254E46348037}" destId="{F41139FD-01EE-4571-8B17-4FB00FC51163}" srcOrd="1" destOrd="0" presId="urn:microsoft.com/office/officeart/2005/8/layout/target3"/>
    <dgm:cxn modelId="{C56682D5-DEB6-4145-8D58-9A1462D70AA1}" type="presParOf" srcId="{333A1088-737F-45CB-B68E-254E46348037}" destId="{D005CE8C-CC26-4C3E-AC11-E15060ECD759}" srcOrd="2" destOrd="0" presId="urn:microsoft.com/office/officeart/2005/8/layout/target3"/>
    <dgm:cxn modelId="{0E4549AB-600B-4920-A033-0205B4ABE80C}" type="presParOf" srcId="{333A1088-737F-45CB-B68E-254E46348037}" destId="{2C702D82-9B77-49B7-9568-BB8EB47C3372}" srcOrd="3" destOrd="0" presId="urn:microsoft.com/office/officeart/2005/8/layout/target3"/>
    <dgm:cxn modelId="{50F0255F-D7C9-4844-B0DC-80F25D9077FC}" type="presParOf" srcId="{333A1088-737F-45CB-B68E-254E46348037}" destId="{A52A0455-90FF-4808-ABD0-F02540D31D5A}" srcOrd="4" destOrd="0" presId="urn:microsoft.com/office/officeart/2005/8/layout/target3"/>
    <dgm:cxn modelId="{5AC20AE1-649A-43FE-9F89-E7972A8D47B7}" type="presParOf" srcId="{333A1088-737F-45CB-B68E-254E46348037}" destId="{6140AFEC-043D-4C43-A2F9-D0F5331DF3A3}" srcOrd="5" destOrd="0" presId="urn:microsoft.com/office/officeart/2005/8/layout/target3"/>
    <dgm:cxn modelId="{DAF4754A-81E1-4D50-AC9D-BBE10F50C48B}" type="presParOf" srcId="{333A1088-737F-45CB-B68E-254E46348037}" destId="{9358AC05-5D7D-4327-9F80-1AD486AEA664}" srcOrd="6" destOrd="0" presId="urn:microsoft.com/office/officeart/2005/8/layout/target3"/>
    <dgm:cxn modelId="{0A85782C-DC86-41DD-ABC7-F936092D1C8C}" type="presParOf" srcId="{333A1088-737F-45CB-B68E-254E46348037}" destId="{313FC574-E1CD-4FB4-B054-0B805CE0447D}" srcOrd="7" destOrd="0" presId="urn:microsoft.com/office/officeart/2005/8/layout/target3"/>
    <dgm:cxn modelId="{C99238E2-5E38-4D0B-A3DE-7E6A1DCF4F6B}" type="presParOf" srcId="{333A1088-737F-45CB-B68E-254E46348037}" destId="{619D679B-A015-4ECF-8348-D1034C574F40}" srcOrd="8" destOrd="0" presId="urn:microsoft.com/office/officeart/2005/8/layout/target3"/>
    <dgm:cxn modelId="{F7E4C797-D016-4BA6-9B7F-D3128D7818A5}" type="presParOf" srcId="{333A1088-737F-45CB-B68E-254E46348037}" destId="{322283A8-4A27-4CDA-BAE3-F381106A9174}" srcOrd="9" destOrd="0" presId="urn:microsoft.com/office/officeart/2005/8/layout/target3"/>
    <dgm:cxn modelId="{1546EF3E-C51E-4CF2-BDA6-F99228637AC2}" type="presParOf" srcId="{333A1088-737F-45CB-B68E-254E46348037}" destId="{FFC9F71D-1B4F-4AD9-A4A6-86ADEFC8AF5C}" srcOrd="10" destOrd="0" presId="urn:microsoft.com/office/officeart/2005/8/layout/target3"/>
    <dgm:cxn modelId="{2DE8ADB3-2532-4F77-AA26-31AFD0B37140}" type="presParOf" srcId="{333A1088-737F-45CB-B68E-254E46348037}" destId="{25B08C86-7E15-44DC-BE7F-FFB55DD49D12}" srcOrd="11" destOrd="0" presId="urn:microsoft.com/office/officeart/2005/8/layout/target3"/>
    <dgm:cxn modelId="{BD93A1C6-545E-4D45-87D0-37ACA37F7C8C}" type="presParOf" srcId="{333A1088-737F-45CB-B68E-254E46348037}" destId="{76644BE8-9D7C-4C09-B250-3D10AF48CBB7}" srcOrd="12" destOrd="0" presId="urn:microsoft.com/office/officeart/2005/8/layout/target3"/>
    <dgm:cxn modelId="{701A6000-5A9C-4E40-AE2D-7658E8A1F31F}" type="presParOf" srcId="{333A1088-737F-45CB-B68E-254E46348037}" destId="{EE85B701-7295-41C0-BA7A-34D3756A2AE6}" srcOrd="13" destOrd="0" presId="urn:microsoft.com/office/officeart/2005/8/layout/target3"/>
    <dgm:cxn modelId="{6E2F0DFA-8829-4EED-9630-07CE5FA3907E}" type="presParOf" srcId="{333A1088-737F-45CB-B68E-254E46348037}" destId="{8BEBB6EC-1DAA-4CAC-8A25-BC0FCBD5DBD5}" srcOrd="14" destOrd="0" presId="urn:microsoft.com/office/officeart/2005/8/layout/target3"/>
    <dgm:cxn modelId="{15C832D9-7E79-4011-B935-F6FE978E4D32}" type="presParOf" srcId="{333A1088-737F-45CB-B68E-254E46348037}" destId="{AED2198E-93D5-4001-81B4-73124B309672}" srcOrd="15" destOrd="0" presId="urn:microsoft.com/office/officeart/2005/8/layout/target3"/>
    <dgm:cxn modelId="{0E006D35-D1B7-4215-A79C-F24AB9369920}" type="presParOf" srcId="{333A1088-737F-45CB-B68E-254E46348037}" destId="{2BE915AB-18AA-4053-B92C-3BFC9ED204BB}" srcOrd="16" destOrd="0" presId="urn:microsoft.com/office/officeart/2005/8/layout/target3"/>
    <dgm:cxn modelId="{42FECE59-D8FE-4310-B384-D033304620C4}" type="presParOf" srcId="{333A1088-737F-45CB-B68E-254E46348037}" destId="{6BB5E863-4638-4E1D-BFDE-399D028AC4ED}" srcOrd="17" destOrd="0" presId="urn:microsoft.com/office/officeart/2005/8/layout/target3"/>
    <dgm:cxn modelId="{09CFF7B3-6759-4922-8BFA-353AC4AD2BBA}" type="presParOf" srcId="{333A1088-737F-45CB-B68E-254E46348037}" destId="{5A5FFA88-C948-4069-8E93-59FA12366E83}" srcOrd="18" destOrd="0" presId="urn:microsoft.com/office/officeart/2005/8/layout/target3"/>
    <dgm:cxn modelId="{1A176D6A-0C99-4F33-8132-739568EA267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ŠKOLY:SOŠ Net Office, spol. s r.o. Orlová Lutyně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Kijonková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Relační databáze – </a:t>
          </a:r>
          <a:r>
            <a:rPr lang="cs-CZ" sz="2000" kern="1200" dirty="0" smtClean="0"/>
            <a:t>cvičení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CZ.1.5.00/34.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693001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90872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Následující relace slouží k pololetní a závěrečné klasifikaci studentů třetího ročníku.</a:t>
            </a:r>
          </a:p>
          <a:p>
            <a:r>
              <a:rPr lang="cs-CZ" dirty="0" smtClean="0"/>
              <a:t>Tabulky si vytvořte sami, tabulka </a:t>
            </a:r>
            <a:r>
              <a:rPr lang="cs-CZ" b="1" dirty="0" smtClean="0"/>
              <a:t>Student</a:t>
            </a:r>
            <a:r>
              <a:rPr lang="cs-CZ" dirty="0" smtClean="0"/>
              <a:t> a </a:t>
            </a:r>
            <a:r>
              <a:rPr lang="cs-CZ" b="1" dirty="0" smtClean="0"/>
              <a:t>Předmět</a:t>
            </a:r>
            <a:r>
              <a:rPr lang="cs-CZ" dirty="0" smtClean="0"/>
              <a:t> bude obsahovat minimálně </a:t>
            </a:r>
          </a:p>
          <a:p>
            <a:r>
              <a:rPr lang="cs-CZ" dirty="0" smtClean="0"/>
              <a:t>3 záznamy.</a:t>
            </a:r>
          </a:p>
          <a:p>
            <a:endParaRPr lang="cs-CZ" dirty="0" smtClean="0"/>
          </a:p>
          <a:p>
            <a:r>
              <a:rPr lang="cs-CZ" dirty="0" smtClean="0"/>
              <a:t>Kolik záznamů musí obsahovat propojující tabulka </a:t>
            </a:r>
            <a:r>
              <a:rPr lang="cs-CZ" b="1" dirty="0"/>
              <a:t>Hodnocení</a:t>
            </a:r>
            <a:r>
              <a:rPr lang="cs-CZ" dirty="0"/>
              <a:t> </a:t>
            </a:r>
            <a:r>
              <a:rPr lang="cs-CZ" dirty="0" smtClean="0"/>
              <a:t>za předpokladu, že každý student je hodnocen ze všech předmětů?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5" y="2687436"/>
            <a:ext cx="737650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Tabulka </a:t>
            </a:r>
            <a:r>
              <a:rPr lang="cs-CZ" i="1" u="sng" dirty="0" smtClean="0"/>
              <a:t>Student</a:t>
            </a:r>
            <a:r>
              <a:rPr lang="cs-CZ" i="1" dirty="0" smtClean="0"/>
              <a:t> obsahuje tato pole:</a:t>
            </a:r>
          </a:p>
          <a:p>
            <a:r>
              <a:rPr lang="cs-CZ" i="1" dirty="0" smtClean="0"/>
              <a:t>Osobní číslo, jméno, příjmení,  datum narození, rodné číslo, ulice, PSČ, město</a:t>
            </a:r>
          </a:p>
          <a:p>
            <a:endParaRPr lang="cs-CZ" i="1" dirty="0"/>
          </a:p>
          <a:p>
            <a:r>
              <a:rPr lang="cs-CZ" i="1" dirty="0"/>
              <a:t>Tabulka </a:t>
            </a:r>
            <a:r>
              <a:rPr lang="cs-CZ" i="1" u="sng" dirty="0" smtClean="0"/>
              <a:t>Předmět</a:t>
            </a:r>
            <a:r>
              <a:rPr lang="cs-CZ" i="1" dirty="0" smtClean="0"/>
              <a:t> obsahuje </a:t>
            </a:r>
            <a:r>
              <a:rPr lang="cs-CZ" i="1" dirty="0"/>
              <a:t>tato pole:</a:t>
            </a:r>
          </a:p>
          <a:p>
            <a:r>
              <a:rPr lang="cs-CZ" i="1" dirty="0" smtClean="0"/>
              <a:t> Kód, název předmětu, zkratka předmětu</a:t>
            </a:r>
          </a:p>
          <a:p>
            <a:endParaRPr lang="cs-CZ" i="1" dirty="0"/>
          </a:p>
          <a:p>
            <a:r>
              <a:rPr lang="cs-CZ" i="1" dirty="0"/>
              <a:t>Tabulka </a:t>
            </a:r>
            <a:r>
              <a:rPr lang="cs-CZ" i="1" u="sng" dirty="0" smtClean="0"/>
              <a:t>Hodnocení</a:t>
            </a:r>
            <a:r>
              <a:rPr lang="cs-CZ" i="1" dirty="0" smtClean="0"/>
              <a:t> obsahuje </a:t>
            </a:r>
            <a:r>
              <a:rPr lang="cs-CZ" i="1" dirty="0"/>
              <a:t>tato pole:</a:t>
            </a:r>
          </a:p>
          <a:p>
            <a:r>
              <a:rPr lang="cs-CZ" i="1" dirty="0" smtClean="0"/>
              <a:t>Osobní číslo, kód, známka pololetí, známka konec</a:t>
            </a:r>
            <a:endParaRPr lang="cs-CZ" i="1" dirty="0"/>
          </a:p>
        </p:txBody>
      </p:sp>
      <p:sp>
        <p:nvSpPr>
          <p:cNvPr id="3" name="Obdélník 2"/>
          <p:cNvSpPr/>
          <p:nvPr/>
        </p:nvSpPr>
        <p:spPr>
          <a:xfrm>
            <a:off x="1043608" y="5157192"/>
            <a:ext cx="144016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635896" y="5157192"/>
            <a:ext cx="144016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300192" y="5157192"/>
            <a:ext cx="144016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5535" y="260648"/>
            <a:ext cx="8280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609725" algn="l"/>
                <a:tab pos="8066088" algn="r"/>
              </a:tabLst>
            </a:pPr>
            <a:r>
              <a:rPr lang="cs-CZ" sz="2400" b="1" dirty="0" smtClean="0"/>
              <a:t>Úkol 1: 	</a:t>
            </a:r>
            <a:r>
              <a:rPr lang="cs-CZ" dirty="0" smtClean="0"/>
              <a:t>Vytvořte databázový soubor s názvem </a:t>
            </a:r>
            <a:r>
              <a:rPr lang="cs-CZ" b="1" dirty="0" smtClean="0"/>
              <a:t>Klasifikace 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72598" y="5219908"/>
            <a:ext cx="923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Student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53888" y="5219908"/>
            <a:ext cx="120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Hodnocení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23693" y="5219908"/>
            <a:ext cx="993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Předmět</a:t>
            </a:r>
            <a:endParaRPr lang="cs-CZ" dirty="0"/>
          </a:p>
        </p:txBody>
      </p:sp>
      <p:cxnSp>
        <p:nvCxnSpPr>
          <p:cNvPr id="12" name="Přímá spojnice 11"/>
          <p:cNvCxnSpPr>
            <a:stCxn id="6" idx="1"/>
            <a:endCxn id="5" idx="3"/>
          </p:cNvCxnSpPr>
          <p:nvPr/>
        </p:nvCxnSpPr>
        <p:spPr>
          <a:xfrm flipH="1">
            <a:off x="5076056" y="5733256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5" idx="1"/>
            <a:endCxn id="3" idx="3"/>
          </p:cNvCxnSpPr>
          <p:nvPr/>
        </p:nvCxnSpPr>
        <p:spPr>
          <a:xfrm flipH="1">
            <a:off x="2483768" y="5733256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070514" y="5445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5445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 pole 13"/>
              <p:cNvSpPr txBox="1"/>
              <p:nvPr/>
            </p:nvSpPr>
            <p:spPr>
              <a:xfrm>
                <a:off x="3295536" y="5476458"/>
                <a:ext cx="340360" cy="54483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>
                          <a:effectLst/>
                          <a:latin typeface="Cambria Math"/>
                          <a:ea typeface="Calibri"/>
                          <a:cs typeface="Symath"/>
                        </a:rPr>
                        <m:t>∞</m:t>
                      </m:r>
                    </m:oMath>
                  </m:oMathPara>
                </a14:m>
                <a:endParaRPr lang="cs-CZ" sz="1100">
                  <a:effectLst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19" name="Textové 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5536" y="5476458"/>
                <a:ext cx="340360" cy="54483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"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 pole 13"/>
              <p:cNvSpPr txBox="1"/>
              <p:nvPr/>
            </p:nvSpPr>
            <p:spPr>
              <a:xfrm>
                <a:off x="5032623" y="5476458"/>
                <a:ext cx="340360" cy="544830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>
                          <a:effectLst/>
                          <a:latin typeface="Cambria Math"/>
                          <a:ea typeface="Calibri"/>
                          <a:cs typeface="Symath"/>
                        </a:rPr>
                        <m:t>∞</m:t>
                      </m:r>
                    </m:oMath>
                  </m:oMathPara>
                </a14:m>
                <a:endParaRPr lang="cs-CZ" sz="1100">
                  <a:effectLst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0" name="Textové 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623" y="5476458"/>
                <a:ext cx="340360" cy="54483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"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60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extovéPole 4"/>
          <p:cNvSpPr txBox="1"/>
          <p:nvPr/>
        </p:nvSpPr>
        <p:spPr>
          <a:xfrm>
            <a:off x="395535" y="260648"/>
            <a:ext cx="1152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609725" algn="l"/>
                <a:tab pos="8066088" algn="r"/>
              </a:tabLst>
            </a:pPr>
            <a:r>
              <a:rPr lang="cs-CZ" sz="2400" b="1" dirty="0" smtClean="0"/>
              <a:t>Řešení:</a:t>
            </a:r>
            <a:r>
              <a:rPr lang="cs-CZ" b="1" dirty="0" smtClean="0"/>
              <a:t> </a:t>
            </a:r>
            <a:endParaRPr lang="cs-CZ" sz="24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4293096"/>
            <a:ext cx="6724650" cy="97155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82427" y="742668"/>
            <a:ext cx="722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Nezapomeňte při vytváření tabulek na vhodné datové typy a vstupní masky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73" y="1700808"/>
            <a:ext cx="3419475" cy="188595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2427" y="3733904"/>
            <a:ext cx="4092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Zapište záznamy a pak zvolte primární klíč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3563888" y="1052736"/>
            <a:ext cx="1224136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707904" y="1052736"/>
            <a:ext cx="2736304" cy="12961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3707904" y="1052736"/>
            <a:ext cx="2736304" cy="15121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3707904" y="1052736"/>
            <a:ext cx="2736304" cy="18722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3707904" y="1052736"/>
            <a:ext cx="2736304" cy="22322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1187624" y="2168860"/>
            <a:ext cx="2232248" cy="16921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73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3028950" cy="98107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3429000" cy="98107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932040" y="1484784"/>
            <a:ext cx="3639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Podobně vytvoříme tabulku Predmet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9" y="3820572"/>
            <a:ext cx="35730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Abychom nemuseli propojovací</a:t>
            </a:r>
          </a:p>
          <a:p>
            <a:r>
              <a:rPr lang="cs-CZ" dirty="0" smtClean="0"/>
              <a:t>tabulku vypisovat (počet záznamů </a:t>
            </a:r>
          </a:p>
          <a:p>
            <a:r>
              <a:rPr lang="cs-CZ" dirty="0" smtClean="0"/>
              <a:t>je roven součinu počtu záznamů </a:t>
            </a:r>
          </a:p>
          <a:p>
            <a:r>
              <a:rPr lang="cs-CZ" dirty="0" smtClean="0"/>
              <a:t>v tabulkách hlavních), </a:t>
            </a:r>
          </a:p>
          <a:p>
            <a:r>
              <a:rPr lang="cs-CZ" dirty="0" smtClean="0"/>
              <a:t>použijeme následující vytvářecí </a:t>
            </a:r>
          </a:p>
          <a:p>
            <a:r>
              <a:rPr lang="cs-CZ" dirty="0" smtClean="0"/>
              <a:t>dotaz.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695" y="3068960"/>
            <a:ext cx="390525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6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3771900" cy="21050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148064" y="1268760"/>
            <a:ext cx="1771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Výsledná tabulka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0092" y="3218284"/>
            <a:ext cx="1648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Výsledná relace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218284"/>
            <a:ext cx="5048250" cy="18669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5576" y="5517232"/>
            <a:ext cx="7531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Vysvětlete, proč je kardinalita spojení mezi tabulkami Student a Predmet </a:t>
            </a:r>
            <a:r>
              <a:rPr lang="cs-CZ" dirty="0" smtClean="0">
                <a:solidFill>
                  <a:srgbClr val="FF0000"/>
                </a:solidFill>
              </a:rPr>
              <a:t>M </a:t>
            </a:r>
            <a:r>
              <a:rPr lang="cs-CZ" dirty="0" smtClean="0">
                <a:solidFill>
                  <a:srgbClr val="FF0000"/>
                </a:solidFill>
              </a:rPr>
              <a:t>: 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998" y="6153983"/>
            <a:ext cx="3498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Jeden předmět se učí více studentů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5835608"/>
            <a:ext cx="4191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Jeden student má známku z více předmětů</a:t>
            </a:r>
            <a:endParaRPr lang="cs-CZ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procvičování relací.</a:t>
            </a:r>
          </a:p>
          <a:p>
            <a:r>
              <a:rPr lang="cs-CZ" dirty="0" smtClean="0"/>
              <a:t>Po vypracování si žáci zkontrolují správnost postupu.</a:t>
            </a:r>
          </a:p>
          <a:p>
            <a:r>
              <a:rPr lang="cs-CZ" dirty="0"/>
              <a:t>Předpokládaná doba </a:t>
            </a:r>
            <a:r>
              <a:rPr lang="cs-CZ" dirty="0" smtClean="0"/>
              <a:t>35 min</a:t>
            </a:r>
          </a:p>
          <a:p>
            <a:pPr marL="0" indent="0" algn="ctr">
              <a:buNone/>
            </a:pPr>
            <a:r>
              <a:rPr lang="cs-CZ" sz="4400" dirty="0" smtClean="0"/>
              <a:t>CITACE</a:t>
            </a:r>
            <a:endParaRPr lang="cs-CZ" sz="4400" dirty="0"/>
          </a:p>
          <a:p>
            <a:r>
              <a:rPr lang="cs-CZ" dirty="0" smtClean="0"/>
              <a:t>Vlastní materiál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247</Words>
  <Application>Microsoft Office PowerPoint</Application>
  <PresentationFormat>Předvádění na obrazovce (4:3)</PresentationFormat>
  <Paragraphs>49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SOS</cp:lastModifiedBy>
  <cp:revision>60</cp:revision>
  <dcterms:created xsi:type="dcterms:W3CDTF">2011-06-20T10:40:08Z</dcterms:created>
  <dcterms:modified xsi:type="dcterms:W3CDTF">2012-10-23T11:21:05Z</dcterms:modified>
</cp:coreProperties>
</file>