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2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2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6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ŠKOLY:SOŠ Net Office, spol. s r.o.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Jana Kijonková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TEMA: Relační databáze - cvičení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CZ.1.5.00/34.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B58F409-A00E-4277-9D36-1DE4E32F32FC}" type="presOf" srcId="{D1B46980-6531-4606-95E6-44980827E919}" destId="{6140AFEC-043D-4C43-A2F9-D0F5331DF3A3}" srcOrd="0" destOrd="0" presId="urn:microsoft.com/office/officeart/2005/8/layout/target3"/>
    <dgm:cxn modelId="{A720C240-C3F8-445C-AB48-AFC28F499F10}" type="presOf" srcId="{D1D4F407-5343-4D3F-B5B9-D407B03CAEB4}" destId="{AED2198E-93D5-4001-81B4-73124B309672}" srcOrd="1" destOrd="0" presId="urn:microsoft.com/office/officeart/2005/8/layout/target3"/>
    <dgm:cxn modelId="{7BA285EA-19C1-4B7A-B683-28AEDC386D17}" type="presOf" srcId="{D1D4F407-5343-4D3F-B5B9-D407B03CAEB4}" destId="{D005CE8C-CC26-4C3E-AC11-E15060ECD759}" srcOrd="0" destOrd="0" presId="urn:microsoft.com/office/officeart/2005/8/layout/target3"/>
    <dgm:cxn modelId="{4A5BC527-7A88-46A8-A670-CBD0E0821D5A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60EB1E4-69C5-485B-966D-28AB704C2778}" type="presOf" srcId="{4C35D32F-0EAB-4CD7-82EE-45574DC2A586}" destId="{8BEBB6EC-1DAA-4CAC-8A25-BC0FCBD5DBD5}" srcOrd="0" destOrd="0" presId="urn:microsoft.com/office/officeart/2005/8/layout/target3"/>
    <dgm:cxn modelId="{8543F2E8-68BC-4249-9BCA-78ECEF5F9DFC}" type="presOf" srcId="{D8197B8C-B260-4A16-BDF4-0947B075E274}" destId="{5A5FFA88-C948-4069-8E93-59FA12366E83}" srcOrd="1" destOrd="0" presId="urn:microsoft.com/office/officeart/2005/8/layout/target3"/>
    <dgm:cxn modelId="{1D080FAC-DC5A-47AC-AB92-6A2211931F10}" type="presOf" srcId="{4C35D32F-0EAB-4CD7-82EE-45574DC2A586}" destId="{890E4F0B-2866-4A3F-A3C7-2A14B1797930}" srcOrd="1" destOrd="0" presId="urn:microsoft.com/office/officeart/2005/8/layout/target3"/>
    <dgm:cxn modelId="{59E8961A-1797-4540-9266-43D93E656A3E}" type="presOf" srcId="{D1B46980-6531-4606-95E6-44980827E919}" destId="{2BE915AB-18AA-4053-B92C-3BFC9ED204BB}" srcOrd="1" destOrd="0" presId="urn:microsoft.com/office/officeart/2005/8/layout/target3"/>
    <dgm:cxn modelId="{74B786C0-901B-44F4-B29F-798A882A25DB}" type="presOf" srcId="{D8197B8C-B260-4A16-BDF4-0947B075E274}" destId="{25B08C86-7E15-44DC-BE7F-FFB55DD49D12}" srcOrd="0" destOrd="0" presId="urn:microsoft.com/office/officeart/2005/8/layout/target3"/>
    <dgm:cxn modelId="{224C3CFE-E518-4116-96E3-2C2E940A9392}" type="presOf" srcId="{B651F6E3-6281-48DB-9319-2AEAFDAE7572}" destId="{619D679B-A015-4ECF-8348-D1034C574F40}" srcOrd="0" destOrd="0" presId="urn:microsoft.com/office/officeart/2005/8/layout/target3"/>
    <dgm:cxn modelId="{962B814C-10E3-4C56-A684-C60BCC445D3E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6C5577-EA97-4A7B-991D-9952BC1F4C70}" type="presParOf" srcId="{333A1088-737F-45CB-B68E-254E46348037}" destId="{F5ABB229-8D3B-4694-996A-96F23CF14429}" srcOrd="0" destOrd="0" presId="urn:microsoft.com/office/officeart/2005/8/layout/target3"/>
    <dgm:cxn modelId="{B5E654B4-2E23-4ECB-B0D7-0503CEF434D7}" type="presParOf" srcId="{333A1088-737F-45CB-B68E-254E46348037}" destId="{F41139FD-01EE-4571-8B17-4FB00FC51163}" srcOrd="1" destOrd="0" presId="urn:microsoft.com/office/officeart/2005/8/layout/target3"/>
    <dgm:cxn modelId="{C56682D5-DEB6-4145-8D58-9A1462D70AA1}" type="presParOf" srcId="{333A1088-737F-45CB-B68E-254E46348037}" destId="{D005CE8C-CC26-4C3E-AC11-E15060ECD759}" srcOrd="2" destOrd="0" presId="urn:microsoft.com/office/officeart/2005/8/layout/target3"/>
    <dgm:cxn modelId="{0E4549AB-600B-4920-A033-0205B4ABE80C}" type="presParOf" srcId="{333A1088-737F-45CB-B68E-254E46348037}" destId="{2C702D82-9B77-49B7-9568-BB8EB47C3372}" srcOrd="3" destOrd="0" presId="urn:microsoft.com/office/officeart/2005/8/layout/target3"/>
    <dgm:cxn modelId="{50F0255F-D7C9-4844-B0DC-80F25D9077FC}" type="presParOf" srcId="{333A1088-737F-45CB-B68E-254E46348037}" destId="{A52A0455-90FF-4808-ABD0-F02540D31D5A}" srcOrd="4" destOrd="0" presId="urn:microsoft.com/office/officeart/2005/8/layout/target3"/>
    <dgm:cxn modelId="{5AC20AE1-649A-43FE-9F89-E7972A8D47B7}" type="presParOf" srcId="{333A1088-737F-45CB-B68E-254E46348037}" destId="{6140AFEC-043D-4C43-A2F9-D0F5331DF3A3}" srcOrd="5" destOrd="0" presId="urn:microsoft.com/office/officeart/2005/8/layout/target3"/>
    <dgm:cxn modelId="{DAF4754A-81E1-4D50-AC9D-BBE10F50C48B}" type="presParOf" srcId="{333A1088-737F-45CB-B68E-254E46348037}" destId="{9358AC05-5D7D-4327-9F80-1AD486AEA664}" srcOrd="6" destOrd="0" presId="urn:microsoft.com/office/officeart/2005/8/layout/target3"/>
    <dgm:cxn modelId="{0A85782C-DC86-41DD-ABC7-F936092D1C8C}" type="presParOf" srcId="{333A1088-737F-45CB-B68E-254E46348037}" destId="{313FC574-E1CD-4FB4-B054-0B805CE0447D}" srcOrd="7" destOrd="0" presId="urn:microsoft.com/office/officeart/2005/8/layout/target3"/>
    <dgm:cxn modelId="{C99238E2-5E38-4D0B-A3DE-7E6A1DCF4F6B}" type="presParOf" srcId="{333A1088-737F-45CB-B68E-254E46348037}" destId="{619D679B-A015-4ECF-8348-D1034C574F40}" srcOrd="8" destOrd="0" presId="urn:microsoft.com/office/officeart/2005/8/layout/target3"/>
    <dgm:cxn modelId="{F7E4C797-D016-4BA6-9B7F-D3128D7818A5}" type="presParOf" srcId="{333A1088-737F-45CB-B68E-254E46348037}" destId="{322283A8-4A27-4CDA-BAE3-F381106A9174}" srcOrd="9" destOrd="0" presId="urn:microsoft.com/office/officeart/2005/8/layout/target3"/>
    <dgm:cxn modelId="{1546EF3E-C51E-4CF2-BDA6-F99228637AC2}" type="presParOf" srcId="{333A1088-737F-45CB-B68E-254E46348037}" destId="{FFC9F71D-1B4F-4AD9-A4A6-86ADEFC8AF5C}" srcOrd="10" destOrd="0" presId="urn:microsoft.com/office/officeart/2005/8/layout/target3"/>
    <dgm:cxn modelId="{2DE8ADB3-2532-4F77-AA26-31AFD0B37140}" type="presParOf" srcId="{333A1088-737F-45CB-B68E-254E46348037}" destId="{25B08C86-7E15-44DC-BE7F-FFB55DD49D12}" srcOrd="11" destOrd="0" presId="urn:microsoft.com/office/officeart/2005/8/layout/target3"/>
    <dgm:cxn modelId="{BD93A1C6-545E-4D45-87D0-37ACA37F7C8C}" type="presParOf" srcId="{333A1088-737F-45CB-B68E-254E46348037}" destId="{76644BE8-9D7C-4C09-B250-3D10AF48CBB7}" srcOrd="12" destOrd="0" presId="urn:microsoft.com/office/officeart/2005/8/layout/target3"/>
    <dgm:cxn modelId="{701A6000-5A9C-4E40-AE2D-7658E8A1F31F}" type="presParOf" srcId="{333A1088-737F-45CB-B68E-254E46348037}" destId="{EE85B701-7295-41C0-BA7A-34D3756A2AE6}" srcOrd="13" destOrd="0" presId="urn:microsoft.com/office/officeart/2005/8/layout/target3"/>
    <dgm:cxn modelId="{6E2F0DFA-8829-4EED-9630-07CE5FA3907E}" type="presParOf" srcId="{333A1088-737F-45CB-B68E-254E46348037}" destId="{8BEBB6EC-1DAA-4CAC-8A25-BC0FCBD5DBD5}" srcOrd="14" destOrd="0" presId="urn:microsoft.com/office/officeart/2005/8/layout/target3"/>
    <dgm:cxn modelId="{15C832D9-7E79-4011-B935-F6FE978E4D32}" type="presParOf" srcId="{333A1088-737F-45CB-B68E-254E46348037}" destId="{AED2198E-93D5-4001-81B4-73124B309672}" srcOrd="15" destOrd="0" presId="urn:microsoft.com/office/officeart/2005/8/layout/target3"/>
    <dgm:cxn modelId="{0E006D35-D1B7-4215-A79C-F24AB9369920}" type="presParOf" srcId="{333A1088-737F-45CB-B68E-254E46348037}" destId="{2BE915AB-18AA-4053-B92C-3BFC9ED204BB}" srcOrd="16" destOrd="0" presId="urn:microsoft.com/office/officeart/2005/8/layout/target3"/>
    <dgm:cxn modelId="{42FECE59-D8FE-4310-B384-D033304620C4}" type="presParOf" srcId="{333A1088-737F-45CB-B68E-254E46348037}" destId="{6BB5E863-4638-4E1D-BFDE-399D028AC4ED}" srcOrd="17" destOrd="0" presId="urn:microsoft.com/office/officeart/2005/8/layout/target3"/>
    <dgm:cxn modelId="{09CFF7B3-6759-4922-8BFA-353AC4AD2BBA}" type="presParOf" srcId="{333A1088-737F-45CB-B68E-254E46348037}" destId="{5A5FFA88-C948-4069-8E93-59FA12366E83}" srcOrd="18" destOrd="0" presId="urn:microsoft.com/office/officeart/2005/8/layout/target3"/>
    <dgm:cxn modelId="{1A176D6A-0C99-4F33-8132-739568EA267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ŠKOLY:SOŠ Net Office, spol. s r.o. Orlová Lutyně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Kijonková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Relační databáze - cvičení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CZ.1.5.00/34.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7937215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467544" y="441811"/>
            <a:ext cx="8064896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66088" algn="r"/>
              </a:tabLst>
            </a:pPr>
            <a:endParaRPr kumimoji="0" lang="cs-CZ" sz="1400" b="1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33513" algn="l"/>
              </a:tabLst>
            </a:pPr>
            <a:r>
              <a:rPr kumimoji="0" lang="cs-CZ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Úkol 2: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	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Calibri" pitchFamily="34" charset="0"/>
              </a:rPr>
              <a:t>Vytvořte tabulku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Calibri" pitchFamily="34" charset="0"/>
              </a:rPr>
              <a:t>Studium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Calibri" pitchFamily="34" charset="0"/>
              </a:rPr>
              <a:t>, která bude obsahovat následující pole: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66088" algn="r"/>
              </a:tabLs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Osobní číslo, studium zahájeno, studium ukončeno,  vzdělání před, datum vysvědčení pololetí,  datum vysvědčení konec.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66088" algn="r"/>
              </a:tabLs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Tabulku připojte k stávající relaci.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1979548"/>
            <a:ext cx="876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u="sng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Řešení: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08920"/>
            <a:ext cx="8424936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65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67544" y="40466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433513" algn="l"/>
              </a:tabLst>
            </a:pPr>
            <a:r>
              <a:rPr lang="cs-CZ" b="1" u="sng" dirty="0"/>
              <a:t>Úkol 3:</a:t>
            </a:r>
            <a:r>
              <a:rPr lang="cs-CZ" dirty="0"/>
              <a:t> 	Vytvořte tabulku </a:t>
            </a:r>
            <a:r>
              <a:rPr lang="cs-CZ" b="1" dirty="0"/>
              <a:t>Rodiče</a:t>
            </a:r>
            <a:r>
              <a:rPr lang="cs-CZ" dirty="0"/>
              <a:t>, která bude obsahovat následující pole:</a:t>
            </a:r>
            <a:endParaRPr lang="en-US" dirty="0"/>
          </a:p>
          <a:p>
            <a:r>
              <a:rPr lang="cs-CZ" dirty="0" smtClean="0"/>
              <a:t>Rodné číslo, </a:t>
            </a:r>
            <a:r>
              <a:rPr lang="cs-CZ" dirty="0"/>
              <a:t>jméno matka, příjmení matka, adresa matka, telefon matka, jméno otec, příjmení otec, adresa otec, telefon otec.</a:t>
            </a:r>
            <a:endParaRPr lang="en-US" dirty="0"/>
          </a:p>
          <a:p>
            <a:r>
              <a:rPr lang="cs-CZ" dirty="0"/>
              <a:t>Tabulku připojte k </a:t>
            </a:r>
            <a:r>
              <a:rPr lang="cs-CZ" dirty="0" smtClean="0"/>
              <a:t>stávající </a:t>
            </a:r>
            <a:r>
              <a:rPr lang="cs-CZ" dirty="0"/>
              <a:t>relaci.</a:t>
            </a:r>
            <a:endParaRPr lang="en-US" dirty="0"/>
          </a:p>
        </p:txBody>
      </p:sp>
      <p:sp>
        <p:nvSpPr>
          <p:cNvPr id="2" name="Obdélník 1"/>
          <p:cNvSpPr/>
          <p:nvPr/>
        </p:nvSpPr>
        <p:spPr>
          <a:xfrm>
            <a:off x="467544" y="1844824"/>
            <a:ext cx="876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u="sng" dirty="0" smtClean="0"/>
              <a:t>Řešení: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37" y="2780928"/>
            <a:ext cx="8010525" cy="203835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566737" y="2708920"/>
            <a:ext cx="4725343" cy="21103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301208"/>
            <a:ext cx="6902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Tato data by mohla být v jediné tabulce, ale ta by se stala nepřehlednou</a:t>
            </a:r>
            <a:endParaRPr lang="en-US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547664" y="4819278"/>
            <a:ext cx="1296144" cy="55393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3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9200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433513" algn="l"/>
              </a:tabLst>
            </a:pPr>
            <a:r>
              <a:rPr lang="cs-CZ" b="1" u="sng" dirty="0"/>
              <a:t>Úkol </a:t>
            </a:r>
            <a:r>
              <a:rPr lang="cs-CZ" b="1" u="sng" dirty="0" smtClean="0"/>
              <a:t>4:</a:t>
            </a:r>
            <a:r>
              <a:rPr lang="cs-CZ" dirty="0" smtClean="0"/>
              <a:t>	do tabulky Student přidejte dva záznamy a zajistěte, aby v ostatních </a:t>
            </a:r>
          </a:p>
          <a:p>
            <a:pPr>
              <a:tabLst>
                <a:tab pos="1433513" algn="l"/>
              </a:tabLst>
            </a:pPr>
            <a:r>
              <a:rPr lang="cs-CZ" dirty="0"/>
              <a:t>	</a:t>
            </a:r>
            <a:r>
              <a:rPr lang="cs-CZ" dirty="0" smtClean="0"/>
              <a:t>tabulkách byly záznamy s nimi související.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1403484"/>
            <a:ext cx="876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u="sng" dirty="0" smtClean="0"/>
              <a:t>Řešení: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772816"/>
            <a:ext cx="70321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Máte problém z přidáním záznamů?</a:t>
            </a:r>
          </a:p>
          <a:p>
            <a:r>
              <a:rPr lang="cs-CZ" dirty="0" smtClean="0"/>
              <a:t>Chyba je v relačních vazbách, proto si zkontrolujte vztahy mezi tabulkami </a:t>
            </a:r>
          </a:p>
          <a:p>
            <a:r>
              <a:rPr lang="cs-CZ" dirty="0" smtClean="0"/>
              <a:t>Student a Studium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068960"/>
            <a:ext cx="2638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Musí vypadat následovně: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9" y="2696146"/>
            <a:ext cx="4392488" cy="2902956"/>
          </a:xfrm>
          <a:prstGeom prst="rect">
            <a:avLst/>
          </a:prstGeom>
        </p:spPr>
      </p:pic>
      <p:cxnSp>
        <p:nvCxnSpPr>
          <p:cNvPr id="10" name="Přímá spojnice se šipkou 9"/>
          <p:cNvCxnSpPr>
            <a:stCxn id="12" idx="0"/>
          </p:cNvCxnSpPr>
          <p:nvPr/>
        </p:nvCxnSpPr>
        <p:spPr>
          <a:xfrm flipV="1">
            <a:off x="4399562" y="3460359"/>
            <a:ext cx="1000531" cy="238543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854296" y="5845793"/>
            <a:ext cx="7090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Související tabulka musí být Studium. Pokud tomu tak není, vztah upravte.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098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 build="p"/>
      <p:bldP spid="7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96752"/>
            <a:ext cx="5184576" cy="549148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489110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tabulek Studium a Rodice přidáme záznamy ručně a pro doplnění záznamů do tabulky</a:t>
            </a:r>
          </a:p>
          <a:p>
            <a:r>
              <a:rPr lang="cs-CZ" dirty="0" smtClean="0"/>
              <a:t>Hodnocení použijeme následující dotaz.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60032" y="3563724"/>
            <a:ext cx="371512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Použijeme tabulky Student a Predmet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4294837"/>
            <a:ext cx="403244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Nezapomeňte, že přidáváme hodnocení</a:t>
            </a:r>
          </a:p>
          <a:p>
            <a:r>
              <a:rPr lang="cs-CZ" dirty="0" smtClean="0"/>
              <a:t>jen pro dva studenty.</a:t>
            </a:r>
            <a:endParaRPr lang="cs-CZ" dirty="0"/>
          </a:p>
        </p:txBody>
      </p:sp>
      <p:cxnSp>
        <p:nvCxnSpPr>
          <p:cNvPr id="7" name="Přímá spojnice se šipkou 6"/>
          <p:cNvCxnSpPr>
            <a:stCxn id="4" idx="1"/>
          </p:cNvCxnSpPr>
          <p:nvPr/>
        </p:nvCxnSpPr>
        <p:spPr>
          <a:xfrm flipH="1" flipV="1">
            <a:off x="1907704" y="3356992"/>
            <a:ext cx="2952328" cy="39139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stCxn id="4" idx="1"/>
          </p:cNvCxnSpPr>
          <p:nvPr/>
        </p:nvCxnSpPr>
        <p:spPr>
          <a:xfrm flipH="1" flipV="1">
            <a:off x="4067944" y="3356992"/>
            <a:ext cx="792088" cy="39139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5" idx="1"/>
          </p:cNvCxnSpPr>
          <p:nvPr/>
        </p:nvCxnSpPr>
        <p:spPr>
          <a:xfrm flipH="1">
            <a:off x="1691680" y="4618003"/>
            <a:ext cx="3168352" cy="1763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69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9200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433513" algn="l"/>
              </a:tabLst>
            </a:pPr>
            <a:r>
              <a:rPr lang="cs-CZ" b="1" u="sng" dirty="0"/>
              <a:t>Úkol 5</a:t>
            </a:r>
            <a:r>
              <a:rPr lang="cs-CZ" b="1" u="sng" dirty="0" smtClean="0"/>
              <a:t>:</a:t>
            </a:r>
            <a:r>
              <a:rPr lang="cs-CZ" dirty="0" smtClean="0"/>
              <a:t>	do tabulky předmět přidejte dva záznamy a zajistěte, aby v ostatních </a:t>
            </a:r>
          </a:p>
          <a:p>
            <a:pPr>
              <a:tabLst>
                <a:tab pos="1433513" algn="l"/>
              </a:tabLst>
            </a:pPr>
            <a:r>
              <a:rPr lang="cs-CZ" dirty="0"/>
              <a:t>	</a:t>
            </a:r>
            <a:r>
              <a:rPr lang="cs-CZ" dirty="0" smtClean="0"/>
              <a:t>tabulkách byly záznamy s nimi související.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1403484"/>
            <a:ext cx="876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u="sng" dirty="0" smtClean="0"/>
              <a:t>Řešení: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051555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doplnění  souvisejících záznamů použijeme obdobný dotaz jako v předcházejícím příkladu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656329"/>
            <a:ext cx="4657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se změní kritéria a které tabulky použijeme?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7" y="3070701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Místo  tabulky student použijeme tabulku Predmet  a místo kritérii pro studenta,</a:t>
            </a:r>
          </a:p>
          <a:p>
            <a:r>
              <a:rPr lang="cs-CZ" dirty="0" smtClean="0"/>
              <a:t>použijeme kritéria pro předmět.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632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procvičení a následné kontrole probíraného tématu. </a:t>
            </a:r>
          </a:p>
          <a:p>
            <a:r>
              <a:rPr lang="cs-CZ" dirty="0" smtClean="0"/>
              <a:t>Student má zpětnou vazbu na probírané učivo</a:t>
            </a:r>
            <a:r>
              <a:rPr lang="cs-CZ" dirty="0" smtClean="0"/>
              <a:t>.</a:t>
            </a:r>
            <a:endParaRPr lang="cs-CZ" dirty="0" smtClean="0"/>
          </a:p>
          <a:p>
            <a:r>
              <a:rPr lang="cs-CZ" dirty="0"/>
              <a:t>Předpokládaná doba </a:t>
            </a:r>
            <a:r>
              <a:rPr lang="cs-CZ" dirty="0" smtClean="0"/>
              <a:t>40 min</a:t>
            </a:r>
          </a:p>
          <a:p>
            <a:pPr marL="0" indent="0" algn="ctr">
              <a:buNone/>
            </a:pPr>
            <a:r>
              <a:rPr lang="cs-CZ" sz="4400" dirty="0" smtClean="0"/>
              <a:t>CITACE</a:t>
            </a:r>
            <a:endParaRPr lang="cs-CZ" sz="4400" dirty="0"/>
          </a:p>
          <a:p>
            <a:r>
              <a:rPr lang="cs-CZ" dirty="0" smtClean="0"/>
              <a:t>Vlastní tvorba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208</Words>
  <Application>Microsoft Office PowerPoint</Application>
  <PresentationFormat>Předvádění na obrazovce (4:3)</PresentationFormat>
  <Paragraphs>42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Mirka</cp:lastModifiedBy>
  <cp:revision>57</cp:revision>
  <dcterms:created xsi:type="dcterms:W3CDTF">2011-06-20T10:40:08Z</dcterms:created>
  <dcterms:modified xsi:type="dcterms:W3CDTF">2012-11-06T07:24:55Z</dcterms:modified>
</cp:coreProperties>
</file>