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7" r:id="rId4"/>
    <p:sldId id="258" r:id="rId5"/>
    <p:sldId id="265" r:id="rId6"/>
    <p:sldId id="269" r:id="rId7"/>
    <p:sldId id="266" r:id="rId8"/>
    <p:sldId id="267" r:id="rId9"/>
    <p:sldId id="259" r:id="rId10"/>
    <p:sldId id="268" r:id="rId11"/>
    <p:sldId id="260" r:id="rId12"/>
    <p:sldId id="270" r:id="rId13"/>
    <p:sldId id="271" r:id="rId14"/>
    <p:sldId id="261" r:id="rId15"/>
    <p:sldId id="262" r:id="rId16"/>
    <p:sldId id="273" r:id="rId17"/>
    <p:sldId id="274" r:id="rId18"/>
    <p:sldId id="263" r:id="rId19"/>
    <p:sldId id="275" r:id="rId20"/>
    <p:sldId id="276" r:id="rId21"/>
    <p:sldId id="264" r:id="rId22"/>
    <p:sldId id="277" r:id="rId23"/>
    <p:sldId id="27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 autoAdjust="0"/>
    <p:restoredTop sz="94660" autoAdjust="0"/>
  </p:normalViewPr>
  <p:slideViewPr>
    <p:cSldViewPr>
      <p:cViewPr varScale="1">
        <p:scale>
          <a:sx n="74" d="100"/>
          <a:sy n="74" d="100"/>
        </p:scale>
        <p:origin x="-189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2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13CD9-EAED-47D3-93C5-D2616F6059AF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EAFF22-0010-4FAE-974F-609BC0F03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menhotep_cartouche_with_damage.jpg" TargetMode="External"/><Relationship Id="rId3" Type="http://schemas.openxmlformats.org/officeDocument/2006/relationships/hyperlink" Target="http://commons.wikimedia.org/wiki/File:Ziggarat_of_Ur_001.jpg?uselang=cs" TargetMode="External"/><Relationship Id="rId7" Type="http://schemas.openxmlformats.org/officeDocument/2006/relationships/hyperlink" Target="http://commons.wikimedia.org/wiki/File:Hieroglyphs_from_the_tomb_of_Seti_I.jpg?uselang=cs" TargetMode="External"/><Relationship Id="rId12" Type="http://schemas.openxmlformats.org/officeDocument/2006/relationships/hyperlink" Target="http://commons.wikimedia.org/wiki/File:Abu_Simbel_Egypt_11.jpg?uselang=cs" TargetMode="External"/><Relationship Id="rId2" Type="http://schemas.openxmlformats.org/officeDocument/2006/relationships/hyperlink" Target="http://upload.wikimedia.org/wikipedia/commons/6/6b/Ziggarat_of_Ur_001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aler_der_Grabkammer_des_Thot_001.jpg?uselang=cs" TargetMode="External"/><Relationship Id="rId11" Type="http://schemas.openxmlformats.org/officeDocument/2006/relationships/hyperlink" Target="http://commons.wikimedia.org/wiki/File:Cheops_pyramid_01.jpg?uselang=cs" TargetMode="External"/><Relationship Id="rId5" Type="http://schemas.openxmlformats.org/officeDocument/2006/relationships/hyperlink" Target="http://commons.wikimedia.org/wiki/File:TombofNebamun-2.jpg?uselang=cs" TargetMode="External"/><Relationship Id="rId10" Type="http://schemas.openxmlformats.org/officeDocument/2006/relationships/hyperlink" Target="http://cs.wikipedia.org/wiki/Soubor:H%C3%A9liopolis200501.JPG" TargetMode="External"/><Relationship Id="rId4" Type="http://schemas.openxmlformats.org/officeDocument/2006/relationships/hyperlink" Target="http://commons.wikimedia.org/wiki/File:Ziggurat_of_ur.jpg?uselang=cs" TargetMode="External"/><Relationship Id="rId9" Type="http://schemas.openxmlformats.org/officeDocument/2006/relationships/hyperlink" Target="http://commons.wikimedia.org/wiki/File:Nefertiti_berlin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6512240"/>
              </p:ext>
            </p:extLst>
          </p:nvPr>
        </p:nvGraphicFramePr>
        <p:xfrm>
          <a:off x="899592" y="192480"/>
          <a:ext cx="7374582" cy="66208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cument" r:id="rId4" imgW="10965824" imgH="9763664" progId="Word.Document.8">
                  <p:embed/>
                </p:oleObj>
              </mc:Choice>
              <mc:Fallback>
                <p:oleObj name="Document" r:id="rId4" imgW="10965824" imgH="9763664" progId="Word.Document.8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92480"/>
                        <a:ext cx="7374582" cy="66208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055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 STAROVĚKU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3717032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MEZOPOTÁMIE A EGYPT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91784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MEZOPOTÁMIE</a:t>
            </a:r>
            <a:endParaRPr lang="cs-CZ" sz="6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3156"/>
            <a:ext cx="8229600" cy="2438012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Sumerové od 4. tis. PK</a:t>
            </a: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Akkadové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tis. PK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Asyřané (S Mezopotámie) 20. – 7. st. PK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Babylóňané (J Mezopotámie) 19. – 6. st. PK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MALÍŘSTVÍ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44216"/>
            <a:ext cx="8229600" cy="4277072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nástěnné malby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keramice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zobrazují náboženský život, skutky panovníků, fantastická i skutečná zvířata (býk, lev)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bývají i nápisy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reliéfy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mozaiky – vnitřní výzdoba stěn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barevně glazované cihly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000400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1876" y="32436"/>
            <a:ext cx="3432123" cy="5178349"/>
          </a:xfrm>
          <a:prstGeom prst="rect">
            <a:avLst/>
          </a:prstGeom>
        </p:spPr>
      </p:pic>
      <p:pic>
        <p:nvPicPr>
          <p:cNvPr id="6" name="Obrázek 5" descr="0004002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69" y="5373216"/>
            <a:ext cx="6798028" cy="1457107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7" name="Obrázek 6" descr="00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-1" y="32436"/>
            <a:ext cx="5523079" cy="397262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70" y="4417948"/>
            <a:ext cx="58648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mozaiky a barevně glazované cihly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Standarda z Uru, 2600-2400 PK, výška 21,59 c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5381" y="7105"/>
            <a:ext cx="8029067" cy="5707911"/>
          </a:xfrm>
          <a:solidFill>
            <a:srgbClr val="FFC000"/>
          </a:solidFill>
        </p:spPr>
      </p:pic>
      <p:sp>
        <p:nvSpPr>
          <p:cNvPr id="6" name="TextovéPole 5"/>
          <p:cNvSpPr txBox="1"/>
          <p:nvPr/>
        </p:nvSpPr>
        <p:spPr>
          <a:xfrm>
            <a:off x="2635325" y="5930116"/>
            <a:ext cx="3685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standarda z Uru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N56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87068" y="857232"/>
            <a:ext cx="3656932" cy="6000768"/>
          </a:xfrm>
          <a:prstGeom prst="rect">
            <a:avLst/>
          </a:prstGeom>
        </p:spPr>
      </p:pic>
      <p:pic>
        <p:nvPicPr>
          <p:cNvPr id="4" name="Zástupný symbol pro obsah 3" descr="DSCN560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863041" cy="4525963"/>
          </a:xfrm>
        </p:spPr>
      </p:pic>
      <p:sp>
        <p:nvSpPr>
          <p:cNvPr id="6" name="TextovéPole 5"/>
          <p:cNvSpPr txBox="1"/>
          <p:nvPr/>
        </p:nvSpPr>
        <p:spPr>
          <a:xfrm>
            <a:off x="6000760" y="191136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reliéfy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85918" y="6334780"/>
            <a:ext cx="3714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Shamshi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Adad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V.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548854"/>
            <a:ext cx="5143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Tiglath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III. v bojovém voze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N57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59773" y="2916932"/>
            <a:ext cx="5584227" cy="3941068"/>
          </a:xfrm>
          <a:prstGeom prst="rect">
            <a:avLst/>
          </a:prstGeom>
        </p:spPr>
      </p:pic>
      <p:pic>
        <p:nvPicPr>
          <p:cNvPr id="4" name="Zástupný symbol pro obsah 3" descr="DSCN567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900453" cy="3668707"/>
          </a:xfrm>
        </p:spPr>
      </p:pic>
      <p:sp>
        <p:nvSpPr>
          <p:cNvPr id="6" name="TextovéPole 5"/>
          <p:cNvSpPr txBox="1"/>
          <p:nvPr/>
        </p:nvSpPr>
        <p:spPr>
          <a:xfrm>
            <a:off x="428596" y="4548854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reliéfy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29190" y="0"/>
            <a:ext cx="32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dobývání města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0" y="6286520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 lvů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178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32289"/>
            <a:ext cx="8229600" cy="2292855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realistické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kámen, kov, hlína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zpodobnění králů, mytologických postav, fantastických zvířat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N55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-1"/>
            <a:ext cx="5652120" cy="4239091"/>
          </a:xfrm>
          <a:prstGeom prst="rect">
            <a:avLst/>
          </a:prstGeom>
        </p:spPr>
      </p:pic>
      <p:pic>
        <p:nvPicPr>
          <p:cNvPr id="4" name="Zástupný symbol pro obsah 3" descr="DSCN567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751501"/>
            <a:ext cx="3786182" cy="610649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182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ARCHITEKTURA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76265"/>
            <a:ext cx="8229600" cy="3556991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nedostatek kamene a nadbytek hlíny → rozvoj cihlářství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chrámy, zikkuraty, paláce, hradby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užití valené klenby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obydlí prostých obyvatel z rákosu a hlíny → nedochovala se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852936"/>
            <a:ext cx="4655620" cy="2739768"/>
          </a:xfrm>
        </p:spPr>
      </p:pic>
      <p:pic>
        <p:nvPicPr>
          <p:cNvPr id="5" name="Obrázek 4" descr="000400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07770" y="15668"/>
            <a:ext cx="4534983" cy="68423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99592" y="1243594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Ištařina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brána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800px-Ancient_ziggurat_at_Ali_Air_Base_Iraq_20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20992" y="0"/>
            <a:ext cx="6208649" cy="3212976"/>
          </a:xfrm>
        </p:spPr>
      </p:pic>
      <p:pic>
        <p:nvPicPr>
          <p:cNvPr id="7" name="Obrázek 6" descr="800px-Ziggurat_of_u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2708473"/>
            <a:ext cx="6228184" cy="414952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3528" y="4143380"/>
            <a:ext cx="22470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zikkurat </a:t>
            </a:r>
          </a:p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Uru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63304"/>
            <a:ext cx="8229600" cy="1225536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EGYPT</a:t>
            </a:r>
            <a:endParaRPr lang="cs-CZ" sz="60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60280"/>
            <a:ext cx="8229600" cy="3156952"/>
          </a:xfrm>
          <a:solidFill>
            <a:srgbClr val="FFC000"/>
          </a:solidFill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Předdynastické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období 5000 – 2800 PK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Stará říše 2800 – 2200 PK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říše 18. – 16. st. PK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říše 16. – 11. st. PK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Pozdní doba 7. – 1. st. PK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MALÍŘSTVÍ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nástěnné malby (chrámy a hrobky)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výjevy z bitev, zemědělci při práci na poli, řemeslníci v dílnách…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výrazné barvy – červená, žlutá, modrá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zobrazení lidského těla – hlava z profilu, oko a tělo zepředu, ruce a nohy z profilu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reliéfy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často i nápisy – hieroglyfy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643px-TombofNebamun-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4447735" cy="4143380"/>
          </a:xfrm>
          <a:prstGeom prst="rect">
            <a:avLst/>
          </a:prstGeom>
        </p:spPr>
      </p:pic>
      <p:pic>
        <p:nvPicPr>
          <p:cNvPr id="5" name="Obrázek 4" descr="800px-Maler_der_Grabkammer_des_Thot_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28992" y="2643182"/>
            <a:ext cx="5715008" cy="421481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00628" y="857232"/>
            <a:ext cx="35719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nástěnné malby </a:t>
            </a:r>
          </a:p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hrobkách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724128" y="97468"/>
            <a:ext cx="3286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hieroglyfy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Hieroglyphs_from_the_tomb_of_Seti_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715008" cy="3677399"/>
          </a:xfrm>
        </p:spPr>
      </p:pic>
      <p:sp>
        <p:nvSpPr>
          <p:cNvPr id="3" name="TextovéPole 2"/>
          <p:cNvSpPr txBox="1"/>
          <p:nvPr/>
        </p:nvSpPr>
        <p:spPr>
          <a:xfrm>
            <a:off x="2304256" y="5787261"/>
            <a:ext cx="3419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kartuš se jménem </a:t>
            </a:r>
            <a:r>
              <a:rPr lang="cs-CZ" sz="2800" b="1" dirty="0" err="1" smtClean="0">
                <a:solidFill>
                  <a:srgbClr val="FFC000"/>
                </a:solidFill>
              </a:rPr>
              <a:t>Amenhotepa</a:t>
            </a:r>
            <a:r>
              <a:rPr lang="cs-CZ" sz="2800" b="1" dirty="0" smtClean="0">
                <a:solidFill>
                  <a:srgbClr val="FFC000"/>
                </a:solidFill>
              </a:rPr>
              <a:t> II.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548807"/>
            <a:ext cx="3419872" cy="42824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8232"/>
            <a:ext cx="8229600" cy="4061048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nadživotní sochy králů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obelisky (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obeliskové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aleje k hrobkám)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strnulost postav (stejně jako v malířství) x v období Nové říše snaha o realismus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sochy a sošky v pohřební výbavě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užití tzv.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polychromie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barevná úprava soch a reliéfů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DSCN555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9" y="1456"/>
            <a:ext cx="4499992" cy="599998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62320" y="260648"/>
            <a:ext cx="3923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busta královny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Nefertiti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6146140"/>
            <a:ext cx="43668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sochy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Amenhotepa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III.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 descr="450px-Nefertiti_berli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857252"/>
            <a:ext cx="4500562" cy="60007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932669"/>
            <a:ext cx="4067943" cy="592533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42976" y="4429132"/>
            <a:ext cx="3500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obelisky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" y="-1"/>
            <a:ext cx="4050641" cy="608103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43437" y="188640"/>
            <a:ext cx="45005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obelisk v Konstantinopoli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496" y="6237312"/>
            <a:ext cx="4607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obelisk 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Heliopoli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(Egypt)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178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ARCHITEKTURA</a:t>
            </a:r>
            <a:endParaRPr lang="cs-CZ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289982"/>
            <a:ext cx="8229600" cy="3083234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pyramidy (Stará a Střední říše)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hrobky (Nová říše, Pozdní doba)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obytné domy nepříliš zachovány – podobná situace jako v Mezopotámii</a:t>
            </a:r>
            <a:endParaRPr lang="cs-CZ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800px-Abu_Simbel_Egypt_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8387" y="3143249"/>
            <a:ext cx="5575613" cy="3714752"/>
          </a:xfrm>
          <a:prstGeom prst="rect">
            <a:avLst/>
          </a:prstGeom>
        </p:spPr>
      </p:pic>
      <p:pic>
        <p:nvPicPr>
          <p:cNvPr id="5" name="Zástupný symbol pro obsah 4" descr="Cheops_pyramid_0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5027490" cy="3768733"/>
          </a:xfrm>
        </p:spPr>
      </p:pic>
      <p:sp>
        <p:nvSpPr>
          <p:cNvPr id="7" name="TextovéPole 6"/>
          <p:cNvSpPr txBox="1"/>
          <p:nvPr/>
        </p:nvSpPr>
        <p:spPr>
          <a:xfrm>
            <a:off x="5148064" y="548680"/>
            <a:ext cx="3000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Gíza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28662" y="5715016"/>
            <a:ext cx="25421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Abú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Simbel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86320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cs-CZ" dirty="0"/>
              <a:t>ČORNEJ, Petr a kol. </a:t>
            </a:r>
            <a:r>
              <a:rPr lang="cs-CZ" i="1" dirty="0"/>
              <a:t>Dějepis pro střední odborné školy</a:t>
            </a:r>
            <a:r>
              <a:rPr lang="cs-CZ" dirty="0"/>
              <a:t>. Praha: SPN, 2006, ISBN 80-7235-194-X.</a:t>
            </a:r>
            <a:endParaRPr lang="cs-CZ" dirty="0" smtClean="0">
              <a:hlinkClick r:id="rId2"/>
            </a:endParaRPr>
          </a:p>
          <a:p>
            <a:pPr algn="just"/>
            <a:r>
              <a:rPr lang="en-US" dirty="0"/>
              <a:t>TLA2006. </a:t>
            </a:r>
            <a:r>
              <a:rPr lang="en-US" i="1" dirty="0"/>
              <a:t>Wikimedia Commons</a:t>
            </a:r>
            <a:r>
              <a:rPr lang="en-US" dirty="0"/>
              <a:t> [online]. [cit. </a:t>
            </a:r>
            <a:r>
              <a:rPr lang="cs-CZ" dirty="0" smtClean="0"/>
              <a:t>7</a:t>
            </a:r>
            <a:r>
              <a:rPr lang="en-US" dirty="0" smtClean="0"/>
              <a:t>.1.2013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 smtClean="0">
                <a:hlinkClick r:id="rId3"/>
              </a:rPr>
              <a:t>http://commons.wikimedia.org/wiki/File:Ziggarat_of_Ur_001.jpg?uselang=cs</a:t>
            </a:r>
            <a:endParaRPr lang="cs-CZ" dirty="0" smtClean="0"/>
          </a:p>
          <a:p>
            <a:pPr algn="just"/>
            <a:r>
              <a:rPr lang="en-US" dirty="0" smtClean="0"/>
              <a:t>USER:WIKIWIKIYAROU. </a:t>
            </a:r>
            <a:r>
              <a:rPr lang="en-US" i="1" dirty="0" smtClean="0"/>
              <a:t>Wikimedia Commons</a:t>
            </a:r>
            <a:r>
              <a:rPr lang="en-US" dirty="0" smtClean="0"/>
              <a:t> [online]. [cit. </a:t>
            </a:r>
            <a:r>
              <a:rPr lang="cs-CZ" dirty="0" smtClean="0"/>
              <a:t>7</a:t>
            </a:r>
            <a:r>
              <a:rPr lang="en-US" dirty="0" smtClean="0"/>
              <a:t>.1.2013].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4"/>
              </a:rPr>
              <a:t>http://commons.wikimedia.org/wiki/File:Ziggurat_of_ur.jpg?uselang=cs</a:t>
            </a:r>
            <a:endParaRPr lang="cs-CZ" dirty="0" smtClean="0"/>
          </a:p>
          <a:p>
            <a:pPr algn="just"/>
            <a:r>
              <a:rPr lang="cs-CZ" dirty="0" smtClean="0"/>
              <a:t>HEYDE, </a:t>
            </a:r>
            <a:r>
              <a:rPr lang="cs-CZ" dirty="0" err="1" smtClean="0"/>
              <a:t>Manfred</a:t>
            </a:r>
            <a:r>
              <a:rPr lang="cs-CZ" dirty="0" smtClean="0"/>
              <a:t>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5"/>
              </a:rPr>
              <a:t>http://commons.wikimedia.org/wiki/File:TombofNebamun-2.jpg?uselang=cs</a:t>
            </a:r>
            <a:endParaRPr lang="cs-CZ" dirty="0" smtClean="0"/>
          </a:p>
          <a:p>
            <a:pPr algn="just"/>
            <a:r>
              <a:rPr lang="en-US" dirty="0" smtClean="0"/>
              <a:t>THE YORCK PROJECT. </a:t>
            </a:r>
            <a:r>
              <a:rPr lang="en-US" i="1" dirty="0" smtClean="0"/>
              <a:t>Wikimedia Commons</a:t>
            </a:r>
            <a:r>
              <a:rPr lang="en-US" dirty="0" smtClean="0"/>
              <a:t> [online]. [cit. </a:t>
            </a:r>
            <a:r>
              <a:rPr lang="cs-CZ" dirty="0" smtClean="0"/>
              <a:t>7</a:t>
            </a:r>
            <a:r>
              <a:rPr lang="en-US" dirty="0" smtClean="0"/>
              <a:t>.1.2013].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6"/>
              </a:rPr>
              <a:t>http://commons.wikimedia.org/wiki/File:Maler_der_Grabkammer_des_Thot_001.jpg?uselang=cs</a:t>
            </a:r>
            <a:endParaRPr lang="cs-CZ" dirty="0" smtClean="0"/>
          </a:p>
          <a:p>
            <a:pPr algn="just"/>
            <a:r>
              <a:rPr lang="cs-CZ" dirty="0" smtClean="0"/>
              <a:t>BODSWORTH, </a:t>
            </a:r>
            <a:r>
              <a:rPr lang="cs-CZ" dirty="0" err="1" smtClean="0"/>
              <a:t>Jon</a:t>
            </a:r>
            <a:r>
              <a:rPr lang="cs-CZ" dirty="0" smtClean="0"/>
              <a:t>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7"/>
              </a:rPr>
              <a:t>http://commons.wikimedia.org/wiki/File:Hieroglyphs_from_the_tomb_of_Seti_I.jpg?uselang=cs</a:t>
            </a:r>
            <a:endParaRPr lang="cs-CZ" dirty="0" smtClean="0"/>
          </a:p>
          <a:p>
            <a:pPr algn="just"/>
            <a:r>
              <a:rPr lang="cs-CZ" dirty="0" smtClean="0"/>
              <a:t>MARKH.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8"/>
              </a:rPr>
              <a:t>http://cs.wikipedia.org/wiki/Soubor:Amenhotep_cartouche_with_damage.jpg</a:t>
            </a:r>
            <a:endParaRPr lang="cs-CZ" dirty="0" smtClean="0"/>
          </a:p>
          <a:p>
            <a:pPr algn="just"/>
            <a:r>
              <a:rPr lang="cs-CZ" dirty="0" smtClean="0"/>
              <a:t>ZSERGHEI. 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9"/>
              </a:rPr>
              <a:t>http://commons.wikimedia.org/wiki/File:Nefertiti_berlin.jpg?uselang=cs</a:t>
            </a:r>
            <a:endParaRPr lang="cs-CZ" dirty="0" smtClean="0"/>
          </a:p>
          <a:p>
            <a:pPr algn="just"/>
            <a:r>
              <a:rPr lang="cs-CZ" dirty="0" smtClean="0"/>
              <a:t>SEBI.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10"/>
              </a:rPr>
              <a:t>http://cs.wikipedia.org/wiki/Soubor:H%C3%A9liopolis200501.JPG</a:t>
            </a:r>
            <a:endParaRPr lang="cs-CZ" dirty="0" smtClean="0"/>
          </a:p>
          <a:p>
            <a:pPr algn="just"/>
            <a:r>
              <a:rPr lang="cs-CZ" dirty="0" smtClean="0"/>
              <a:t>BODSWORTH, </a:t>
            </a:r>
            <a:r>
              <a:rPr lang="cs-CZ" dirty="0" err="1" smtClean="0"/>
              <a:t>Jon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7.1.2013]. Dostupný na WWW: </a:t>
            </a:r>
            <a:r>
              <a:rPr lang="cs-CZ" dirty="0" smtClean="0">
                <a:hlinkClick r:id="rId11"/>
              </a:rPr>
              <a:t>http://commons.wikimedia.org/wiki/File:Cheops_pyramid_01.jpg?uselang=cs</a:t>
            </a:r>
            <a:endParaRPr lang="cs-CZ" dirty="0" smtClean="0"/>
          </a:p>
          <a:p>
            <a:pPr algn="just"/>
            <a:r>
              <a:rPr lang="cs-CZ" dirty="0" smtClean="0"/>
              <a:t>KARELJ.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7.1.2013</a:t>
            </a:r>
            <a:r>
              <a:rPr lang="cs-CZ" dirty="0" smtClean="0"/>
              <a:t>]. Dostupný na WWW: </a:t>
            </a:r>
            <a:r>
              <a:rPr lang="cs-CZ" dirty="0" smtClean="0">
                <a:hlinkClick r:id="rId12"/>
              </a:rPr>
              <a:t>http://commons.wikimedia.org/wiki/File:Abu_Simbel_Egypt_11.jpg?uselang=cs</a:t>
            </a:r>
            <a:r>
              <a:rPr lang="cs-CZ" dirty="0" smtClean="0"/>
              <a:t> </a:t>
            </a:r>
          </a:p>
          <a:p>
            <a:pPr algn="just"/>
            <a:r>
              <a:rPr lang="cs-CZ" dirty="0" smtClean="0"/>
              <a:t>ostatní obrazový materiál pochází z archivu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584</Words>
  <Application>Microsoft Office PowerPoint</Application>
  <PresentationFormat>Předvádění na obrazovce (4:3)</PresentationFormat>
  <Paragraphs>83</Paragraphs>
  <Slides>23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sady Office</vt:lpstr>
      <vt:lpstr>Document</vt:lpstr>
      <vt:lpstr>Prezentace aplikace PowerPoint</vt:lpstr>
      <vt:lpstr>UMĚNÍ STAROVĚKU</vt:lpstr>
      <vt:lpstr>MEZOPOTÁMIE</vt:lpstr>
      <vt:lpstr>MALÍŘSTVÍ</vt:lpstr>
      <vt:lpstr>Prezentace aplikace PowerPoint</vt:lpstr>
      <vt:lpstr>Prezentace aplikace PowerPoint</vt:lpstr>
      <vt:lpstr>Prezentace aplikace PowerPoint</vt:lpstr>
      <vt:lpstr>Prezentace aplikace PowerPoint</vt:lpstr>
      <vt:lpstr>SOCHAŘSTVÍ</vt:lpstr>
      <vt:lpstr>Prezentace aplikace PowerPoint</vt:lpstr>
      <vt:lpstr>ARCHITEKTURA</vt:lpstr>
      <vt:lpstr>Prezentace aplikace PowerPoint</vt:lpstr>
      <vt:lpstr>Prezentace aplikace PowerPoint</vt:lpstr>
      <vt:lpstr>EGYPT</vt:lpstr>
      <vt:lpstr>MALÍŘSTVÍ</vt:lpstr>
      <vt:lpstr>Prezentace aplikace PowerPoint</vt:lpstr>
      <vt:lpstr>Prezentace aplikace PowerPoint</vt:lpstr>
      <vt:lpstr>SOCHAŘSTVÍ</vt:lpstr>
      <vt:lpstr>Prezentace aplikace PowerPoint</vt:lpstr>
      <vt:lpstr>Prezentace aplikace PowerPoint</vt:lpstr>
      <vt:lpstr>ARCHITEKTURA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STAROVĚKU</dc:title>
  <dc:creator>Adolf</dc:creator>
  <cp:lastModifiedBy>Hronková Hana</cp:lastModifiedBy>
  <cp:revision>31</cp:revision>
  <dcterms:created xsi:type="dcterms:W3CDTF">2011-09-26T17:21:46Z</dcterms:created>
  <dcterms:modified xsi:type="dcterms:W3CDTF">2013-01-24T11:14:33Z</dcterms:modified>
</cp:coreProperties>
</file>