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0" r:id="rId3"/>
    <p:sldId id="261" r:id="rId4"/>
    <p:sldId id="262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ŠKOLY:SOŠ Net Office, spol. s r.o.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Jana Kijonková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TEMA: Relační databáze – Formulář – cv_1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CZ.1.5.00/34.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92B5DA-FAB9-455E-AFC1-2E66CC96248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B58F409-A00E-4277-9D36-1DE4E32F32FC}" type="presOf" srcId="{D1B46980-6531-4606-95E6-44980827E919}" destId="{6140AFEC-043D-4C43-A2F9-D0F5331DF3A3}" srcOrd="0" destOrd="0" presId="urn:microsoft.com/office/officeart/2005/8/layout/target3"/>
    <dgm:cxn modelId="{A720C240-C3F8-445C-AB48-AFC28F499F10}" type="presOf" srcId="{D1D4F407-5343-4D3F-B5B9-D407B03CAEB4}" destId="{AED2198E-93D5-4001-81B4-73124B309672}" srcOrd="1" destOrd="0" presId="urn:microsoft.com/office/officeart/2005/8/layout/target3"/>
    <dgm:cxn modelId="{7BA285EA-19C1-4B7A-B683-28AEDC386D17}" type="presOf" srcId="{D1D4F407-5343-4D3F-B5B9-D407B03CAEB4}" destId="{D005CE8C-CC26-4C3E-AC11-E15060ECD759}" srcOrd="0" destOrd="0" presId="urn:microsoft.com/office/officeart/2005/8/layout/target3"/>
    <dgm:cxn modelId="{4A5BC527-7A88-46A8-A670-CBD0E0821D5A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543F2E8-68BC-4249-9BCA-78ECEF5F9DFC}" type="presOf" srcId="{D8197B8C-B260-4A16-BDF4-0947B075E274}" destId="{5A5FFA88-C948-4069-8E93-59FA12366E83}" srcOrd="1" destOrd="0" presId="urn:microsoft.com/office/officeart/2005/8/layout/target3"/>
    <dgm:cxn modelId="{59E8961A-1797-4540-9266-43D93E656A3E}" type="presOf" srcId="{D1B46980-6531-4606-95E6-44980827E919}" destId="{2BE915AB-18AA-4053-B92C-3BFC9ED204BB}" srcOrd="1" destOrd="0" presId="urn:microsoft.com/office/officeart/2005/8/layout/target3"/>
    <dgm:cxn modelId="{74B786C0-901B-44F4-B29F-798A882A25DB}" type="presOf" srcId="{D8197B8C-B260-4A16-BDF4-0947B075E274}" destId="{25B08C86-7E15-44DC-BE7F-FFB55DD49D12}" srcOrd="0" destOrd="0" presId="urn:microsoft.com/office/officeart/2005/8/layout/target3"/>
    <dgm:cxn modelId="{F4A4A08C-B7F9-4027-ACD3-7413894B6DDA}" type="presOf" srcId="{4C35D32F-0EAB-4CD7-82EE-45574DC2A586}" destId="{8BEBB6EC-1DAA-4CAC-8A25-BC0FCBD5DBD5}" srcOrd="0" destOrd="0" presId="urn:microsoft.com/office/officeart/2005/8/layout/target3"/>
    <dgm:cxn modelId="{224C3CFE-E518-4116-96E3-2C2E940A9392}" type="presOf" srcId="{B651F6E3-6281-48DB-9319-2AEAFDAE7572}" destId="{619D679B-A015-4ECF-8348-D1034C574F40}" srcOrd="0" destOrd="0" presId="urn:microsoft.com/office/officeart/2005/8/layout/target3"/>
    <dgm:cxn modelId="{962B814C-10E3-4C56-A684-C60BCC445D3E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6C5577-EA97-4A7B-991D-9952BC1F4C70}" type="presParOf" srcId="{333A1088-737F-45CB-B68E-254E46348037}" destId="{F5ABB229-8D3B-4694-996A-96F23CF14429}" srcOrd="0" destOrd="0" presId="urn:microsoft.com/office/officeart/2005/8/layout/target3"/>
    <dgm:cxn modelId="{B5E654B4-2E23-4ECB-B0D7-0503CEF434D7}" type="presParOf" srcId="{333A1088-737F-45CB-B68E-254E46348037}" destId="{F41139FD-01EE-4571-8B17-4FB00FC51163}" srcOrd="1" destOrd="0" presId="urn:microsoft.com/office/officeart/2005/8/layout/target3"/>
    <dgm:cxn modelId="{C56682D5-DEB6-4145-8D58-9A1462D70AA1}" type="presParOf" srcId="{333A1088-737F-45CB-B68E-254E46348037}" destId="{D005CE8C-CC26-4C3E-AC11-E15060ECD759}" srcOrd="2" destOrd="0" presId="urn:microsoft.com/office/officeart/2005/8/layout/target3"/>
    <dgm:cxn modelId="{0E4549AB-600B-4920-A033-0205B4ABE80C}" type="presParOf" srcId="{333A1088-737F-45CB-B68E-254E46348037}" destId="{2C702D82-9B77-49B7-9568-BB8EB47C3372}" srcOrd="3" destOrd="0" presId="urn:microsoft.com/office/officeart/2005/8/layout/target3"/>
    <dgm:cxn modelId="{50F0255F-D7C9-4844-B0DC-80F25D9077FC}" type="presParOf" srcId="{333A1088-737F-45CB-B68E-254E46348037}" destId="{A52A0455-90FF-4808-ABD0-F02540D31D5A}" srcOrd="4" destOrd="0" presId="urn:microsoft.com/office/officeart/2005/8/layout/target3"/>
    <dgm:cxn modelId="{5AC20AE1-649A-43FE-9F89-E7972A8D47B7}" type="presParOf" srcId="{333A1088-737F-45CB-B68E-254E46348037}" destId="{6140AFEC-043D-4C43-A2F9-D0F5331DF3A3}" srcOrd="5" destOrd="0" presId="urn:microsoft.com/office/officeart/2005/8/layout/target3"/>
    <dgm:cxn modelId="{DAF4754A-81E1-4D50-AC9D-BBE10F50C48B}" type="presParOf" srcId="{333A1088-737F-45CB-B68E-254E46348037}" destId="{9358AC05-5D7D-4327-9F80-1AD486AEA664}" srcOrd="6" destOrd="0" presId="urn:microsoft.com/office/officeart/2005/8/layout/target3"/>
    <dgm:cxn modelId="{0A85782C-DC86-41DD-ABC7-F936092D1C8C}" type="presParOf" srcId="{333A1088-737F-45CB-B68E-254E46348037}" destId="{313FC574-E1CD-4FB4-B054-0B805CE0447D}" srcOrd="7" destOrd="0" presId="urn:microsoft.com/office/officeart/2005/8/layout/target3"/>
    <dgm:cxn modelId="{C99238E2-5E38-4D0B-A3DE-7E6A1DCF4F6B}" type="presParOf" srcId="{333A1088-737F-45CB-B68E-254E46348037}" destId="{619D679B-A015-4ECF-8348-D1034C574F40}" srcOrd="8" destOrd="0" presId="urn:microsoft.com/office/officeart/2005/8/layout/target3"/>
    <dgm:cxn modelId="{F7E4C797-D016-4BA6-9B7F-D3128D7818A5}" type="presParOf" srcId="{333A1088-737F-45CB-B68E-254E46348037}" destId="{322283A8-4A27-4CDA-BAE3-F381106A9174}" srcOrd="9" destOrd="0" presId="urn:microsoft.com/office/officeart/2005/8/layout/target3"/>
    <dgm:cxn modelId="{1546EF3E-C51E-4CF2-BDA6-F99228637AC2}" type="presParOf" srcId="{333A1088-737F-45CB-B68E-254E46348037}" destId="{FFC9F71D-1B4F-4AD9-A4A6-86ADEFC8AF5C}" srcOrd="10" destOrd="0" presId="urn:microsoft.com/office/officeart/2005/8/layout/target3"/>
    <dgm:cxn modelId="{2DE8ADB3-2532-4F77-AA26-31AFD0B37140}" type="presParOf" srcId="{333A1088-737F-45CB-B68E-254E46348037}" destId="{25B08C86-7E15-44DC-BE7F-FFB55DD49D12}" srcOrd="11" destOrd="0" presId="urn:microsoft.com/office/officeart/2005/8/layout/target3"/>
    <dgm:cxn modelId="{56727F68-1373-4FDF-B355-0F0413802D5E}" type="presParOf" srcId="{333A1088-737F-45CB-B68E-254E46348037}" destId="{76644BE8-9D7C-4C09-B250-3D10AF48CBB7}" srcOrd="12" destOrd="0" presId="urn:microsoft.com/office/officeart/2005/8/layout/target3"/>
    <dgm:cxn modelId="{125FAF9C-5F31-4EFD-8C2F-17C260896C04}" type="presParOf" srcId="{333A1088-737F-45CB-B68E-254E46348037}" destId="{EE85B701-7295-41C0-BA7A-34D3756A2AE6}" srcOrd="13" destOrd="0" presId="urn:microsoft.com/office/officeart/2005/8/layout/target3"/>
    <dgm:cxn modelId="{4EB9267C-C55A-448D-A0B4-005B6C5DDA23}" type="presParOf" srcId="{333A1088-737F-45CB-B68E-254E46348037}" destId="{8BEBB6EC-1DAA-4CAC-8A25-BC0FCBD5DBD5}" srcOrd="14" destOrd="0" presId="urn:microsoft.com/office/officeart/2005/8/layout/target3"/>
    <dgm:cxn modelId="{15C832D9-7E79-4011-B935-F6FE978E4D32}" type="presParOf" srcId="{333A1088-737F-45CB-B68E-254E46348037}" destId="{AED2198E-93D5-4001-81B4-73124B309672}" srcOrd="15" destOrd="0" presId="urn:microsoft.com/office/officeart/2005/8/layout/target3"/>
    <dgm:cxn modelId="{0E006D35-D1B7-4215-A79C-F24AB9369920}" type="presParOf" srcId="{333A1088-737F-45CB-B68E-254E46348037}" destId="{2BE915AB-18AA-4053-B92C-3BFC9ED204BB}" srcOrd="16" destOrd="0" presId="urn:microsoft.com/office/officeart/2005/8/layout/target3"/>
    <dgm:cxn modelId="{42FECE59-D8FE-4310-B384-D033304620C4}" type="presParOf" srcId="{333A1088-737F-45CB-B68E-254E46348037}" destId="{6BB5E863-4638-4E1D-BFDE-399D028AC4ED}" srcOrd="17" destOrd="0" presId="urn:microsoft.com/office/officeart/2005/8/layout/target3"/>
    <dgm:cxn modelId="{09CFF7B3-6759-4922-8BFA-353AC4AD2BBA}" type="presParOf" srcId="{333A1088-737F-45CB-B68E-254E46348037}" destId="{5A5FFA88-C948-4069-8E93-59FA12366E83}" srcOrd="18" destOrd="0" presId="urn:microsoft.com/office/officeart/2005/8/layout/target3"/>
    <dgm:cxn modelId="{4C789573-116F-4A77-9D4E-0A0BC9AF88C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ŠKOLY:SOŠ Net Office, spol. s r.o. Orlová Lutyně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Kijonková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Relační databáze – Formulář – cv_1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CZ.1.5.00/34.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16.11.2012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5809028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548680"/>
            <a:ext cx="888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Příklad: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124743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Vytvořte nový databázový soubor s názvem Relace_1 a importujte tabulku Sklad z přiloženého excelovského souboru.</a:t>
            </a:r>
          </a:p>
          <a:p>
            <a:r>
              <a:rPr lang="cs-CZ" dirty="0" smtClean="0"/>
              <a:t>Tabulku  rozdělte na dvě samostatné a propojte tak, aby jste nad relací mohli vytvořit následující objekt.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354535"/>
            <a:ext cx="7753350" cy="43148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41301" y="2460109"/>
            <a:ext cx="1637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Hlavní formulář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200" y="2792959"/>
            <a:ext cx="1389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Podformulář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55576" y="2460109"/>
            <a:ext cx="2592288" cy="97252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0" name="Přímá spojnice se šipkou 9"/>
          <p:cNvCxnSpPr>
            <a:stCxn id="6" idx="1"/>
          </p:cNvCxnSpPr>
          <p:nvPr/>
        </p:nvCxnSpPr>
        <p:spPr>
          <a:xfrm flipH="1">
            <a:off x="3347864" y="2644775"/>
            <a:ext cx="393437" cy="28764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755576" y="3510300"/>
            <a:ext cx="7560840" cy="3087052"/>
          </a:xfrm>
          <a:prstGeom prst="rect">
            <a:avLst/>
          </a:prstGeom>
          <a:noFill/>
          <a:ln w="3810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3" name="Přímá spojnice se šipkou 12"/>
          <p:cNvCxnSpPr>
            <a:stCxn id="7" idx="2"/>
          </p:cNvCxnSpPr>
          <p:nvPr/>
        </p:nvCxnSpPr>
        <p:spPr>
          <a:xfrm flipH="1">
            <a:off x="5724128" y="3162291"/>
            <a:ext cx="1342750" cy="348009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3241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Řešení: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403484"/>
            <a:ext cx="5032608" cy="230425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620688"/>
            <a:ext cx="36706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Rozdělené tabulky a vytvořená relace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3" y="5867980"/>
            <a:ext cx="7771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 vytvoření formuláře použijte průvodce, formulář graficky upravte podle obrázku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3" y="3861048"/>
            <a:ext cx="813690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Pomoci dotazu vytvoříme tabulku Nakladatel (každý je v tabulce jenom jednou)</a:t>
            </a:r>
          </a:p>
          <a:p>
            <a:pPr marL="342900" indent="-342900">
              <a:buAutoNum type="arabicPeriod"/>
            </a:pPr>
            <a:r>
              <a:rPr lang="cs-CZ" dirty="0" smtClean="0"/>
              <a:t>Přidáme pole ID_nakladatel a vypíšeme</a:t>
            </a:r>
          </a:p>
          <a:p>
            <a:pPr marL="342900" indent="-342900">
              <a:buAutoNum type="arabicPeriod"/>
            </a:pPr>
            <a:r>
              <a:rPr lang="cs-CZ" dirty="0" smtClean="0"/>
              <a:t>Pole </a:t>
            </a:r>
            <a:r>
              <a:rPr lang="cs-CZ" dirty="0"/>
              <a:t>ID_nakladatel </a:t>
            </a:r>
            <a:r>
              <a:rPr lang="cs-CZ" dirty="0" smtClean="0"/>
              <a:t>přidáme do tabulky Knihy a vyplníme pomoci </a:t>
            </a:r>
            <a:r>
              <a:rPr lang="cs-CZ" dirty="0" smtClean="0"/>
              <a:t>aktualizačního </a:t>
            </a:r>
            <a:r>
              <a:rPr lang="cs-CZ" dirty="0" smtClean="0"/>
              <a:t>dotazu</a:t>
            </a:r>
          </a:p>
          <a:p>
            <a:pPr marL="342900" indent="-342900">
              <a:buAutoNum type="arabicPeriod"/>
            </a:pPr>
            <a:r>
              <a:rPr lang="cs-CZ" dirty="0" smtClean="0"/>
              <a:t>Pomoci dotazu vytvoříme tabulku Knihy</a:t>
            </a:r>
          </a:p>
          <a:p>
            <a:pPr marL="342900" indent="-342900">
              <a:buAutoNum type="arabicPeriod"/>
            </a:pPr>
            <a:r>
              <a:rPr lang="cs-CZ" dirty="0" smtClean="0"/>
              <a:t>Přidáme primární klíč a tabulky propojíme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403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9" grpId="0"/>
      <p:bldP spid="1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764704"/>
            <a:ext cx="7753350" cy="4314825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275856" y="1309195"/>
            <a:ext cx="27655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="Počet titulů: " &amp; Count(*)</a:t>
            </a:r>
          </a:p>
        </p:txBody>
      </p:sp>
      <p:sp>
        <p:nvSpPr>
          <p:cNvPr id="3" name="Obdélník 2"/>
          <p:cNvSpPr/>
          <p:nvPr/>
        </p:nvSpPr>
        <p:spPr>
          <a:xfrm>
            <a:off x="3635896" y="1628800"/>
            <a:ext cx="53285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="Počet kusů: " &amp; </a:t>
            </a:r>
            <a:r>
              <a:rPr lang="cs-CZ" dirty="0" smtClean="0">
                <a:solidFill>
                  <a:srgbClr val="FF0000"/>
                </a:solidFill>
              </a:rPr>
              <a:t>Format (Sum ([nakupKs]);"# </a:t>
            </a:r>
            <a:r>
              <a:rPr lang="cs-CZ" dirty="0">
                <a:solidFill>
                  <a:srgbClr val="FF0000"/>
                </a:solidFill>
              </a:rPr>
              <a:t>###")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7544" y="5589240"/>
            <a:ext cx="43963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="Průměrná cena: " &amp; </a:t>
            </a:r>
            <a:r>
              <a:rPr lang="cs-CZ" dirty="0" smtClean="0">
                <a:solidFill>
                  <a:srgbClr val="FF0000"/>
                </a:solidFill>
              </a:rPr>
              <a:t>Round (Avg ([</a:t>
            </a:r>
            <a:r>
              <a:rPr lang="cs-CZ" dirty="0">
                <a:solidFill>
                  <a:srgbClr val="FF0000"/>
                </a:solidFill>
              </a:rPr>
              <a:t>cena]);0)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257912"/>
            <a:ext cx="1591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Použité vzorce: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983993" y="5013176"/>
            <a:ext cx="19285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=[cena]*[nakupKs]</a:t>
            </a:r>
          </a:p>
        </p:txBody>
      </p:sp>
      <p:cxnSp>
        <p:nvCxnSpPr>
          <p:cNvPr id="9" name="Přímá spojnice se šipkou 8"/>
          <p:cNvCxnSpPr>
            <a:stCxn id="2" idx="1"/>
          </p:cNvCxnSpPr>
          <p:nvPr/>
        </p:nvCxnSpPr>
        <p:spPr>
          <a:xfrm flipH="1">
            <a:off x="2411760" y="1493861"/>
            <a:ext cx="864096" cy="63899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2915816" y="1813466"/>
            <a:ext cx="720080" cy="31939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7" idx="0"/>
          </p:cNvCxnSpPr>
          <p:nvPr/>
        </p:nvCxnSpPr>
        <p:spPr>
          <a:xfrm flipH="1" flipV="1">
            <a:off x="6516216" y="4293096"/>
            <a:ext cx="432048" cy="7200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4" idx="0"/>
          </p:cNvCxnSpPr>
          <p:nvPr/>
        </p:nvCxnSpPr>
        <p:spPr>
          <a:xfrm flipV="1">
            <a:off x="2665742" y="4797152"/>
            <a:ext cx="0" cy="7920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8627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Materiál slouží </a:t>
            </a:r>
            <a:r>
              <a:rPr lang="cs-CZ" dirty="0" smtClean="0"/>
              <a:t>k procvičení probraného učiva. </a:t>
            </a:r>
            <a:endParaRPr lang="cs-CZ" dirty="0"/>
          </a:p>
          <a:p>
            <a:r>
              <a:rPr lang="cs-CZ" dirty="0"/>
              <a:t>Student </a:t>
            </a:r>
            <a:r>
              <a:rPr lang="cs-CZ" dirty="0" smtClean="0"/>
              <a:t>může materiál použít při opakování.</a:t>
            </a:r>
            <a:endParaRPr lang="cs-CZ" dirty="0"/>
          </a:p>
          <a:p>
            <a:r>
              <a:rPr lang="cs-CZ" dirty="0"/>
              <a:t>Předpokládaná doba </a:t>
            </a:r>
            <a:r>
              <a:rPr lang="cs-CZ" dirty="0" smtClean="0"/>
              <a:t>20 </a:t>
            </a:r>
            <a:r>
              <a:rPr lang="cs-CZ" dirty="0"/>
              <a:t>min</a:t>
            </a:r>
          </a:p>
          <a:p>
            <a:pPr marL="0" indent="0" algn="ctr">
              <a:buNone/>
            </a:pPr>
            <a:r>
              <a:rPr lang="cs-CZ" sz="4400" dirty="0"/>
              <a:t>CITACE</a:t>
            </a:r>
          </a:p>
          <a:p>
            <a:r>
              <a:rPr lang="cs-CZ" dirty="0"/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691</TotalTime>
  <Words>201</Words>
  <Application>Microsoft Office PowerPoint</Application>
  <PresentationFormat>Předvádění na obrazovce (4:3)</PresentationFormat>
  <Paragraphs>30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SOS</cp:lastModifiedBy>
  <cp:revision>53</cp:revision>
  <dcterms:created xsi:type="dcterms:W3CDTF">2011-06-20T10:40:08Z</dcterms:created>
  <dcterms:modified xsi:type="dcterms:W3CDTF">2012-11-16T09:49:45Z</dcterms:modified>
</cp:coreProperties>
</file>