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8" r:id="rId3"/>
    <p:sldId id="259" r:id="rId4"/>
    <p:sldId id="260" r:id="rId5"/>
    <p:sldId id="261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2" end="5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ŠKOLY:SOŠ Net Office, spol. s r.o. Orlová Lutyně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Jana Kijonková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TEMA: Relační databáze – formuláře – cv_2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PROJEKTU: CZ.1.5.00/34.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B786C0-901B-44F4-B29F-798A882A25DB}" type="presOf" srcId="{D8197B8C-B260-4A16-BDF4-0947B075E274}" destId="{25B08C86-7E15-44DC-BE7F-FFB55DD49D12}" srcOrd="0" destOrd="0" presId="urn:microsoft.com/office/officeart/2005/8/layout/target3"/>
    <dgm:cxn modelId="{962B814C-10E3-4C56-A684-C60BCC445D3E}" type="presOf" srcId="{B651F6E3-6281-48DB-9319-2AEAFDAE7572}" destId="{6BB5E863-4638-4E1D-BFDE-399D028AC4ED}" srcOrd="1" destOrd="0" presId="urn:microsoft.com/office/officeart/2005/8/layout/target3"/>
    <dgm:cxn modelId="{224C3CFE-E518-4116-96E3-2C2E940A9392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720C240-C3F8-445C-AB48-AFC28F499F10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E9F376F-0981-4434-A3DC-D15D6D6A62EB}" type="presOf" srcId="{4C35D32F-0EAB-4CD7-82EE-45574DC2A586}" destId="{890E4F0B-2866-4A3F-A3C7-2A14B1797930}" srcOrd="1" destOrd="0" presId="urn:microsoft.com/office/officeart/2005/8/layout/target3"/>
    <dgm:cxn modelId="{8543F2E8-68BC-4249-9BCA-78ECEF5F9DFC}" type="presOf" srcId="{D8197B8C-B260-4A16-BDF4-0947B075E274}" destId="{5A5FFA88-C948-4069-8E93-59FA12366E83}" srcOrd="1" destOrd="0" presId="urn:microsoft.com/office/officeart/2005/8/layout/target3"/>
    <dgm:cxn modelId="{59E8961A-1797-4540-9266-43D93E656A3E}" type="presOf" srcId="{D1B46980-6531-4606-95E6-44980827E919}" destId="{2BE915AB-18AA-4053-B92C-3BFC9ED204BB}" srcOrd="1" destOrd="0" presId="urn:microsoft.com/office/officeart/2005/8/layout/target3"/>
    <dgm:cxn modelId="{4A5BC527-7A88-46A8-A670-CBD0E0821D5A}" type="presOf" srcId="{757F3AB3-0718-4624-B441-E567A8F0AB56}" destId="{333A1088-737F-45CB-B68E-254E46348037}" srcOrd="0" destOrd="0" presId="urn:microsoft.com/office/officeart/2005/8/layout/target3"/>
    <dgm:cxn modelId="{7BA285EA-19C1-4B7A-B683-28AEDC386D17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1D8F134-4341-406B-9E17-10777882126F}" type="presOf" srcId="{4C35D32F-0EAB-4CD7-82EE-45574DC2A586}" destId="{8BEBB6EC-1DAA-4CAC-8A25-BC0FCBD5DBD5}" srcOrd="0" destOrd="0" presId="urn:microsoft.com/office/officeart/2005/8/layout/target3"/>
    <dgm:cxn modelId="{DB58F409-A00E-4277-9D36-1DE4E32F32FC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56C5577-EA97-4A7B-991D-9952BC1F4C70}" type="presParOf" srcId="{333A1088-737F-45CB-B68E-254E46348037}" destId="{F5ABB229-8D3B-4694-996A-96F23CF14429}" srcOrd="0" destOrd="0" presId="urn:microsoft.com/office/officeart/2005/8/layout/target3"/>
    <dgm:cxn modelId="{B5E654B4-2E23-4ECB-B0D7-0503CEF434D7}" type="presParOf" srcId="{333A1088-737F-45CB-B68E-254E46348037}" destId="{F41139FD-01EE-4571-8B17-4FB00FC51163}" srcOrd="1" destOrd="0" presId="urn:microsoft.com/office/officeart/2005/8/layout/target3"/>
    <dgm:cxn modelId="{C56682D5-DEB6-4145-8D58-9A1462D70AA1}" type="presParOf" srcId="{333A1088-737F-45CB-B68E-254E46348037}" destId="{D005CE8C-CC26-4C3E-AC11-E15060ECD759}" srcOrd="2" destOrd="0" presId="urn:microsoft.com/office/officeart/2005/8/layout/target3"/>
    <dgm:cxn modelId="{0E4549AB-600B-4920-A033-0205B4ABE80C}" type="presParOf" srcId="{333A1088-737F-45CB-B68E-254E46348037}" destId="{2C702D82-9B77-49B7-9568-BB8EB47C3372}" srcOrd="3" destOrd="0" presId="urn:microsoft.com/office/officeart/2005/8/layout/target3"/>
    <dgm:cxn modelId="{50F0255F-D7C9-4844-B0DC-80F25D9077FC}" type="presParOf" srcId="{333A1088-737F-45CB-B68E-254E46348037}" destId="{A52A0455-90FF-4808-ABD0-F02540D31D5A}" srcOrd="4" destOrd="0" presId="urn:microsoft.com/office/officeart/2005/8/layout/target3"/>
    <dgm:cxn modelId="{5AC20AE1-649A-43FE-9F89-E7972A8D47B7}" type="presParOf" srcId="{333A1088-737F-45CB-B68E-254E46348037}" destId="{6140AFEC-043D-4C43-A2F9-D0F5331DF3A3}" srcOrd="5" destOrd="0" presId="urn:microsoft.com/office/officeart/2005/8/layout/target3"/>
    <dgm:cxn modelId="{DAF4754A-81E1-4D50-AC9D-BBE10F50C48B}" type="presParOf" srcId="{333A1088-737F-45CB-B68E-254E46348037}" destId="{9358AC05-5D7D-4327-9F80-1AD486AEA664}" srcOrd="6" destOrd="0" presId="urn:microsoft.com/office/officeart/2005/8/layout/target3"/>
    <dgm:cxn modelId="{0A85782C-DC86-41DD-ABC7-F936092D1C8C}" type="presParOf" srcId="{333A1088-737F-45CB-B68E-254E46348037}" destId="{313FC574-E1CD-4FB4-B054-0B805CE0447D}" srcOrd="7" destOrd="0" presId="urn:microsoft.com/office/officeart/2005/8/layout/target3"/>
    <dgm:cxn modelId="{C99238E2-5E38-4D0B-A3DE-7E6A1DCF4F6B}" type="presParOf" srcId="{333A1088-737F-45CB-B68E-254E46348037}" destId="{619D679B-A015-4ECF-8348-D1034C574F40}" srcOrd="8" destOrd="0" presId="urn:microsoft.com/office/officeart/2005/8/layout/target3"/>
    <dgm:cxn modelId="{F7E4C797-D016-4BA6-9B7F-D3128D7818A5}" type="presParOf" srcId="{333A1088-737F-45CB-B68E-254E46348037}" destId="{322283A8-4A27-4CDA-BAE3-F381106A9174}" srcOrd="9" destOrd="0" presId="urn:microsoft.com/office/officeart/2005/8/layout/target3"/>
    <dgm:cxn modelId="{1546EF3E-C51E-4CF2-BDA6-F99228637AC2}" type="presParOf" srcId="{333A1088-737F-45CB-B68E-254E46348037}" destId="{FFC9F71D-1B4F-4AD9-A4A6-86ADEFC8AF5C}" srcOrd="10" destOrd="0" presId="urn:microsoft.com/office/officeart/2005/8/layout/target3"/>
    <dgm:cxn modelId="{2DE8ADB3-2532-4F77-AA26-31AFD0B37140}" type="presParOf" srcId="{333A1088-737F-45CB-B68E-254E46348037}" destId="{25B08C86-7E15-44DC-BE7F-FFB55DD49D12}" srcOrd="11" destOrd="0" presId="urn:microsoft.com/office/officeart/2005/8/layout/target3"/>
    <dgm:cxn modelId="{61F286E4-B220-4F81-AE79-434BB45E95D8}" type="presParOf" srcId="{333A1088-737F-45CB-B68E-254E46348037}" destId="{76644BE8-9D7C-4C09-B250-3D10AF48CBB7}" srcOrd="12" destOrd="0" presId="urn:microsoft.com/office/officeart/2005/8/layout/target3"/>
    <dgm:cxn modelId="{31172948-5C52-413F-BD93-9F4C3B1F63C6}" type="presParOf" srcId="{333A1088-737F-45CB-B68E-254E46348037}" destId="{EE85B701-7295-41C0-BA7A-34D3756A2AE6}" srcOrd="13" destOrd="0" presId="urn:microsoft.com/office/officeart/2005/8/layout/target3"/>
    <dgm:cxn modelId="{3470B21C-AFAD-47CC-AA96-005AAB888B9B}" type="presParOf" srcId="{333A1088-737F-45CB-B68E-254E46348037}" destId="{8BEBB6EC-1DAA-4CAC-8A25-BC0FCBD5DBD5}" srcOrd="14" destOrd="0" presId="urn:microsoft.com/office/officeart/2005/8/layout/target3"/>
    <dgm:cxn modelId="{15C832D9-7E79-4011-B935-F6FE978E4D32}" type="presParOf" srcId="{333A1088-737F-45CB-B68E-254E46348037}" destId="{AED2198E-93D5-4001-81B4-73124B309672}" srcOrd="15" destOrd="0" presId="urn:microsoft.com/office/officeart/2005/8/layout/target3"/>
    <dgm:cxn modelId="{0E006D35-D1B7-4215-A79C-F24AB9369920}" type="presParOf" srcId="{333A1088-737F-45CB-B68E-254E46348037}" destId="{2BE915AB-18AA-4053-B92C-3BFC9ED204BB}" srcOrd="16" destOrd="0" presId="urn:microsoft.com/office/officeart/2005/8/layout/target3"/>
    <dgm:cxn modelId="{42FECE59-D8FE-4310-B384-D033304620C4}" type="presParOf" srcId="{333A1088-737F-45CB-B68E-254E46348037}" destId="{6BB5E863-4638-4E1D-BFDE-399D028AC4ED}" srcOrd="17" destOrd="0" presId="urn:microsoft.com/office/officeart/2005/8/layout/target3"/>
    <dgm:cxn modelId="{09CFF7B3-6759-4922-8BFA-353AC4AD2BBA}" type="presParOf" srcId="{333A1088-737F-45CB-B68E-254E46348037}" destId="{5A5FFA88-C948-4069-8E93-59FA12366E83}" srcOrd="18" destOrd="0" presId="urn:microsoft.com/office/officeart/2005/8/layout/target3"/>
    <dgm:cxn modelId="{BF65BD8B-9664-409E-84F4-0D3C04521F0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247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ŠKOLY:SOŠ Net Office, spol. s r.o. Orlová Lutyně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55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Kijonková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1374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Podpora výuky v technických oborech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81263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Relační databáze – formuláře – cv_2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48773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CZ.1.5.00/34.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7793283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88640"/>
            <a:ext cx="8883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Příklad: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548680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Zkopírujte si přiložený databázový soubor Relace_2.</a:t>
            </a:r>
          </a:p>
          <a:p>
            <a:r>
              <a:rPr lang="cs-CZ" dirty="0" smtClean="0"/>
              <a:t>Podle následujícího obrázku vytvořte formulář s podformulářem.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183" y="1268760"/>
            <a:ext cx="8552297" cy="5398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863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88640"/>
            <a:ext cx="876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Řešení:</a:t>
            </a:r>
            <a:endParaRPr lang="cs-CZ" b="1" dirty="0">
              <a:solidFill>
                <a:schemeClr val="tx2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724888"/>
            <a:ext cx="5574709" cy="1872208"/>
          </a:xfrm>
          <a:prstGeom prst="rect">
            <a:avLst/>
          </a:prstGeom>
          <a:ln>
            <a:solidFill>
              <a:schemeClr val="tx2">
                <a:lumMod val="75000"/>
              </a:schemeClr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683568" y="1052736"/>
            <a:ext cx="3469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vzorce v hlavním formuláři: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601290" y="3140968"/>
            <a:ext cx="2541238" cy="288032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577536" y="1916832"/>
            <a:ext cx="2541238" cy="28803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478065" y="3140968"/>
            <a:ext cx="1085823" cy="28803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83568" y="3789040"/>
            <a:ext cx="592681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="Mudr. "+[mudrJmeno]+" "+[mudrPrijmeni]</a:t>
            </a:r>
          </a:p>
        </p:txBody>
      </p:sp>
      <p:sp>
        <p:nvSpPr>
          <p:cNvPr id="9" name="Obdélník 8"/>
          <p:cNvSpPr/>
          <p:nvPr/>
        </p:nvSpPr>
        <p:spPr>
          <a:xfrm>
            <a:off x="683568" y="4315163"/>
            <a:ext cx="820891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=IIf([ordinace]="po";"pondělí</a:t>
            </a:r>
            <a:r>
              <a:rPr lang="cs-CZ" sz="2400" b="1" dirty="0" smtClean="0"/>
              <a:t>";</a:t>
            </a:r>
          </a:p>
          <a:p>
            <a:r>
              <a:rPr lang="cs-CZ" sz="2400" b="1" dirty="0" smtClean="0"/>
              <a:t>IIf</a:t>
            </a:r>
            <a:r>
              <a:rPr lang="cs-CZ" sz="2400" b="1" dirty="0"/>
              <a:t>([ordinace]="út";"úterý</a:t>
            </a:r>
            <a:r>
              <a:rPr lang="cs-CZ" sz="2400" b="1" dirty="0" smtClean="0"/>
              <a:t>";</a:t>
            </a:r>
          </a:p>
          <a:p>
            <a:r>
              <a:rPr lang="cs-CZ" sz="2400" b="1" dirty="0" smtClean="0"/>
              <a:t>IIf</a:t>
            </a:r>
            <a:r>
              <a:rPr lang="cs-CZ" sz="2400" b="1" dirty="0"/>
              <a:t>([ordinace</a:t>
            </a:r>
            <a:r>
              <a:rPr lang="cs-CZ" sz="2400" b="1" dirty="0" smtClean="0"/>
              <a:t>]="st"; středa";</a:t>
            </a:r>
          </a:p>
          <a:p>
            <a:r>
              <a:rPr lang="cs-CZ" sz="2400" b="1" dirty="0" smtClean="0"/>
              <a:t>IIf</a:t>
            </a:r>
            <a:r>
              <a:rPr lang="cs-CZ" sz="2400" b="1" dirty="0"/>
              <a:t>([ordinace]="čt";"čtvrtek";"pátek"))))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83568" y="5949280"/>
            <a:ext cx="373153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=[ordZac] &amp; " - " &amp; [ordKon]</a:t>
            </a:r>
          </a:p>
        </p:txBody>
      </p:sp>
    </p:spTree>
    <p:extLst>
      <p:ext uri="{BB962C8B-B14F-4D97-AF65-F5344CB8AC3E}">
        <p14:creationId xmlns:p14="http://schemas.microsoft.com/office/powerpoint/2010/main" val="410819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/>
      <p:bldP spid="9" grpId="0" build="p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52736"/>
            <a:ext cx="3037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vzorce v podformuláři: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4783" y="3012941"/>
            <a:ext cx="1368152" cy="307365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41981" y="1675374"/>
            <a:ext cx="54554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Pomoci </a:t>
            </a:r>
            <a:r>
              <a:rPr lang="cs-CZ" dirty="0" smtClean="0"/>
              <a:t>funkce DateAdd </a:t>
            </a:r>
            <a:r>
              <a:rPr lang="cs-CZ" b="1" dirty="0" smtClean="0">
                <a:solidFill>
                  <a:schemeClr val="tx2"/>
                </a:solidFill>
              </a:rPr>
              <a:t>zaktualizujte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smtClean="0"/>
              <a:t>pole </a:t>
            </a:r>
            <a:r>
              <a:rPr lang="cs-CZ" b="1" dirty="0" smtClean="0">
                <a:solidFill>
                  <a:schemeClr val="tx2"/>
                </a:solidFill>
              </a:rPr>
              <a:t>prohlídky</a:t>
            </a:r>
          </a:p>
          <a:p>
            <a:pPr>
              <a:tabLst>
                <a:tab pos="355600" algn="l"/>
              </a:tabLst>
            </a:pPr>
            <a:r>
              <a:rPr lang="cs-CZ" b="1" dirty="0">
                <a:solidFill>
                  <a:schemeClr val="tx2"/>
                </a:solidFill>
              </a:rPr>
              <a:t>	</a:t>
            </a:r>
            <a:r>
              <a:rPr lang="cs-CZ" dirty="0" smtClean="0"/>
              <a:t>v tabulce pacienti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067472" y="3645024"/>
            <a:ext cx="549919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=DateAdd("yyyy";[prohInter];[prohlidka])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026529" y="3012941"/>
            <a:ext cx="3215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Výpočet </a:t>
            </a:r>
            <a:r>
              <a:rPr lang="cs-CZ" dirty="0" smtClean="0"/>
              <a:t>následující prohlídky: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7958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5180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Podmíněné </a:t>
            </a:r>
            <a:r>
              <a:rPr lang="cs-CZ" dirty="0" smtClean="0"/>
              <a:t>formátování pole následující prohlídky: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062" y="1124744"/>
            <a:ext cx="7342758" cy="3953793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923217" y="3101640"/>
            <a:ext cx="35396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Třicet dní před a po aktuálním datu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923217" y="2636912"/>
            <a:ext cx="3000711" cy="36004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868144" y="3655638"/>
            <a:ext cx="1628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Zvolený formát</a:t>
            </a:r>
            <a:endParaRPr lang="cs-CZ" b="1" dirty="0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6682277" y="2996952"/>
            <a:ext cx="0" cy="65868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1296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 animBg="1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Materiál slouží k procvičení probraného učiva</a:t>
            </a:r>
            <a:r>
              <a:rPr lang="cs-CZ" dirty="0" smtClean="0"/>
              <a:t>.</a:t>
            </a:r>
          </a:p>
          <a:p>
            <a:r>
              <a:rPr lang="cs-CZ" dirty="0" smtClean="0"/>
              <a:t>Opakování datumových funkcí</a:t>
            </a:r>
          </a:p>
          <a:p>
            <a:r>
              <a:rPr lang="cs-CZ" dirty="0" smtClean="0"/>
              <a:t>Opakování podmíněného formátování </a:t>
            </a:r>
            <a:endParaRPr lang="cs-CZ" dirty="0"/>
          </a:p>
          <a:p>
            <a:r>
              <a:rPr lang="cs-CZ" dirty="0"/>
              <a:t>Student může materiál použít při opakování.</a:t>
            </a:r>
          </a:p>
          <a:p>
            <a:r>
              <a:rPr lang="cs-CZ" dirty="0"/>
              <a:t>Předpokládaná doba 20 min</a:t>
            </a:r>
          </a:p>
          <a:p>
            <a:pPr marL="0" indent="0" algn="ctr">
              <a:buNone/>
            </a:pPr>
            <a:r>
              <a:rPr lang="cs-CZ" sz="4400" dirty="0"/>
              <a:t>CITACE</a:t>
            </a:r>
          </a:p>
          <a:p>
            <a:r>
              <a:rPr lang="cs-CZ" dirty="0"/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461</TotalTime>
  <Words>190</Words>
  <Application>Microsoft Office PowerPoint</Application>
  <PresentationFormat>Předvádění na obrazovce (4:3)</PresentationFormat>
  <Paragraphs>33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SOS NET OFFICE</cp:lastModifiedBy>
  <cp:revision>47</cp:revision>
  <dcterms:created xsi:type="dcterms:W3CDTF">2011-06-20T10:40:08Z</dcterms:created>
  <dcterms:modified xsi:type="dcterms:W3CDTF">2012-11-21T07:06:55Z</dcterms:modified>
</cp:coreProperties>
</file>