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3" r:id="rId4"/>
    <p:sldId id="262" r:id="rId5"/>
    <p:sldId id="264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6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dotazy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dotazy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8682338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99270" y="179348"/>
            <a:ext cx="403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– dotazy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052736"/>
            <a:ext cx="81369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Pomocí dotazů můžete najít odpovědi na velmi specifické otázky týkající se </a:t>
            </a:r>
            <a:r>
              <a:rPr lang="cs-CZ" dirty="0" smtClean="0"/>
              <a:t>dat,</a:t>
            </a:r>
          </a:p>
          <a:p>
            <a:r>
              <a:rPr lang="cs-CZ" dirty="0" smtClean="0"/>
              <a:t>které </a:t>
            </a:r>
            <a:r>
              <a:rPr lang="cs-CZ" dirty="0"/>
              <a:t>by bylo obtížné získat přímým nahlížením do </a:t>
            </a:r>
            <a:r>
              <a:rPr lang="cs-CZ" dirty="0" smtClean="0"/>
              <a:t>tabulky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Dotazy </a:t>
            </a:r>
            <a:r>
              <a:rPr lang="cs-CZ" dirty="0"/>
              <a:t>umožňují data filtrovat, provádět s nimi výpočty a vytvářet jejich souhrny. </a:t>
            </a:r>
            <a:endParaRPr lang="cs-CZ" dirty="0" smtClean="0"/>
          </a:p>
          <a:p>
            <a:r>
              <a:rPr lang="cs-CZ" dirty="0" smtClean="0"/>
              <a:t>Rovněž </a:t>
            </a:r>
            <a:r>
              <a:rPr lang="cs-CZ" dirty="0"/>
              <a:t>lze pomocí nich automatizovat mnoho úloh správy dat a kontrolovat </a:t>
            </a:r>
            <a:r>
              <a:rPr lang="cs-CZ" dirty="0" smtClean="0"/>
              <a:t>změny</a:t>
            </a:r>
          </a:p>
          <a:p>
            <a:r>
              <a:rPr lang="cs-CZ" dirty="0" smtClean="0"/>
              <a:t>dat </a:t>
            </a:r>
            <a:r>
              <a:rPr lang="cs-CZ" dirty="0"/>
              <a:t>před jejich potvrzením.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9270" y="734587"/>
            <a:ext cx="2279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K čemu slouží dotazy?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2492896"/>
            <a:ext cx="2454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Jaké typy dotazů znáte?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27209" y="2852936"/>
            <a:ext cx="62892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Prohlížení dat ( i z více tabulek najednou) = </a:t>
            </a:r>
            <a:r>
              <a:rPr lang="cs-CZ" b="1" dirty="0" smtClean="0">
                <a:solidFill>
                  <a:schemeClr val="tx2"/>
                </a:solidFill>
              </a:rPr>
              <a:t>projekce</a:t>
            </a:r>
            <a:r>
              <a:rPr lang="cs-CZ" dirty="0" smtClean="0"/>
              <a:t>, </a:t>
            </a:r>
          </a:p>
          <a:p>
            <a:r>
              <a:rPr lang="cs-CZ" dirty="0" smtClean="0"/>
              <a:t>dopočítávání hodnot = </a:t>
            </a:r>
            <a:r>
              <a:rPr lang="cs-CZ" b="1" dirty="0" smtClean="0">
                <a:solidFill>
                  <a:schemeClr val="tx2"/>
                </a:solidFill>
              </a:rPr>
              <a:t>nevázané pole</a:t>
            </a:r>
            <a:r>
              <a:rPr lang="cs-CZ" dirty="0" smtClean="0"/>
              <a:t>, řazení dat, </a:t>
            </a:r>
          </a:p>
          <a:p>
            <a:r>
              <a:rPr lang="cs-CZ" dirty="0" smtClean="0"/>
              <a:t>výběr dat pomoci zadaných kritérii = </a:t>
            </a:r>
            <a:r>
              <a:rPr lang="cs-CZ" b="1" dirty="0" smtClean="0">
                <a:solidFill>
                  <a:schemeClr val="tx2"/>
                </a:solidFill>
              </a:rPr>
              <a:t>filtrování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7208" y="3776266"/>
            <a:ext cx="6417564" cy="294346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TextovéPole 21"/>
          <p:cNvSpPr txBox="1"/>
          <p:nvPr/>
        </p:nvSpPr>
        <p:spPr>
          <a:xfrm>
            <a:off x="3343916" y="2492896"/>
            <a:ext cx="1804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Výběrové a akční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2852936"/>
            <a:ext cx="1038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výběrový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324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10" grpId="0"/>
      <p:bldP spid="13" grpId="0" build="p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548680"/>
            <a:ext cx="1417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parametrický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27209" y="548680"/>
            <a:ext cx="62079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typem výběrového dotazu, ve kterém není v kritériích zadána </a:t>
            </a:r>
          </a:p>
          <a:p>
            <a:r>
              <a:rPr lang="cs-CZ" dirty="0" smtClean="0"/>
              <a:t>konkrétní </a:t>
            </a:r>
            <a:r>
              <a:rPr lang="cs-CZ" dirty="0" smtClean="0"/>
              <a:t>hodnota, </a:t>
            </a:r>
            <a:r>
              <a:rPr lang="cs-CZ" dirty="0" smtClean="0"/>
              <a:t>ale </a:t>
            </a:r>
            <a:r>
              <a:rPr lang="cs-CZ" b="1" dirty="0" smtClean="0">
                <a:solidFill>
                  <a:schemeClr val="tx2"/>
                </a:solidFill>
              </a:rPr>
              <a:t>parametr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556792"/>
            <a:ext cx="8315358" cy="3744416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4716016" y="1195011"/>
            <a:ext cx="576064" cy="360214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679711" y="5116542"/>
            <a:ext cx="27006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„Zadejte název předmětu“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2233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476672"/>
            <a:ext cx="1063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souhrnný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20656" y="476672"/>
            <a:ext cx="67805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 použití tabulek pro zaznamenávání transakcí nebo </a:t>
            </a:r>
            <a:r>
              <a:rPr lang="cs-CZ" dirty="0" smtClean="0"/>
              <a:t>ukládání</a:t>
            </a:r>
          </a:p>
          <a:p>
            <a:r>
              <a:rPr lang="cs-CZ" dirty="0" smtClean="0"/>
              <a:t>pravidelně </a:t>
            </a:r>
            <a:r>
              <a:rPr lang="cs-CZ" dirty="0"/>
              <a:t>se vyskytujících číselných dat je užitečné mít </a:t>
            </a:r>
            <a:r>
              <a:rPr lang="cs-CZ" dirty="0" smtClean="0"/>
              <a:t>možnost</a:t>
            </a:r>
          </a:p>
          <a:p>
            <a:r>
              <a:rPr lang="cs-CZ" dirty="0" smtClean="0"/>
              <a:t>prohlížet </a:t>
            </a:r>
            <a:r>
              <a:rPr lang="cs-CZ" dirty="0"/>
              <a:t>tato data v </a:t>
            </a:r>
            <a:r>
              <a:rPr lang="cs-CZ" dirty="0" smtClean="0"/>
              <a:t>souhrnné (</a:t>
            </a:r>
            <a:r>
              <a:rPr lang="cs-CZ" b="1" dirty="0" smtClean="0">
                <a:solidFill>
                  <a:schemeClr val="tx2"/>
                </a:solidFill>
              </a:rPr>
              <a:t>agregované</a:t>
            </a:r>
            <a:r>
              <a:rPr lang="cs-CZ" dirty="0" smtClean="0"/>
              <a:t>) </a:t>
            </a:r>
            <a:r>
              <a:rPr lang="cs-CZ" dirty="0"/>
              <a:t>podobě, </a:t>
            </a:r>
            <a:endParaRPr lang="cs-CZ" dirty="0" smtClean="0"/>
          </a:p>
          <a:p>
            <a:r>
              <a:rPr lang="cs-CZ" dirty="0" smtClean="0"/>
              <a:t>například </a:t>
            </a:r>
            <a:r>
              <a:rPr lang="cs-CZ" dirty="0"/>
              <a:t>jako </a:t>
            </a:r>
            <a:r>
              <a:rPr lang="cs-CZ" dirty="0" smtClean="0"/>
              <a:t>součty nebo </a:t>
            </a:r>
            <a:r>
              <a:rPr lang="cs-CZ" dirty="0"/>
              <a:t>průměry.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20656" y="1556792"/>
            <a:ext cx="678055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Souhrnný </a:t>
            </a:r>
            <a:r>
              <a:rPr lang="cs-CZ" dirty="0"/>
              <a:t>dotaz představuje výběrový dotaz, který umožňuje seskupit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shrnout data. </a:t>
            </a:r>
            <a:r>
              <a:rPr lang="cs-CZ" dirty="0" smtClean="0"/>
              <a:t>K tomuto účelu používáme </a:t>
            </a:r>
            <a:r>
              <a:rPr lang="cs-CZ" b="1" dirty="0">
                <a:solidFill>
                  <a:schemeClr val="tx2"/>
                </a:solidFill>
              </a:rPr>
              <a:t>agregační funkce 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dirty="0" smtClean="0"/>
              <a:t>( </a:t>
            </a:r>
            <a:r>
              <a:rPr lang="cs-CZ" dirty="0"/>
              <a:t>například Sum, Count, Avg </a:t>
            </a:r>
            <a:r>
              <a:rPr lang="cs-CZ" dirty="0" smtClean="0"/>
              <a:t>apod.).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9161" y="2465277"/>
            <a:ext cx="6641232" cy="4204083"/>
          </a:xfrm>
          <a:prstGeom prst="rect">
            <a:avLst/>
          </a:prstGeom>
        </p:spPr>
      </p:pic>
      <p:cxnSp>
        <p:nvCxnSpPr>
          <p:cNvPr id="12" name="Přímá spojnice se šipkou 11"/>
          <p:cNvCxnSpPr/>
          <p:nvPr/>
        </p:nvCxnSpPr>
        <p:spPr>
          <a:xfrm flipH="1">
            <a:off x="4644008" y="2217761"/>
            <a:ext cx="1584176" cy="358750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012160" y="2217761"/>
            <a:ext cx="216024" cy="358750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4920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1155"/>
            <a:ext cx="838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křížový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20656" y="332656"/>
            <a:ext cx="6484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Typ výběrového dotazu, který umožňuje nahlížet na data souhrnně.</a:t>
            </a:r>
          </a:p>
          <a:p>
            <a:r>
              <a:rPr lang="cs-CZ" dirty="0" smtClean="0"/>
              <a:t>Zobrazení datového listu se podobá kontingenční tabulce v Excelu.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124744"/>
            <a:ext cx="8666798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329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020656" y="2590647"/>
            <a:ext cx="67805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Odstraňovací dotaz </a:t>
            </a:r>
            <a:r>
              <a:rPr lang="cs-CZ" dirty="0"/>
              <a:t>použijte, pokud potřebujete </a:t>
            </a:r>
            <a:r>
              <a:rPr lang="cs-CZ" dirty="0" smtClean="0"/>
              <a:t>odstranit ze stávající </a:t>
            </a:r>
            <a:r>
              <a:rPr lang="cs-CZ" dirty="0"/>
              <a:t>tabulky </a:t>
            </a:r>
            <a:r>
              <a:rPr lang="cs-CZ" dirty="0" smtClean="0"/>
              <a:t>záznamy.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2712592"/>
            <a:ext cx="1383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odstraňovací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567492"/>
            <a:ext cx="102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vytvářecí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020656" y="3430741"/>
            <a:ext cx="67805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Vytvářecí dotaz </a:t>
            </a:r>
            <a:r>
              <a:rPr lang="cs-CZ" dirty="0"/>
              <a:t>použijte, pokud potřebujete </a:t>
            </a:r>
            <a:r>
              <a:rPr lang="cs-CZ" dirty="0" smtClean="0"/>
              <a:t>vytvořit novou tabulku </a:t>
            </a:r>
          </a:p>
          <a:p>
            <a:r>
              <a:rPr lang="cs-CZ" dirty="0" smtClean="0"/>
              <a:t>ze stávajících tabulek.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020656" y="1750554"/>
            <a:ext cx="67805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Přidávací dotaz použijte, pokud potřebujete přidat do stávající tabulky nové záznamy využívající data z jiných zdrojů.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1857693"/>
            <a:ext cx="1030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přidávací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04664"/>
            <a:ext cx="1395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Akční dotazy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9270" y="1002794"/>
            <a:ext cx="1284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aktualizační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027209" y="910461"/>
            <a:ext cx="67466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Pomocí aktualizačního dotazu lze přidat, změnit nebo odstranit </a:t>
            </a:r>
            <a:r>
              <a:rPr lang="cs-CZ" dirty="0" smtClean="0"/>
              <a:t>data             </a:t>
            </a:r>
            <a:r>
              <a:rPr lang="cs-CZ" dirty="0"/>
              <a:t>v jednom či více stávajících </a:t>
            </a:r>
            <a:r>
              <a:rPr lang="cs-CZ" dirty="0" smtClean="0"/>
              <a:t>polích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81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4" grpId="0"/>
      <p:bldP spid="15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výkladu nového </a:t>
            </a:r>
            <a:r>
              <a:rPr lang="cs-CZ" dirty="0"/>
              <a:t>učiva.</a:t>
            </a:r>
          </a:p>
          <a:p>
            <a:r>
              <a:rPr lang="cs-CZ" dirty="0"/>
              <a:t>Opakování </a:t>
            </a:r>
            <a:r>
              <a:rPr lang="cs-CZ" dirty="0" smtClean="0"/>
              <a:t>– typy dotazů</a:t>
            </a:r>
            <a:endParaRPr lang="cs-CZ" dirty="0"/>
          </a:p>
          <a:p>
            <a:r>
              <a:rPr lang="cs-CZ" dirty="0" smtClean="0"/>
              <a:t>Student </a:t>
            </a:r>
            <a:r>
              <a:rPr lang="cs-CZ" dirty="0"/>
              <a:t>může materiál použít při opakování.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30 min</a:t>
            </a:r>
            <a:endParaRPr lang="cs-CZ" dirty="0"/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</a:t>
            </a:r>
            <a:r>
              <a:rPr lang="cs-CZ" dirty="0" smtClean="0"/>
              <a:t>tvorba</a:t>
            </a:r>
          </a:p>
          <a:p>
            <a:r>
              <a:rPr lang="cs-CZ" dirty="0" smtClean="0"/>
              <a:t>Nápověda k aplikaci Access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1020</TotalTime>
  <Words>330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ANOTACE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82</cp:revision>
  <dcterms:created xsi:type="dcterms:W3CDTF">2011-06-20T10:40:08Z</dcterms:created>
  <dcterms:modified xsi:type="dcterms:W3CDTF">2013-01-24T12:25:06Z</dcterms:modified>
</cp:coreProperties>
</file>