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61" r:id="rId3"/>
    <p:sldId id="262" r:id="rId4"/>
    <p:sldId id="266" r:id="rId5"/>
    <p:sldId id="267" r:id="rId6"/>
    <p:sldId id="268" r:id="rId7"/>
    <p:sldId id="269" r:id="rId8"/>
    <p:sldId id="270" r:id="rId9"/>
    <p:sldId id="271" r:id="rId10"/>
    <p:sldId id="25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Rg st="2" end="9"/>
    <p:penClr>
      <a:srgbClr val="FF0000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Podpora výuky v technických oborech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2000" dirty="0" smtClean="0"/>
            <a:t>NÁZEV ŠKOLY:SOŠ Net Office, spol. s r.o. Orlová Lutyně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2000" dirty="0" smtClean="0"/>
            <a:t>AUTOR: Mgr. Jana Kijonková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2000" dirty="0" smtClean="0"/>
            <a:t>TEMA: Relační databáze – navigační formulář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2000" dirty="0" smtClean="0"/>
            <a:t>ČÍSLO PROJEKTU: CZ.1.5.00/34.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 custLinFactNeighborX="-834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 custLinFactNeighborX="-105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 custLinFactNeighborX="-1440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 custLinFactNeighborX="-225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 custLinFactNeighborX="-521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543F2E8-68BC-4249-9BCA-78ECEF5F9DFC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720C240-C3F8-445C-AB48-AFC28F499F10}" type="presOf" srcId="{D1D4F407-5343-4D3F-B5B9-D407B03CAEB4}" destId="{AED2198E-93D5-4001-81B4-73124B309672}" srcOrd="1" destOrd="0" presId="urn:microsoft.com/office/officeart/2005/8/layout/target3"/>
    <dgm:cxn modelId="{E392B5DA-FAB9-455E-AFC1-2E66CC96248B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BA285EA-19C1-4B7A-B683-28AEDC386D17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24C3CFE-E518-4116-96E3-2C2E940A9392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4A4A08C-B7F9-4027-ACD3-7413894B6DDA}" type="presOf" srcId="{4C35D32F-0EAB-4CD7-82EE-45574DC2A586}" destId="{8BEBB6EC-1DAA-4CAC-8A25-BC0FCBD5DBD5}" srcOrd="0" destOrd="0" presId="urn:microsoft.com/office/officeart/2005/8/layout/target3"/>
    <dgm:cxn modelId="{962B814C-10E3-4C56-A684-C60BCC445D3E}" type="presOf" srcId="{B651F6E3-6281-48DB-9319-2AEAFDAE7572}" destId="{6BB5E863-4638-4E1D-BFDE-399D028AC4ED}" srcOrd="1" destOrd="0" presId="urn:microsoft.com/office/officeart/2005/8/layout/target3"/>
    <dgm:cxn modelId="{59E8961A-1797-4540-9266-43D93E656A3E}" type="presOf" srcId="{D1B46980-6531-4606-95E6-44980827E919}" destId="{2BE915AB-18AA-4053-B92C-3BFC9ED204BB}" srcOrd="1" destOrd="0" presId="urn:microsoft.com/office/officeart/2005/8/layout/target3"/>
    <dgm:cxn modelId="{DB58F409-A00E-4277-9D36-1DE4E32F32FC}" type="presOf" srcId="{D1B46980-6531-4606-95E6-44980827E919}" destId="{6140AFEC-043D-4C43-A2F9-D0F5331DF3A3}" srcOrd="0" destOrd="0" presId="urn:microsoft.com/office/officeart/2005/8/layout/target3"/>
    <dgm:cxn modelId="{4A5BC527-7A88-46A8-A670-CBD0E0821D5A}" type="presOf" srcId="{757F3AB3-0718-4624-B441-E567A8F0AB56}" destId="{333A1088-737F-45CB-B68E-254E46348037}" srcOrd="0" destOrd="0" presId="urn:microsoft.com/office/officeart/2005/8/layout/target3"/>
    <dgm:cxn modelId="{74B786C0-901B-44F4-B29F-798A882A25DB}" type="presOf" srcId="{D8197B8C-B260-4A16-BDF4-0947B075E274}" destId="{25B08C86-7E15-44DC-BE7F-FFB55DD49D12}" srcOrd="0" destOrd="0" presId="urn:microsoft.com/office/officeart/2005/8/layout/target3"/>
    <dgm:cxn modelId="{B56C5577-EA97-4A7B-991D-9952BC1F4C70}" type="presParOf" srcId="{333A1088-737F-45CB-B68E-254E46348037}" destId="{F5ABB229-8D3B-4694-996A-96F23CF14429}" srcOrd="0" destOrd="0" presId="urn:microsoft.com/office/officeart/2005/8/layout/target3"/>
    <dgm:cxn modelId="{B5E654B4-2E23-4ECB-B0D7-0503CEF434D7}" type="presParOf" srcId="{333A1088-737F-45CB-B68E-254E46348037}" destId="{F41139FD-01EE-4571-8B17-4FB00FC51163}" srcOrd="1" destOrd="0" presId="urn:microsoft.com/office/officeart/2005/8/layout/target3"/>
    <dgm:cxn modelId="{C56682D5-DEB6-4145-8D58-9A1462D70AA1}" type="presParOf" srcId="{333A1088-737F-45CB-B68E-254E46348037}" destId="{D005CE8C-CC26-4C3E-AC11-E15060ECD759}" srcOrd="2" destOrd="0" presId="urn:microsoft.com/office/officeart/2005/8/layout/target3"/>
    <dgm:cxn modelId="{0E4549AB-600B-4920-A033-0205B4ABE80C}" type="presParOf" srcId="{333A1088-737F-45CB-B68E-254E46348037}" destId="{2C702D82-9B77-49B7-9568-BB8EB47C3372}" srcOrd="3" destOrd="0" presId="urn:microsoft.com/office/officeart/2005/8/layout/target3"/>
    <dgm:cxn modelId="{50F0255F-D7C9-4844-B0DC-80F25D9077FC}" type="presParOf" srcId="{333A1088-737F-45CB-B68E-254E46348037}" destId="{A52A0455-90FF-4808-ABD0-F02540D31D5A}" srcOrd="4" destOrd="0" presId="urn:microsoft.com/office/officeart/2005/8/layout/target3"/>
    <dgm:cxn modelId="{5AC20AE1-649A-43FE-9F89-E7972A8D47B7}" type="presParOf" srcId="{333A1088-737F-45CB-B68E-254E46348037}" destId="{6140AFEC-043D-4C43-A2F9-D0F5331DF3A3}" srcOrd="5" destOrd="0" presId="urn:microsoft.com/office/officeart/2005/8/layout/target3"/>
    <dgm:cxn modelId="{DAF4754A-81E1-4D50-AC9D-BBE10F50C48B}" type="presParOf" srcId="{333A1088-737F-45CB-B68E-254E46348037}" destId="{9358AC05-5D7D-4327-9F80-1AD486AEA664}" srcOrd="6" destOrd="0" presId="urn:microsoft.com/office/officeart/2005/8/layout/target3"/>
    <dgm:cxn modelId="{0A85782C-DC86-41DD-ABC7-F936092D1C8C}" type="presParOf" srcId="{333A1088-737F-45CB-B68E-254E46348037}" destId="{313FC574-E1CD-4FB4-B054-0B805CE0447D}" srcOrd="7" destOrd="0" presId="urn:microsoft.com/office/officeart/2005/8/layout/target3"/>
    <dgm:cxn modelId="{C99238E2-5E38-4D0B-A3DE-7E6A1DCF4F6B}" type="presParOf" srcId="{333A1088-737F-45CB-B68E-254E46348037}" destId="{619D679B-A015-4ECF-8348-D1034C574F40}" srcOrd="8" destOrd="0" presId="urn:microsoft.com/office/officeart/2005/8/layout/target3"/>
    <dgm:cxn modelId="{F7E4C797-D016-4BA6-9B7F-D3128D7818A5}" type="presParOf" srcId="{333A1088-737F-45CB-B68E-254E46348037}" destId="{322283A8-4A27-4CDA-BAE3-F381106A9174}" srcOrd="9" destOrd="0" presId="urn:microsoft.com/office/officeart/2005/8/layout/target3"/>
    <dgm:cxn modelId="{1546EF3E-C51E-4CF2-BDA6-F99228637AC2}" type="presParOf" srcId="{333A1088-737F-45CB-B68E-254E46348037}" destId="{FFC9F71D-1B4F-4AD9-A4A6-86ADEFC8AF5C}" srcOrd="10" destOrd="0" presId="urn:microsoft.com/office/officeart/2005/8/layout/target3"/>
    <dgm:cxn modelId="{2DE8ADB3-2532-4F77-AA26-31AFD0B37140}" type="presParOf" srcId="{333A1088-737F-45CB-B68E-254E46348037}" destId="{25B08C86-7E15-44DC-BE7F-FFB55DD49D12}" srcOrd="11" destOrd="0" presId="urn:microsoft.com/office/officeart/2005/8/layout/target3"/>
    <dgm:cxn modelId="{56727F68-1373-4FDF-B355-0F0413802D5E}" type="presParOf" srcId="{333A1088-737F-45CB-B68E-254E46348037}" destId="{76644BE8-9D7C-4C09-B250-3D10AF48CBB7}" srcOrd="12" destOrd="0" presId="urn:microsoft.com/office/officeart/2005/8/layout/target3"/>
    <dgm:cxn modelId="{125FAF9C-5F31-4EFD-8C2F-17C260896C04}" type="presParOf" srcId="{333A1088-737F-45CB-B68E-254E46348037}" destId="{EE85B701-7295-41C0-BA7A-34D3756A2AE6}" srcOrd="13" destOrd="0" presId="urn:microsoft.com/office/officeart/2005/8/layout/target3"/>
    <dgm:cxn modelId="{4EB9267C-C55A-448D-A0B4-005B6C5DDA23}" type="presParOf" srcId="{333A1088-737F-45CB-B68E-254E46348037}" destId="{8BEBB6EC-1DAA-4CAC-8A25-BC0FCBD5DBD5}" srcOrd="14" destOrd="0" presId="urn:microsoft.com/office/officeart/2005/8/layout/target3"/>
    <dgm:cxn modelId="{15C832D9-7E79-4011-B935-F6FE978E4D32}" type="presParOf" srcId="{333A1088-737F-45CB-B68E-254E46348037}" destId="{AED2198E-93D5-4001-81B4-73124B309672}" srcOrd="15" destOrd="0" presId="urn:microsoft.com/office/officeart/2005/8/layout/target3"/>
    <dgm:cxn modelId="{0E006D35-D1B7-4215-A79C-F24AB9369920}" type="presParOf" srcId="{333A1088-737F-45CB-B68E-254E46348037}" destId="{2BE915AB-18AA-4053-B92C-3BFC9ED204BB}" srcOrd="16" destOrd="0" presId="urn:microsoft.com/office/officeart/2005/8/layout/target3"/>
    <dgm:cxn modelId="{42FECE59-D8FE-4310-B384-D033304620C4}" type="presParOf" srcId="{333A1088-737F-45CB-B68E-254E46348037}" destId="{6BB5E863-4638-4E1D-BFDE-399D028AC4ED}" srcOrd="17" destOrd="0" presId="urn:microsoft.com/office/officeart/2005/8/layout/target3"/>
    <dgm:cxn modelId="{09CFF7B3-6759-4922-8BFA-353AC4AD2BBA}" type="presParOf" srcId="{333A1088-737F-45CB-B68E-254E46348037}" destId="{5A5FFA88-C948-4069-8E93-59FA12366E83}" srcOrd="18" destOrd="0" presId="urn:microsoft.com/office/officeart/2005/8/layout/target3"/>
    <dgm:cxn modelId="{4C789573-116F-4A77-9D4E-0A0BC9AF88C5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-21247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ŠKOLY:SOŠ Net Office, spol. s r.o. Orlová Lutyně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46255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Jana Kijonková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13741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Podpora výuky v technických oborech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781263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Relační databáze – navigační formulář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48773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CZ.1.5.00/34.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xmlns="" val="360896752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467544" y="1052736"/>
            <a:ext cx="849694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Aplikace Access 2010 obsahuje nový ovládací prvek navigace, který usnadňuje přepínání </a:t>
            </a:r>
            <a:endParaRPr lang="cs-CZ" dirty="0" smtClean="0"/>
          </a:p>
          <a:p>
            <a:r>
              <a:rPr lang="cs-CZ" dirty="0" smtClean="0"/>
              <a:t>mezi </a:t>
            </a:r>
            <a:r>
              <a:rPr lang="cs-CZ" dirty="0"/>
              <a:t>různými formuláři a sestavami v databázi. </a:t>
            </a:r>
            <a:endParaRPr lang="cs-CZ" dirty="0" smtClean="0"/>
          </a:p>
          <a:p>
            <a:r>
              <a:rPr lang="cs-CZ" dirty="0" smtClean="0"/>
              <a:t>Chcete-li </a:t>
            </a:r>
            <a:r>
              <a:rPr lang="cs-CZ" dirty="0"/>
              <a:t>databázi publikovat na webu, je použití navigačního formuláře </a:t>
            </a:r>
            <a:r>
              <a:rPr lang="cs-CZ" dirty="0" smtClean="0"/>
              <a:t>nejlepší</a:t>
            </a:r>
          </a:p>
          <a:p>
            <a:r>
              <a:rPr lang="cs-CZ" dirty="0" smtClean="0"/>
              <a:t>možností</a:t>
            </a:r>
            <a:r>
              <a:rPr lang="cs-CZ" dirty="0"/>
              <a:t>, jak vytvořit přepínací panel nebo domovskou stránku pro webovou databázi.</a:t>
            </a:r>
          </a:p>
        </p:txBody>
      </p:sp>
      <p:sp>
        <p:nvSpPr>
          <p:cNvPr id="6" name="Obdélník 5"/>
          <p:cNvSpPr/>
          <p:nvPr/>
        </p:nvSpPr>
        <p:spPr>
          <a:xfrm>
            <a:off x="467544" y="404664"/>
            <a:ext cx="500976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400" b="1" dirty="0">
                <a:solidFill>
                  <a:srgbClr val="FF0000"/>
                </a:solidFill>
              </a:rPr>
              <a:t>Relační databáze – navigační formulář</a:t>
            </a:r>
          </a:p>
        </p:txBody>
      </p:sp>
      <p:sp>
        <p:nvSpPr>
          <p:cNvPr id="7" name="Obdélník 6"/>
          <p:cNvSpPr/>
          <p:nvPr/>
        </p:nvSpPr>
        <p:spPr>
          <a:xfrm>
            <a:off x="467544" y="2564904"/>
            <a:ext cx="849694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Na kartě </a:t>
            </a:r>
            <a:r>
              <a:rPr lang="cs-CZ" b="1" dirty="0"/>
              <a:t>Vytvoření</a:t>
            </a:r>
            <a:r>
              <a:rPr lang="cs-CZ" dirty="0"/>
              <a:t> klikněte ve skupině </a:t>
            </a:r>
            <a:r>
              <a:rPr lang="cs-CZ" b="1" dirty="0"/>
              <a:t>Formuláře</a:t>
            </a:r>
            <a:r>
              <a:rPr lang="cs-CZ" dirty="0"/>
              <a:t> na tlačítko </a:t>
            </a:r>
            <a:r>
              <a:rPr lang="cs-CZ" b="1" dirty="0"/>
              <a:t>Navigace</a:t>
            </a:r>
            <a:r>
              <a:rPr lang="cs-CZ" dirty="0"/>
              <a:t> </a:t>
            </a:r>
            <a:endParaRPr lang="cs-CZ" dirty="0" smtClean="0"/>
          </a:p>
          <a:p>
            <a:r>
              <a:rPr lang="cs-CZ" dirty="0" smtClean="0"/>
              <a:t>a </a:t>
            </a:r>
            <a:r>
              <a:rPr lang="cs-CZ" dirty="0"/>
              <a:t>vyberte požadovaný </a:t>
            </a:r>
            <a:r>
              <a:rPr lang="cs-CZ" u="sng" dirty="0">
                <a:solidFill>
                  <a:srgbClr val="FF0000"/>
                </a:solidFill>
              </a:rPr>
              <a:t>styl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/>
              <a:t>navigačního formuláře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44008" y="3211235"/>
            <a:ext cx="2761609" cy="3320778"/>
          </a:xfrm>
          <a:prstGeom prst="rect">
            <a:avLst/>
          </a:prstGeom>
        </p:spPr>
      </p:pic>
      <p:cxnSp>
        <p:nvCxnSpPr>
          <p:cNvPr id="10" name="Přímá spojnice se šipkou 9"/>
          <p:cNvCxnSpPr/>
          <p:nvPr/>
        </p:nvCxnSpPr>
        <p:spPr>
          <a:xfrm flipH="1">
            <a:off x="5477314" y="2888069"/>
            <a:ext cx="1110910" cy="396915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0" b="99153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067944" y="3429000"/>
            <a:ext cx="800100" cy="3168352"/>
          </a:xfrm>
          <a:prstGeom prst="rect">
            <a:avLst/>
          </a:prstGeom>
        </p:spPr>
      </p:pic>
      <p:cxnSp>
        <p:nvCxnSpPr>
          <p:cNvPr id="14" name="Přímá spojnice se šipkou 13"/>
          <p:cNvCxnSpPr/>
          <p:nvPr/>
        </p:nvCxnSpPr>
        <p:spPr>
          <a:xfrm>
            <a:off x="2843808" y="3211235"/>
            <a:ext cx="1152128" cy="1660389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5714031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4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92131" y="1340768"/>
            <a:ext cx="5080422" cy="3888432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111577" y="2276872"/>
            <a:ext cx="1474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Lišta navigace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940151" y="3100318"/>
            <a:ext cx="18172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Navigační tlačítka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92131" y="5373216"/>
            <a:ext cx="222689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Podformulář navigace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92131" y="548680"/>
            <a:ext cx="28959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Popis navigačního formuláře</a:t>
            </a: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cxnSp>
        <p:nvCxnSpPr>
          <p:cNvPr id="8" name="Přímá spojnice se šipkou 7"/>
          <p:cNvCxnSpPr>
            <a:stCxn id="3" idx="1"/>
          </p:cNvCxnSpPr>
          <p:nvPr/>
        </p:nvCxnSpPr>
        <p:spPr>
          <a:xfrm flipH="1">
            <a:off x="5364088" y="2461538"/>
            <a:ext cx="747489" cy="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Obdélník 18"/>
          <p:cNvSpPr/>
          <p:nvPr/>
        </p:nvSpPr>
        <p:spPr>
          <a:xfrm>
            <a:off x="755576" y="2276872"/>
            <a:ext cx="4680520" cy="356400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755576" y="2677747"/>
            <a:ext cx="4608512" cy="2088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40000"/>
                  <a:lumOff val="60000"/>
                </a:schemeClr>
              </a:gs>
              <a:gs pos="81000">
                <a:schemeClr val="accent1">
                  <a:tint val="44500"/>
                  <a:satMod val="160000"/>
                  <a:alpha val="23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 w="38100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se šipkou 8"/>
          <p:cNvCxnSpPr>
            <a:stCxn id="4" idx="1"/>
          </p:cNvCxnSpPr>
          <p:nvPr/>
        </p:nvCxnSpPr>
        <p:spPr>
          <a:xfrm flipH="1" flipV="1">
            <a:off x="3851920" y="2461538"/>
            <a:ext cx="2088231" cy="823446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>
            <a:stCxn id="4" idx="1"/>
          </p:cNvCxnSpPr>
          <p:nvPr/>
        </p:nvCxnSpPr>
        <p:spPr>
          <a:xfrm flipH="1" flipV="1">
            <a:off x="1647497" y="2471011"/>
            <a:ext cx="4292654" cy="813973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>
            <a:stCxn id="4" idx="1"/>
          </p:cNvCxnSpPr>
          <p:nvPr/>
        </p:nvCxnSpPr>
        <p:spPr>
          <a:xfrm flipH="1" flipV="1">
            <a:off x="2843808" y="2471011"/>
            <a:ext cx="3096343" cy="813973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 flipV="1">
            <a:off x="4788024" y="2564904"/>
            <a:ext cx="1159071" cy="72008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>
            <a:stCxn id="5" idx="0"/>
          </p:cNvCxnSpPr>
          <p:nvPr/>
        </p:nvCxnSpPr>
        <p:spPr>
          <a:xfrm flipV="1">
            <a:off x="1605577" y="4437112"/>
            <a:ext cx="878191" cy="936104"/>
          </a:xfrm>
          <a:prstGeom prst="straightConnector1">
            <a:avLst/>
          </a:prstGeom>
          <a:ln w="38100"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40259668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19" grpId="0" animBg="1"/>
      <p:bldP spid="2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76672"/>
            <a:ext cx="10839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tx2"/>
                </a:solidFill>
              </a:rPr>
              <a:t>Příklad 1: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582435" y="476672"/>
            <a:ext cx="458894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Vytvořte formulář podle následujícího obrázku.</a:t>
            </a:r>
          </a:p>
          <a:p>
            <a:r>
              <a:rPr lang="cs-CZ" dirty="0" smtClean="0"/>
              <a:t>Tlačítkům zatím nepřiřazujte žádná makra.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1556792"/>
            <a:ext cx="6998021" cy="4176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581305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76672"/>
            <a:ext cx="10839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tx2"/>
                </a:solidFill>
              </a:rPr>
              <a:t>Příklad 2: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582435" y="476672"/>
            <a:ext cx="657891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Formulář umístěte na navigační formulář a tlačítkům přidejte makra,</a:t>
            </a:r>
          </a:p>
          <a:p>
            <a:r>
              <a:rPr lang="cs-CZ" dirty="0" smtClean="0"/>
              <a:t>která budou otevírat formulář Nakladatel jako dialogové okno </a:t>
            </a:r>
          </a:p>
          <a:p>
            <a:r>
              <a:rPr lang="cs-CZ" dirty="0" smtClean="0"/>
              <a:t>pro konkrétního nakladatele.</a:t>
            </a:r>
          </a:p>
          <a:p>
            <a:r>
              <a:rPr lang="cs-CZ" dirty="0" smtClean="0"/>
              <a:t>Horní tlačítko Nový </a:t>
            </a:r>
            <a:r>
              <a:rPr lang="cs-CZ" dirty="0" smtClean="0"/>
              <a:t>otevře </a:t>
            </a:r>
            <a:r>
              <a:rPr lang="cs-CZ" dirty="0" smtClean="0"/>
              <a:t>tento formulář na novém záznamu.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1916832"/>
            <a:ext cx="8769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tx2"/>
                </a:solidFill>
              </a:rPr>
              <a:t>Řešení: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590176" y="1916832"/>
            <a:ext cx="37701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Nejdříve vytvoříme navigační formulář.</a:t>
            </a: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3" y="2348879"/>
            <a:ext cx="6843918" cy="2936125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1610120" y="5590980"/>
            <a:ext cx="3243517" cy="646331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Pokliknutím na navigační tlačítko</a:t>
            </a:r>
          </a:p>
          <a:p>
            <a:r>
              <a:rPr lang="cs-CZ" dirty="0" smtClean="0"/>
              <a:t>zapíšeme název formuláře</a:t>
            </a:r>
            <a:endParaRPr lang="cs-CZ" dirty="0"/>
          </a:p>
        </p:txBody>
      </p:sp>
      <p:cxnSp>
        <p:nvCxnSpPr>
          <p:cNvPr id="11" name="Přímá spojnice se šipkou 10"/>
          <p:cNvCxnSpPr>
            <a:stCxn id="7" idx="0"/>
          </p:cNvCxnSpPr>
          <p:nvPr/>
        </p:nvCxnSpPr>
        <p:spPr>
          <a:xfrm flipH="1" flipV="1">
            <a:off x="2339752" y="4581128"/>
            <a:ext cx="892127" cy="100985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4945804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2756" y="1196752"/>
            <a:ext cx="7303816" cy="309634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52756" y="395372"/>
            <a:ext cx="3221075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Formulář se zobrazí automaticky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52756" y="4941168"/>
            <a:ext cx="12273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b="1">
                <a:solidFill>
                  <a:schemeClr val="tx2"/>
                </a:solidFill>
              </a:defRPr>
            </a:lvl1pPr>
          </a:lstStyle>
          <a:p>
            <a:r>
              <a:rPr lang="cs-CZ" dirty="0"/>
              <a:t>Poznámka: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910997" y="4941168"/>
            <a:ext cx="584557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Formulář se pouze zobrazuje, není otevřený, na to si musíme</a:t>
            </a:r>
          </a:p>
          <a:p>
            <a:r>
              <a:rPr lang="cs-CZ" dirty="0" smtClean="0"/>
              <a:t>dávat pozor při vytváření maker.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51996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764704"/>
            <a:ext cx="748807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Nyní přidáme makra tlačítkům.</a:t>
            </a:r>
          </a:p>
          <a:p>
            <a:r>
              <a:rPr lang="cs-CZ" dirty="0" smtClean="0"/>
              <a:t>Formulář přepneme do návrhového zobrazení a pro tlačítko Upravit vytvoříme</a:t>
            </a:r>
          </a:p>
          <a:p>
            <a:r>
              <a:rPr lang="cs-CZ" dirty="0" smtClean="0"/>
              <a:t>následující makro: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85631" y="2132856"/>
            <a:ext cx="7971981" cy="3802022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3563888" y="4322592"/>
            <a:ext cx="2520280" cy="432048"/>
          </a:xfrm>
          <a:prstGeom prst="rect">
            <a:avLst/>
          </a:prstGeom>
          <a:noFill/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6126680" y="4322592"/>
            <a:ext cx="2159484" cy="432048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5076696" y="3212976"/>
            <a:ext cx="32749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smtClean="0">
                <a:solidFill>
                  <a:srgbClr val="002060"/>
                </a:solidFill>
              </a:rPr>
              <a:t>Hodnota v otevíraném formuláři</a:t>
            </a:r>
            <a:endParaRPr lang="cs-CZ" b="1" u="sng" dirty="0">
              <a:solidFill>
                <a:srgbClr val="002060"/>
              </a:solidFill>
            </a:endParaRPr>
          </a:p>
        </p:txBody>
      </p:sp>
      <p:cxnSp>
        <p:nvCxnSpPr>
          <p:cNvPr id="8" name="Přímá spojnice se šipkou 7"/>
          <p:cNvCxnSpPr/>
          <p:nvPr/>
        </p:nvCxnSpPr>
        <p:spPr>
          <a:xfrm flipV="1">
            <a:off x="5076696" y="3582309"/>
            <a:ext cx="431408" cy="740283"/>
          </a:xfrm>
          <a:prstGeom prst="straightConnector1">
            <a:avLst/>
          </a:prstGeom>
          <a:ln w="38100">
            <a:solidFill>
              <a:schemeClr val="accent1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4591659" y="6122910"/>
            <a:ext cx="42559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smtClean="0">
                <a:solidFill>
                  <a:srgbClr val="FF0000"/>
                </a:solidFill>
              </a:rPr>
              <a:t>Odkaz na hodnotu v zobrazeném formuláři</a:t>
            </a:r>
            <a:endParaRPr lang="cs-CZ" b="1" u="sng" dirty="0">
              <a:solidFill>
                <a:srgbClr val="FF0000"/>
              </a:solidFill>
            </a:endParaRPr>
          </a:p>
        </p:txBody>
      </p:sp>
      <p:cxnSp>
        <p:nvCxnSpPr>
          <p:cNvPr id="11" name="Přímá spojnice se šipkou 10"/>
          <p:cNvCxnSpPr>
            <a:endCxn id="9" idx="0"/>
          </p:cNvCxnSpPr>
          <p:nvPr/>
        </p:nvCxnSpPr>
        <p:spPr>
          <a:xfrm flipH="1">
            <a:off x="6719614" y="4754640"/>
            <a:ext cx="486808" cy="136827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1734802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5" y="764704"/>
            <a:ext cx="25021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Makro pro tlačítko Nový: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69944" y="1484784"/>
            <a:ext cx="8004111" cy="3888432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755575" y="5589240"/>
            <a:ext cx="58436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Od makra pro tlačítko Upravit se liší pouze v řádku Režim dat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69944" y="4221088"/>
            <a:ext cx="8106512" cy="504056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se šipkou 6"/>
          <p:cNvCxnSpPr/>
          <p:nvPr/>
        </p:nvCxnSpPr>
        <p:spPr>
          <a:xfrm flipV="1">
            <a:off x="1115616" y="4473116"/>
            <a:ext cx="432048" cy="1116124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8877697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836712"/>
            <a:ext cx="74462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Formulář graficky upravte a přidejte další objekty podle následujícího obrázku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99591" y="1309772"/>
            <a:ext cx="7540669" cy="4351476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83568" y="5805264"/>
            <a:ext cx="47971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Pomoci tlačítka Nový přidejte dalšího nakladatele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355062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Materiál slouží k </a:t>
            </a:r>
            <a:r>
              <a:rPr lang="cs-CZ" dirty="0" smtClean="0"/>
              <a:t>výkladu nového </a:t>
            </a:r>
            <a:r>
              <a:rPr lang="cs-CZ" dirty="0"/>
              <a:t>učiva.</a:t>
            </a:r>
          </a:p>
          <a:p>
            <a:r>
              <a:rPr lang="cs-CZ" dirty="0"/>
              <a:t>Opakování </a:t>
            </a:r>
            <a:r>
              <a:rPr lang="cs-CZ" dirty="0" smtClean="0"/>
              <a:t>– makra pomoci tvůrce výrazů.</a:t>
            </a:r>
          </a:p>
          <a:p>
            <a:r>
              <a:rPr lang="cs-CZ" dirty="0" smtClean="0"/>
              <a:t>Student se učí porozumět odbornému textu.</a:t>
            </a:r>
            <a:endParaRPr lang="cs-CZ" dirty="0"/>
          </a:p>
          <a:p>
            <a:r>
              <a:rPr lang="cs-CZ" dirty="0" smtClean="0"/>
              <a:t>Student </a:t>
            </a:r>
            <a:r>
              <a:rPr lang="cs-CZ" dirty="0"/>
              <a:t>může materiál použít při opakování.</a:t>
            </a:r>
          </a:p>
          <a:p>
            <a:r>
              <a:rPr lang="cs-CZ" dirty="0"/>
              <a:t>Předpokládaná doba </a:t>
            </a:r>
            <a:r>
              <a:rPr lang="cs-CZ" dirty="0" smtClean="0"/>
              <a:t>30 min</a:t>
            </a:r>
            <a:endParaRPr lang="cs-CZ" dirty="0"/>
          </a:p>
          <a:p>
            <a:pPr marL="0" indent="0" algn="ctr">
              <a:buNone/>
            </a:pPr>
            <a:r>
              <a:rPr lang="cs-CZ" sz="4400" dirty="0"/>
              <a:t>CITACE</a:t>
            </a:r>
          </a:p>
          <a:p>
            <a:r>
              <a:rPr lang="cs-CZ" dirty="0"/>
              <a:t>Vlastní </a:t>
            </a:r>
            <a:r>
              <a:rPr lang="cs-CZ" dirty="0" smtClean="0"/>
              <a:t>tvorba (k prezentaci je přiložen pracovní soubor)</a:t>
            </a:r>
          </a:p>
          <a:p>
            <a:r>
              <a:rPr lang="cs-CZ" dirty="0" smtClean="0"/>
              <a:t>Nápověda k aplikaci Access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1441</TotalTime>
  <Words>310</Words>
  <Application>Microsoft Office PowerPoint</Application>
  <PresentationFormat>Předvádění na obrazovce (4:3)</PresentationFormat>
  <Paragraphs>51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ANOTACE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Dum</cp:lastModifiedBy>
  <cp:revision>124</cp:revision>
  <dcterms:created xsi:type="dcterms:W3CDTF">2011-06-20T10:40:08Z</dcterms:created>
  <dcterms:modified xsi:type="dcterms:W3CDTF">2013-01-24T12:27:40Z</dcterms:modified>
</cp:coreProperties>
</file>