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1" r:id="rId3"/>
    <p:sldId id="266" r:id="rId4"/>
    <p:sldId id="267" r:id="rId5"/>
    <p:sldId id="268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2" end="5"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Podpora výuky v technických oborech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NÁZEV ŠKOLY:SOŠ Net Office, spol. s r.o. Orlová Lutyně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AUTOR: Mgr. Jana Kijonková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TEMA: Relační databáze – zápis do podformuláře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solidFill>
          <a:schemeClr val="bg1"/>
        </a:solidFill>
      </dgm:spPr>
      <dgm:t>
        <a:bodyPr/>
        <a:lstStyle/>
        <a:p>
          <a:pPr algn="l" rtl="0"/>
          <a:r>
            <a:rPr lang="cs-CZ" sz="2000" dirty="0" smtClean="0"/>
            <a:t>ČÍSLO PROJEKTU: CZ.1.5.00/34.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-834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-105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1440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 custLinFactNeighborX="-225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 custLinFactNeighborX="-521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543F2E8-68BC-4249-9BCA-78ECEF5F9DFC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720C240-C3F8-445C-AB48-AFC28F499F10}" type="presOf" srcId="{D1D4F407-5343-4D3F-B5B9-D407B03CAEB4}" destId="{AED2198E-93D5-4001-81B4-73124B309672}" srcOrd="1" destOrd="0" presId="urn:microsoft.com/office/officeart/2005/8/layout/target3"/>
    <dgm:cxn modelId="{E392B5DA-FAB9-455E-AFC1-2E66CC96248B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BA285EA-19C1-4B7A-B683-28AEDC386D17}" type="presOf" srcId="{D1D4F407-5343-4D3F-B5B9-D407B03CAEB4}" destId="{D005CE8C-CC26-4C3E-AC11-E15060ECD759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224C3CFE-E518-4116-96E3-2C2E940A9392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4A4A08C-B7F9-4027-ACD3-7413894B6DDA}" type="presOf" srcId="{4C35D32F-0EAB-4CD7-82EE-45574DC2A586}" destId="{8BEBB6EC-1DAA-4CAC-8A25-BC0FCBD5DBD5}" srcOrd="0" destOrd="0" presId="urn:microsoft.com/office/officeart/2005/8/layout/target3"/>
    <dgm:cxn modelId="{962B814C-10E3-4C56-A684-C60BCC445D3E}" type="presOf" srcId="{B651F6E3-6281-48DB-9319-2AEAFDAE7572}" destId="{6BB5E863-4638-4E1D-BFDE-399D028AC4ED}" srcOrd="1" destOrd="0" presId="urn:microsoft.com/office/officeart/2005/8/layout/target3"/>
    <dgm:cxn modelId="{59E8961A-1797-4540-9266-43D93E656A3E}" type="presOf" srcId="{D1B46980-6531-4606-95E6-44980827E919}" destId="{2BE915AB-18AA-4053-B92C-3BFC9ED204BB}" srcOrd="1" destOrd="0" presId="urn:microsoft.com/office/officeart/2005/8/layout/target3"/>
    <dgm:cxn modelId="{DB58F409-A00E-4277-9D36-1DE4E32F32FC}" type="presOf" srcId="{D1B46980-6531-4606-95E6-44980827E919}" destId="{6140AFEC-043D-4C43-A2F9-D0F5331DF3A3}" srcOrd="0" destOrd="0" presId="urn:microsoft.com/office/officeart/2005/8/layout/target3"/>
    <dgm:cxn modelId="{4A5BC527-7A88-46A8-A670-CBD0E0821D5A}" type="presOf" srcId="{757F3AB3-0718-4624-B441-E567A8F0AB56}" destId="{333A1088-737F-45CB-B68E-254E46348037}" srcOrd="0" destOrd="0" presId="urn:microsoft.com/office/officeart/2005/8/layout/target3"/>
    <dgm:cxn modelId="{74B786C0-901B-44F4-B29F-798A882A25DB}" type="presOf" srcId="{D8197B8C-B260-4A16-BDF4-0947B075E274}" destId="{25B08C86-7E15-44DC-BE7F-FFB55DD49D12}" srcOrd="0" destOrd="0" presId="urn:microsoft.com/office/officeart/2005/8/layout/target3"/>
    <dgm:cxn modelId="{B56C5577-EA97-4A7B-991D-9952BC1F4C70}" type="presParOf" srcId="{333A1088-737F-45CB-B68E-254E46348037}" destId="{F5ABB229-8D3B-4694-996A-96F23CF14429}" srcOrd="0" destOrd="0" presId="urn:microsoft.com/office/officeart/2005/8/layout/target3"/>
    <dgm:cxn modelId="{B5E654B4-2E23-4ECB-B0D7-0503CEF434D7}" type="presParOf" srcId="{333A1088-737F-45CB-B68E-254E46348037}" destId="{F41139FD-01EE-4571-8B17-4FB00FC51163}" srcOrd="1" destOrd="0" presId="urn:microsoft.com/office/officeart/2005/8/layout/target3"/>
    <dgm:cxn modelId="{C56682D5-DEB6-4145-8D58-9A1462D70AA1}" type="presParOf" srcId="{333A1088-737F-45CB-B68E-254E46348037}" destId="{D005CE8C-CC26-4C3E-AC11-E15060ECD759}" srcOrd="2" destOrd="0" presId="urn:microsoft.com/office/officeart/2005/8/layout/target3"/>
    <dgm:cxn modelId="{0E4549AB-600B-4920-A033-0205B4ABE80C}" type="presParOf" srcId="{333A1088-737F-45CB-B68E-254E46348037}" destId="{2C702D82-9B77-49B7-9568-BB8EB47C3372}" srcOrd="3" destOrd="0" presId="urn:microsoft.com/office/officeart/2005/8/layout/target3"/>
    <dgm:cxn modelId="{50F0255F-D7C9-4844-B0DC-80F25D9077FC}" type="presParOf" srcId="{333A1088-737F-45CB-B68E-254E46348037}" destId="{A52A0455-90FF-4808-ABD0-F02540D31D5A}" srcOrd="4" destOrd="0" presId="urn:microsoft.com/office/officeart/2005/8/layout/target3"/>
    <dgm:cxn modelId="{5AC20AE1-649A-43FE-9F89-E7972A8D47B7}" type="presParOf" srcId="{333A1088-737F-45CB-B68E-254E46348037}" destId="{6140AFEC-043D-4C43-A2F9-D0F5331DF3A3}" srcOrd="5" destOrd="0" presId="urn:microsoft.com/office/officeart/2005/8/layout/target3"/>
    <dgm:cxn modelId="{DAF4754A-81E1-4D50-AC9D-BBE10F50C48B}" type="presParOf" srcId="{333A1088-737F-45CB-B68E-254E46348037}" destId="{9358AC05-5D7D-4327-9F80-1AD486AEA664}" srcOrd="6" destOrd="0" presId="urn:microsoft.com/office/officeart/2005/8/layout/target3"/>
    <dgm:cxn modelId="{0A85782C-DC86-41DD-ABC7-F936092D1C8C}" type="presParOf" srcId="{333A1088-737F-45CB-B68E-254E46348037}" destId="{313FC574-E1CD-4FB4-B054-0B805CE0447D}" srcOrd="7" destOrd="0" presId="urn:microsoft.com/office/officeart/2005/8/layout/target3"/>
    <dgm:cxn modelId="{C99238E2-5E38-4D0B-A3DE-7E6A1DCF4F6B}" type="presParOf" srcId="{333A1088-737F-45CB-B68E-254E46348037}" destId="{619D679B-A015-4ECF-8348-D1034C574F40}" srcOrd="8" destOrd="0" presId="urn:microsoft.com/office/officeart/2005/8/layout/target3"/>
    <dgm:cxn modelId="{F7E4C797-D016-4BA6-9B7F-D3128D7818A5}" type="presParOf" srcId="{333A1088-737F-45CB-B68E-254E46348037}" destId="{322283A8-4A27-4CDA-BAE3-F381106A9174}" srcOrd="9" destOrd="0" presId="urn:microsoft.com/office/officeart/2005/8/layout/target3"/>
    <dgm:cxn modelId="{1546EF3E-C51E-4CF2-BDA6-F99228637AC2}" type="presParOf" srcId="{333A1088-737F-45CB-B68E-254E46348037}" destId="{FFC9F71D-1B4F-4AD9-A4A6-86ADEFC8AF5C}" srcOrd="10" destOrd="0" presId="urn:microsoft.com/office/officeart/2005/8/layout/target3"/>
    <dgm:cxn modelId="{2DE8ADB3-2532-4F77-AA26-31AFD0B37140}" type="presParOf" srcId="{333A1088-737F-45CB-B68E-254E46348037}" destId="{25B08C86-7E15-44DC-BE7F-FFB55DD49D12}" srcOrd="11" destOrd="0" presId="urn:microsoft.com/office/officeart/2005/8/layout/target3"/>
    <dgm:cxn modelId="{56727F68-1373-4FDF-B355-0F0413802D5E}" type="presParOf" srcId="{333A1088-737F-45CB-B68E-254E46348037}" destId="{76644BE8-9D7C-4C09-B250-3D10AF48CBB7}" srcOrd="12" destOrd="0" presId="urn:microsoft.com/office/officeart/2005/8/layout/target3"/>
    <dgm:cxn modelId="{125FAF9C-5F31-4EFD-8C2F-17C260896C04}" type="presParOf" srcId="{333A1088-737F-45CB-B68E-254E46348037}" destId="{EE85B701-7295-41C0-BA7A-34D3756A2AE6}" srcOrd="13" destOrd="0" presId="urn:microsoft.com/office/officeart/2005/8/layout/target3"/>
    <dgm:cxn modelId="{4EB9267C-C55A-448D-A0B4-005B6C5DDA23}" type="presParOf" srcId="{333A1088-737F-45CB-B68E-254E46348037}" destId="{8BEBB6EC-1DAA-4CAC-8A25-BC0FCBD5DBD5}" srcOrd="14" destOrd="0" presId="urn:microsoft.com/office/officeart/2005/8/layout/target3"/>
    <dgm:cxn modelId="{15C832D9-7E79-4011-B935-F6FE978E4D32}" type="presParOf" srcId="{333A1088-737F-45CB-B68E-254E46348037}" destId="{AED2198E-93D5-4001-81B4-73124B309672}" srcOrd="15" destOrd="0" presId="urn:microsoft.com/office/officeart/2005/8/layout/target3"/>
    <dgm:cxn modelId="{0E006D35-D1B7-4215-A79C-F24AB9369920}" type="presParOf" srcId="{333A1088-737F-45CB-B68E-254E46348037}" destId="{2BE915AB-18AA-4053-B92C-3BFC9ED204BB}" srcOrd="16" destOrd="0" presId="urn:microsoft.com/office/officeart/2005/8/layout/target3"/>
    <dgm:cxn modelId="{42FECE59-D8FE-4310-B384-D033304620C4}" type="presParOf" srcId="{333A1088-737F-45CB-B68E-254E46348037}" destId="{6BB5E863-4638-4E1D-BFDE-399D028AC4ED}" srcOrd="17" destOrd="0" presId="urn:microsoft.com/office/officeart/2005/8/layout/target3"/>
    <dgm:cxn modelId="{09CFF7B3-6759-4922-8BFA-353AC4AD2BBA}" type="presParOf" srcId="{333A1088-737F-45CB-B68E-254E46348037}" destId="{5A5FFA88-C948-4069-8E93-59FA12366E83}" srcOrd="18" destOrd="0" presId="urn:microsoft.com/office/officeart/2005/8/layout/target3"/>
    <dgm:cxn modelId="{4C789573-116F-4A77-9D4E-0A0BC9AF88C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21247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ŠKOLY:SOŠ Net Office, spol. s r.o. Orlová Lutyně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46255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Jana Kijonková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13741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Podpora výuky v technických oborech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781263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Relační databáze – zápis do podformuláře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48773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bg1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CZ.1.5.00/34.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409346147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67544" y="404664"/>
            <a:ext cx="5494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Relační databáze – zápis do </a:t>
            </a:r>
            <a:r>
              <a:rPr lang="cs-CZ" sz="2400" b="1" dirty="0" smtClean="0">
                <a:solidFill>
                  <a:srgbClr val="FF0000"/>
                </a:solidFill>
              </a:rPr>
              <a:t>podformuláře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67544" y="1484784"/>
            <a:ext cx="7776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Firma, která odebírá knihy od různých nakladatelů, je rovněž prodává zákazníkům.</a:t>
            </a:r>
          </a:p>
          <a:p>
            <a:r>
              <a:rPr lang="cs-CZ" dirty="0" smtClean="0"/>
              <a:t>Přidejte do aplikace tabulky tak, aby platilo, že jeden zákazník si může zakoupit více titulů a </a:t>
            </a:r>
            <a:r>
              <a:rPr lang="cs-CZ" dirty="0" smtClean="0"/>
              <a:t>jednu </a:t>
            </a:r>
            <a:r>
              <a:rPr lang="cs-CZ" dirty="0" smtClean="0"/>
              <a:t>knihu si může zakoupit více zákazníků.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3" y="2718212"/>
            <a:ext cx="876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Řešení: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3" y="980728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Příklad 1: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2" y="3212976"/>
            <a:ext cx="7776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 aplikace přidáme dvě tabulky s názvem „Zakaznici“ a „Nakup“, vypíšeme několik záznamů a propojíme se stávajícími tabulkami.</a:t>
            </a:r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3861048"/>
            <a:ext cx="8055855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1403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467542" y="548680"/>
            <a:ext cx="1083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Příklad 2: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691680" y="548680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Vytvořte objekt pro zápis objednávek pro jednotlivé zákazníky tak, aby byl zápis efektivní.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3" y="1475492"/>
            <a:ext cx="876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Řešení:</a:t>
            </a:r>
            <a:endParaRPr lang="cs-CZ" b="1" dirty="0">
              <a:solidFill>
                <a:schemeClr val="tx2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263874"/>
            <a:ext cx="8308715" cy="368540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691681" y="1556792"/>
            <a:ext cx="7128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Objekt vytvoříme nad tabulkami Zakaznik, Nakup a Knihy a upravíme podle zadání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084168" y="2060848"/>
            <a:ext cx="2484911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Vzorec v nevázaném poli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5364088" y="2245514"/>
            <a:ext cx="720080" cy="53541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467544" y="4106577"/>
            <a:ext cx="8067080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Pravým tlačítkem myši klikněte na pole č.knihy a zvolte změnit na pole se seznamem.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V="1">
            <a:off x="906028" y="3645024"/>
            <a:ext cx="0" cy="46155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67542" y="4797152"/>
            <a:ext cx="864140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Pole se seznamem se nachází v podformuláři a </a:t>
            </a:r>
            <a:r>
              <a:rPr lang="cs-CZ" dirty="0"/>
              <a:t>je vázáno na pole </a:t>
            </a:r>
            <a:r>
              <a:rPr lang="cs-CZ" dirty="0" smtClean="0"/>
              <a:t>ID_kniha z tabulky Nakup.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8130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548680"/>
            <a:ext cx="3888432" cy="4210322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923928" y="1278052"/>
            <a:ext cx="4176464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Jako zdroj řádků zvolte dotaz a vyberte pole ID_knihy a nazev z tabulky Knihy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09689" y="3284984"/>
            <a:ext cx="3716851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Ve formátových vlastnostech upravte: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09689" y="3818657"/>
            <a:ext cx="306686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Počet sloupců	2</a:t>
            </a:r>
          </a:p>
          <a:p>
            <a:r>
              <a:rPr lang="cs-CZ" dirty="0"/>
              <a:t>Šířky sloupců	</a:t>
            </a:r>
            <a:r>
              <a:rPr lang="cs-CZ" dirty="0" smtClean="0"/>
              <a:t>0,5cm;7cm</a:t>
            </a:r>
          </a:p>
          <a:p>
            <a:r>
              <a:rPr lang="cs-CZ" dirty="0"/>
              <a:t>Šířka seznamu	</a:t>
            </a:r>
            <a:r>
              <a:rPr lang="cs-CZ" dirty="0" smtClean="0"/>
              <a:t>7,5cm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94580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88640"/>
            <a:ext cx="4248472" cy="4295677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79913" y="1278053"/>
            <a:ext cx="4968552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 přepnutí do formulářového zobrazení vybereme objednanou knihu se seznamu.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5" name="Přímá spojnice se šipkou 4"/>
          <p:cNvCxnSpPr>
            <a:stCxn id="3" idx="1"/>
          </p:cNvCxnSpPr>
          <p:nvPr/>
        </p:nvCxnSpPr>
        <p:spPr>
          <a:xfrm flipH="1">
            <a:off x="2555776" y="1601219"/>
            <a:ext cx="1224137" cy="153975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560" y="4509121"/>
            <a:ext cx="7810181" cy="93610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779913" y="3645025"/>
            <a:ext cx="4565032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Hodnoty z tabulky Knihy se doplní automaticky</a:t>
            </a:r>
            <a:endParaRPr lang="cs-CZ" dirty="0">
              <a:solidFill>
                <a:srgbClr val="FF0000"/>
              </a:solidFill>
            </a:endParaRPr>
          </a:p>
        </p:txBody>
      </p:sp>
      <p:cxnSp>
        <p:nvCxnSpPr>
          <p:cNvPr id="9" name="Přímá spojnice se šipkou 8"/>
          <p:cNvCxnSpPr>
            <a:stCxn id="7" idx="2"/>
          </p:cNvCxnSpPr>
          <p:nvPr/>
        </p:nvCxnSpPr>
        <p:spPr>
          <a:xfrm flipH="1">
            <a:off x="5580112" y="4014357"/>
            <a:ext cx="482317" cy="11428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7" idx="2"/>
          </p:cNvCxnSpPr>
          <p:nvPr/>
        </p:nvCxnSpPr>
        <p:spPr>
          <a:xfrm>
            <a:off x="6062429" y="4014357"/>
            <a:ext cx="957843" cy="11428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>
            <a:stCxn id="7" idx="2"/>
          </p:cNvCxnSpPr>
          <p:nvPr/>
        </p:nvCxnSpPr>
        <p:spPr>
          <a:xfrm>
            <a:off x="6062429" y="4014357"/>
            <a:ext cx="1821939" cy="11428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611560" y="5517233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Doporučení: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150953" y="5517233"/>
            <a:ext cx="65975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Pokud chcete zabránit přepisu těchto hodnot, pak je znepřístupněte.</a:t>
            </a:r>
          </a:p>
          <a:p>
            <a:r>
              <a:rPr lang="cs-CZ" dirty="0" smtClean="0"/>
              <a:t>Přístup klávesou tabulátor	ne (vlastnost jiné);</a:t>
            </a:r>
          </a:p>
          <a:p>
            <a:r>
              <a:rPr lang="cs-CZ" dirty="0" smtClean="0"/>
              <a:t>Zpřístupnit		ne (vlastnost datové).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1996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20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14" grpId="0"/>
      <p:bldP spid="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Materiál slouží k </a:t>
            </a:r>
            <a:r>
              <a:rPr lang="cs-CZ" dirty="0" smtClean="0"/>
              <a:t>výkladu nového </a:t>
            </a:r>
            <a:r>
              <a:rPr lang="cs-CZ" dirty="0"/>
              <a:t>učiva.</a:t>
            </a:r>
          </a:p>
          <a:p>
            <a:r>
              <a:rPr lang="cs-CZ" dirty="0"/>
              <a:t>Opakování </a:t>
            </a:r>
            <a:r>
              <a:rPr lang="cs-CZ" dirty="0" smtClean="0"/>
              <a:t>– makra pomoci tvůrce výrazů, tvorba tabulky, relace.</a:t>
            </a:r>
          </a:p>
          <a:p>
            <a:r>
              <a:rPr lang="cs-CZ" dirty="0" smtClean="0"/>
              <a:t>Student </a:t>
            </a:r>
            <a:r>
              <a:rPr lang="cs-CZ" dirty="0"/>
              <a:t>může materiál použít při opakování.</a:t>
            </a:r>
          </a:p>
          <a:p>
            <a:r>
              <a:rPr lang="cs-CZ" dirty="0"/>
              <a:t>Předpokládaná doba </a:t>
            </a:r>
            <a:r>
              <a:rPr lang="cs-CZ" dirty="0" smtClean="0"/>
              <a:t>40 min</a:t>
            </a:r>
            <a:endParaRPr lang="cs-CZ" dirty="0"/>
          </a:p>
          <a:p>
            <a:pPr marL="0" indent="0" algn="ctr">
              <a:buNone/>
            </a:pPr>
            <a:r>
              <a:rPr lang="cs-CZ" sz="4400" dirty="0"/>
              <a:t>CITACE</a:t>
            </a:r>
          </a:p>
          <a:p>
            <a:r>
              <a:rPr lang="cs-CZ" dirty="0"/>
              <a:t>Vlastní </a:t>
            </a:r>
            <a:r>
              <a:rPr lang="cs-CZ" dirty="0" smtClean="0"/>
              <a:t>tvorba (k prezentaci je přiložen pracovní soubor)</a:t>
            </a:r>
          </a:p>
          <a:p>
            <a:r>
              <a:rPr lang="cs-CZ" dirty="0" smtClean="0"/>
              <a:t>Nápověda k aplikaci Access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1699</TotalTime>
  <Words>283</Words>
  <Application>Microsoft Office PowerPoint</Application>
  <PresentationFormat>Předvádění na obrazovce (4:3)</PresentationFormat>
  <Paragraphs>38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Snímek 3</vt:lpstr>
      <vt:lpstr>Snímek 4</vt:lpstr>
      <vt:lpstr>Snímek 5</vt:lpstr>
      <vt:lpstr>ANOTACE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158</cp:revision>
  <dcterms:created xsi:type="dcterms:W3CDTF">2011-06-20T10:40:08Z</dcterms:created>
  <dcterms:modified xsi:type="dcterms:W3CDTF">2013-01-24T12:29:17Z</dcterms:modified>
</cp:coreProperties>
</file>