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7" r:id="rId3"/>
    <p:sldId id="264" r:id="rId4"/>
    <p:sldId id="258" r:id="rId5"/>
    <p:sldId id="265" r:id="rId6"/>
    <p:sldId id="266" r:id="rId7"/>
    <p:sldId id="269" r:id="rId8"/>
    <p:sldId id="268" r:id="rId9"/>
    <p:sldId id="270" r:id="rId10"/>
    <p:sldId id="271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CCFF"/>
    <a:srgbClr val="3A9649"/>
    <a:srgbClr val="FFFF66"/>
    <a:srgbClr val="CCFFCC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181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F0071-F39A-43B8-97D8-25445A4F39D2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A26F1-3007-4B20-A2E8-68CBF1FF38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987078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7045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55958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57395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1028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89075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83783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55797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4511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7851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5097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54963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75000">
              <a:schemeClr val="bg1">
                <a:tint val="45000"/>
                <a:shade val="99000"/>
                <a:satMod val="35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6C025-458E-4FBD-B86D-AB6D8A0A460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D2197-1EA4-40CD-957A-4C7E67953C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13233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8/Matthiol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a/af/Pinus_sylvestris_hamata_cones_Bulgaria.jpg/180px-Pinus_sylvestris_hamata_cones_Bulgaria.jpg?uselang=cs" TargetMode="External"/><Relationship Id="rId3" Type="http://schemas.openxmlformats.org/officeDocument/2006/relationships/hyperlink" Target="http://upload.wikimedia.org/wikipedia/commons/thumb/d/db/Celery_cross_section.jpg/320px-Celery_cross_section.jpg" TargetMode="External"/><Relationship Id="rId7" Type="http://schemas.openxmlformats.org/officeDocument/2006/relationships/hyperlink" Target="http://upload.wikimedia.org/wikipedia/commons/9/91/Jan_Svatopluk_Presl_1791-1849.jpg" TargetMode="External"/><Relationship Id="rId2" Type="http://schemas.openxmlformats.org/officeDocument/2006/relationships/hyperlink" Target="http://upload.wikimedia.org/wikipedia/commons/thumb/a/a5/Flower_poster_2.jpg/180px-Flower_poster_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7/78/Raselink.jpg/320px-Raselink.jpg" TargetMode="External"/><Relationship Id="rId11" Type="http://schemas.openxmlformats.org/officeDocument/2006/relationships/hyperlink" Target="http://upload.wikimedia.org/wikipedia/commons/thumb/6/63/SphagnumFallax.jpg/320px-SphagnumFallax.jpg" TargetMode="External"/><Relationship Id="rId5" Type="http://schemas.openxmlformats.org/officeDocument/2006/relationships/hyperlink" Target="http://upload.wikimedia.org/wikipedia/commons/thumb/8/83/Systema_naturae.jpg/189px-Systema_naturae.jpg" TargetMode="External"/><Relationship Id="rId10" Type="http://schemas.openxmlformats.org/officeDocument/2006/relationships/hyperlink" Target="http://upload.wikimedia.org/wikipedia/commons/thumb/f/f5/Spirogyra_sp.jpg/320px-Spirogyra_sp.jpg" TargetMode="External"/><Relationship Id="rId4" Type="http://schemas.openxmlformats.org/officeDocument/2006/relationships/hyperlink" Target="http://upload.wikimedia.org/wikipedia/commons/thumb/3/3b/Leaf_function.jpg/320px-Leaf_function.jpg" TargetMode="External"/><Relationship Id="rId9" Type="http://schemas.openxmlformats.org/officeDocument/2006/relationships/hyperlink" Target="http://www.naturfoto.cz/jinan-dvoulalocny-fotografie-1361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120032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Úvod do botaniky - vědní obory, vědci, systém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29518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15. 10. 2012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="" xmlns:p14="http://schemas.microsoft.com/office/powerpoint/2010/main" val="46674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0527103"/>
              </p:ext>
            </p:extLst>
          </p:nvPr>
        </p:nvGraphicFramePr>
        <p:xfrm>
          <a:off x="1475656" y="908720"/>
          <a:ext cx="6696744" cy="440005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VY_32_INOVACE_BIO.prima.01_úvod do botaniky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Úvod do botaniky - vědní obory, vědci, systém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Botanika pro první ročník osmiletého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studia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prima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stručný v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ýklad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proložený úkoly na krátké procvičení, délka 15 – 20 minut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56276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3786190"/>
            <a:ext cx="8229600" cy="283691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Paleobotanika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odvětví, které se zabývá zkoumáním vyhynulých rostlin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Dendrologie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odvětví, které se zabývá studiem dřevin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Fytogeografie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studuje rozšíření rostlin na Zemi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Floristika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věnuje se vyhledávání, určování a evidování rostlinných druhů na určitém území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Vědní obory botaniky</a:t>
            </a:r>
            <a:endParaRPr lang="cs-CZ" sz="40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244469"/>
            <a:ext cx="3312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200" dirty="0" smtClean="0"/>
              <a:t> </a:t>
            </a:r>
            <a:r>
              <a:rPr lang="cs-CZ" sz="2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Systematická botanika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=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Morfologie rostlin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=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Anatomie rostlin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=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Fyziologie rostlin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= 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36479" y="1244469"/>
            <a:ext cx="5112568" cy="2062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popisuje a třídí rostliny do systému</a:t>
            </a:r>
          </a:p>
          <a:p>
            <a:pPr>
              <a:lnSpc>
                <a:spcPct val="150000"/>
              </a:lnSpc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studuje a popisuje vnější stavbu rostlin</a:t>
            </a:r>
          </a:p>
          <a:p>
            <a:pPr>
              <a:lnSpc>
                <a:spcPct val="150000"/>
              </a:lnSpc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zabývá se vnitřní stavbou rostlin</a:t>
            </a:r>
          </a:p>
          <a:p>
            <a:pPr>
              <a:lnSpc>
                <a:spcPct val="150000"/>
              </a:lnSpc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popisuje a zkoumá životní děje v rostlinách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044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Vědní obory botaniky</a:t>
            </a:r>
            <a:endParaRPr lang="cs-CZ" sz="40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7920880" cy="2730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 uvedeným vědním oborům vyber ilustraci, která nejvíce odpovídá předmětu jejich zkoumání: </a:t>
            </a:r>
          </a:p>
          <a:p>
            <a:pPr marL="0" indent="0">
              <a:buNone/>
            </a:pPr>
            <a:endParaRPr lang="cs-CZ" sz="11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Morfologie rostlin</a:t>
            </a:r>
          </a:p>
          <a:p>
            <a:pPr marL="0" indent="0">
              <a:buNone/>
            </a:pPr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644631" y="2564904"/>
            <a:ext cx="2658495" cy="1714500"/>
            <a:chOff x="644631" y="2564904"/>
            <a:chExt cx="2658495" cy="1714500"/>
          </a:xfrm>
        </p:grpSpPr>
        <p:pic>
          <p:nvPicPr>
            <p:cNvPr id="2064" name="Picture 16" descr="http://upload.wikimedia.org/wikipedia/commons/thumb/3/3b/Leaf_function.jpg/320px-Leaf_function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31" y="2564904"/>
              <a:ext cx="2658495" cy="17145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1115616" y="2577119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a)</a:t>
              </a:r>
              <a:endParaRPr lang="cs-CZ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635896" y="1833831"/>
            <a:ext cx="2366159" cy="2568070"/>
            <a:chOff x="3635896" y="1833831"/>
            <a:chExt cx="2366159" cy="2568070"/>
          </a:xfrm>
        </p:grpSpPr>
        <p:pic>
          <p:nvPicPr>
            <p:cNvPr id="2060" name="Picture 12" descr="http://upload.wikimedia.org/wikipedia/commons/thumb/a/a5/Flower_poster_2.jpg/180px-Flower_poster_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1833831"/>
              <a:ext cx="1934111" cy="256807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3635896" y="1925048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b)</a:t>
              </a:r>
              <a:endParaRPr lang="cs-CZ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204551" y="1833831"/>
            <a:ext cx="2432584" cy="2568070"/>
            <a:chOff x="6172340" y="1916832"/>
            <a:chExt cx="2432584" cy="2568070"/>
          </a:xfrm>
        </p:grpSpPr>
        <p:pic>
          <p:nvPicPr>
            <p:cNvPr id="2066" name="Picture 18" descr="http://upload.wikimedia.org/wikipedia/commons/thumb/8/83/Systema_naturae.jpg/189px-Systema_naturae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2569" y="1916832"/>
              <a:ext cx="2022355" cy="256807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6172340" y="1948762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c)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11560" y="4653136"/>
            <a:ext cx="2613396" cy="1960047"/>
            <a:chOff x="611560" y="4653136"/>
            <a:chExt cx="2613396" cy="1960047"/>
          </a:xfrm>
        </p:grpSpPr>
        <p:pic>
          <p:nvPicPr>
            <p:cNvPr id="2062" name="Picture 14" descr="http://upload.wikimedia.org/wikipedia/commons/thumb/d/db/Celery_cross_section.jpg/320px-Celery_cross_section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653136"/>
              <a:ext cx="2613396" cy="1960047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644631" y="4672850"/>
              <a:ext cx="4709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d)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462788" y="4653136"/>
            <a:ext cx="2639679" cy="1979759"/>
            <a:chOff x="3462788" y="4653136"/>
            <a:chExt cx="2639679" cy="1979759"/>
          </a:xfrm>
        </p:grpSpPr>
        <p:pic>
          <p:nvPicPr>
            <p:cNvPr id="2068" name="Picture 20" descr="http://upload.wikimedia.org/wikipedia/commons/thumb/e/e4/Egeved.JPG/320px-Egeved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2788" y="4653136"/>
              <a:ext cx="2639679" cy="197975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3462788" y="4694895"/>
              <a:ext cx="605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e)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300192" y="4672850"/>
            <a:ext cx="2587111" cy="1940333"/>
            <a:chOff x="6300192" y="4672850"/>
            <a:chExt cx="2587111" cy="1940333"/>
          </a:xfrm>
        </p:grpSpPr>
        <p:pic>
          <p:nvPicPr>
            <p:cNvPr id="2070" name="Picture 22" descr="http://upload.wikimedia.org/wikipedia/commons/thumb/7/78/Raselink.jpg/320px-Raselink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192" y="4672850"/>
              <a:ext cx="2587111" cy="194033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6300192" y="4716940"/>
              <a:ext cx="3656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f)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Pěticípá hvězda 16"/>
          <p:cNvSpPr/>
          <p:nvPr/>
        </p:nvSpPr>
        <p:spPr>
          <a:xfrm>
            <a:off x="4427984" y="2235093"/>
            <a:ext cx="1368152" cy="148193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28596" y="1928802"/>
            <a:ext cx="307183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2. Anatomie rostlin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28596" y="1928802"/>
            <a:ext cx="307183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3. Fyziologie rostlin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1439" y="1936469"/>
            <a:ext cx="328614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4. Systematická botanika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9" name="Pěticípá hvězda 28"/>
          <p:cNvSpPr/>
          <p:nvPr/>
        </p:nvSpPr>
        <p:spPr>
          <a:xfrm>
            <a:off x="1214414" y="4929198"/>
            <a:ext cx="1368152" cy="148193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Pěticípá hvězda 29"/>
          <p:cNvSpPr/>
          <p:nvPr/>
        </p:nvSpPr>
        <p:spPr>
          <a:xfrm>
            <a:off x="3929058" y="4929198"/>
            <a:ext cx="1368152" cy="148193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Pěticípá hvězda 30"/>
          <p:cNvSpPr/>
          <p:nvPr/>
        </p:nvSpPr>
        <p:spPr>
          <a:xfrm>
            <a:off x="1285852" y="2714620"/>
            <a:ext cx="1368152" cy="148193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Pěticípá hvězda 31"/>
          <p:cNvSpPr/>
          <p:nvPr/>
        </p:nvSpPr>
        <p:spPr>
          <a:xfrm>
            <a:off x="6929454" y="2357430"/>
            <a:ext cx="1368152" cy="148193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822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7" grpId="0" build="allAtOnce" animBg="1"/>
      <p:bldP spid="25" grpId="0" build="allAtOnce" animBg="1"/>
      <p:bldP spid="26" grpId="0" build="allAtOnce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1493" y="116632"/>
            <a:ext cx="5614998" cy="93978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Významní botanici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04161" y="908720"/>
            <a:ext cx="5715040" cy="32147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Pietro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Andrea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Mattioli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renesanční přírodovědec a lékař italského původu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letech 1547 - 1566 žil v Praze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autor herbáře vydaného v mnoha národních jazycích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upload.wikimedia.org/wikipedia/commons/thumb/2/22/Melantrich03b.jpg/319px-Melantrich03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571612"/>
            <a:ext cx="2611208" cy="3929090"/>
          </a:xfrm>
          <a:prstGeom prst="rect">
            <a:avLst/>
          </a:prstGeom>
          <a:noFill/>
        </p:spPr>
      </p:pic>
      <p:pic>
        <p:nvPicPr>
          <p:cNvPr id="2052" name="Picture 4" descr="File:Matthio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9396" y="3284984"/>
            <a:ext cx="2473349" cy="330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8450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500174"/>
            <a:ext cx="5500726" cy="4525963"/>
          </a:xfrm>
        </p:spPr>
        <p:txBody>
          <a:bodyPr/>
          <a:lstStyle/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Carl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von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Linné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švédský přírodovědec a lékař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selského původu, později za zásluhy povýšen do šlechtického stavu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1735 vydána kniha „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Soustava přírody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zakladatel binomické nomenklatury</a:t>
            </a:r>
          </a:p>
          <a:p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=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DVOJJMENNÉ  NÁZVOSLOVÍ</a:t>
            </a:r>
          </a:p>
          <a:p>
            <a:pPr>
              <a:buNone/>
            </a:pPr>
            <a:endParaRPr lang="cs-CZ" sz="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spoluzakladatel Švédské akademie věd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5614998" cy="93978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Významní botanici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upload.wikimedia.org/wikipedia/commons/thumb/6/68/Carl_von_Linn%C3%A9.jpg/199px-Carl_von_Linn%C3%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428736"/>
            <a:ext cx="2761363" cy="3330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00010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Významní botanici</a:t>
            </a:r>
            <a:endParaRPr lang="cs-CZ" sz="4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500034" y="1000108"/>
            <a:ext cx="5440118" cy="5429288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Jan Svatopluk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Presl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profesor zoologie a mineralogie na univerzitě v Praze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spoluzakladatel české odborné terminologie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autor mnoha českých jmen rostlin, zvířat, chemických prvků, minerálů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Karel Bořivoj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Presl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botanik a lékař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spolu s bratrem vydali první systematicky zpracovanou </a:t>
            </a:r>
            <a:r>
              <a:rPr lang="cs-CZ" sz="2400" i="1" u="sng" dirty="0" smtClean="0">
                <a:latin typeface="Times New Roman" pitchFamily="18" charset="0"/>
                <a:cs typeface="Times New Roman" pitchFamily="18" charset="0"/>
              </a:rPr>
              <a:t>českou květenu</a:t>
            </a:r>
            <a:endParaRPr lang="cs-CZ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upload.wikimedia.org/wikipedia/commons/9/91/Jan_Svatopluk_Presl_1791-1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196752"/>
            <a:ext cx="2800350" cy="3371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218" t="13310" r="4517" b="4935"/>
          <a:stretch/>
        </p:blipFill>
        <p:spPr>
          <a:xfrm>
            <a:off x="1914331" y="1772816"/>
            <a:ext cx="5367725" cy="439248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18"/>
            <a:ext cx="8229600" cy="969509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Binomická nomenklatura</a:t>
            </a:r>
            <a:endParaRPr lang="cs-CZ" sz="40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60104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Najdi všechna rodová a druhová jména: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30444"/>
            <a:ext cx="5043428" cy="5131798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6" name="Přímá spojnice 5"/>
          <p:cNvCxnSpPr/>
          <p:nvPr/>
        </p:nvCxnSpPr>
        <p:spPr>
          <a:xfrm>
            <a:off x="3256314" y="1502223"/>
            <a:ext cx="72008" cy="51317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573434" y="1530444"/>
            <a:ext cx="0" cy="51317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96136" y="1530444"/>
            <a:ext cx="0" cy="51317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051720" y="2636912"/>
            <a:ext cx="5043428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051720" y="3646096"/>
            <a:ext cx="50434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051720" y="4653136"/>
            <a:ext cx="50434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2051720" y="5625244"/>
            <a:ext cx="5043428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214282" y="214290"/>
            <a:ext cx="4757742" cy="9397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Botanický systém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86050" y="1285861"/>
            <a:ext cx="5643602" cy="52149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řasy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mechorosty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játrovky 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mechy</a:t>
            </a:r>
          </a:p>
          <a:p>
            <a:pPr lvl="2">
              <a:buFont typeface="Times New Roman" pitchFamily="18" charset="0"/>
              <a:buChar char="−"/>
            </a:pPr>
            <a:endParaRPr lang="cs-CZ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plavuně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přesličky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kapradiny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nahosemenné rostliny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jinany 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jehličnany</a:t>
            </a:r>
          </a:p>
          <a:p>
            <a:pPr lvl="2">
              <a:buFont typeface="Times New Roman" pitchFamily="18" charset="0"/>
              <a:buChar char="−"/>
            </a:pPr>
            <a:endParaRPr lang="cs-CZ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krytosemenné rostliny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dvouděložné</a:t>
            </a:r>
          </a:p>
          <a:p>
            <a:pPr lvl="2">
              <a:buFont typeface="Times New Roman" pitchFamily="18" charset="0"/>
              <a:buChar char="−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jednoděložné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1285861"/>
            <a:ext cx="2000264" cy="521497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Nižší rostliny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Vyšší rostliny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15586" y="158806"/>
            <a:ext cx="4757742" cy="7189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Botanický</a:t>
            </a: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A9649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systém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0121" y="895483"/>
            <a:ext cx="5391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Urči rostliny na obrázcích a zařaď je do systému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Jinan dvoulaločný (Ginkgo biloba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50" y="1484784"/>
            <a:ext cx="2123403" cy="1447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edule jarní (Leucojum vernum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40" y="2531675"/>
            <a:ext cx="2176621" cy="1447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30" y="3801704"/>
            <a:ext cx="1604159" cy="221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http://upload.wikimedia.org/wikipedia/commons/thumb/a/af/Pinus_sylvestris_hamata_cones_Bulgaria.jpg/180px-Pinus_sylvestris_hamata_cones_Bulgaria.jpg?uselang=c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740" y="3810439"/>
            <a:ext cx="1696168" cy="2261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upload.wikimedia.org/wikipedia/commons/thumb/f/f5/Spirogyra_sp.jpg/320px-Spirogyra_sp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84784"/>
            <a:ext cx="1929937" cy="1447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upload.wikimedia.org/wikipedia/commons/thumb/6/63/SphagnumFallax.jpg/320px-SphagnumFallax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40" y="398956"/>
            <a:ext cx="2160240" cy="14379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upload.wikimedia.org/wikipedia/commons/thumb/b/bd/Flower_of_Pisum_sativum.JPG/640px-Flower_of_Pisum_sativum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044" y="4645150"/>
            <a:ext cx="2166496" cy="14454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9750" y="2932237"/>
            <a:ext cx="212340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Jinan dvoulaločný </a:t>
            </a:r>
          </a:p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nahosemenné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75856" y="2932237"/>
            <a:ext cx="192993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Šroubatka</a:t>
            </a:r>
          </a:p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řasy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6015739"/>
            <a:ext cx="187220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Přeslička rolní </a:t>
            </a:r>
          </a:p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přesličky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6071996"/>
            <a:ext cx="192993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Borovice lesní</a:t>
            </a:r>
          </a:p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nahosemenné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24128" y="1836866"/>
            <a:ext cx="29523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Rašeliník - mechorosty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24128" y="3995105"/>
            <a:ext cx="29523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Bledule jarní - krytosemenné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6071996"/>
            <a:ext cx="28803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Hrách setý - krytosemenné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71296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hlinkClick r:id="rId2"/>
              </a:rPr>
              <a:t>http://upload.wikimedia.org/wikipedia/commons/thumb/a/a5/Flower_poster_2.jpg/180px-Flower_poster_2.jpg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http://upload.wikimedia.org/wikipedia/commons/thumb/d/db/Celery_cross_section.jpg/320px-Celery_cross_section.jpg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http://upload.wikimedia.org/wikipedia/commons/thumb/3/3b/Leaf_function.jpg/320px-Leaf_function.jpg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http://upload.wikimedia.org/wikipedia/commons/thumb/8/83/Systema_naturae.jpg/189px-Systema_naturae.jpg</a:t>
            </a:r>
            <a:endParaRPr lang="cs-CZ" sz="1400" dirty="0" smtClean="0"/>
          </a:p>
          <a:p>
            <a:r>
              <a:rPr lang="cs-CZ" sz="1400" dirty="0" smtClean="0"/>
              <a:t>http://upload.wikimedia.org/wikipedia/commons/thumb/e/e4/Egeved.JPG/320px-Egeved.JPG</a:t>
            </a:r>
          </a:p>
          <a:p>
            <a:r>
              <a:rPr lang="cs-CZ" sz="1400" dirty="0" smtClean="0">
                <a:hlinkClick r:id="rId6"/>
              </a:rPr>
              <a:t>http://upload.wikimedia.org/wikipedia/commons/thumb/7/78/Raselink.jpg/320px-Raselink.jpg</a:t>
            </a:r>
            <a:endParaRPr lang="cs-CZ" sz="1400" dirty="0" smtClean="0"/>
          </a:p>
          <a:p>
            <a:r>
              <a:rPr lang="cs-CZ" sz="1400" dirty="0" smtClean="0"/>
              <a:t>http://upload.wikimedia.org/wikipedia/commons/4/48/Matthiol.jpg?uselang=cs</a:t>
            </a:r>
          </a:p>
          <a:p>
            <a:r>
              <a:rPr lang="cs-CZ" sz="1400" dirty="0" smtClean="0"/>
              <a:t>http://upload.wikimedia.org/wikipedia/commons/2/22/Melantrich03b.jpg</a:t>
            </a:r>
          </a:p>
          <a:p>
            <a:r>
              <a:rPr lang="cs-CZ" sz="1400" dirty="0" smtClean="0"/>
              <a:t>http://upload.wikimedia.org/wikipedia/commons/6/68/Carl_von_Linn%C3%A9.jpg</a:t>
            </a:r>
          </a:p>
          <a:p>
            <a:r>
              <a:rPr lang="cs-CZ" sz="1400" dirty="0" smtClean="0">
                <a:hlinkClick r:id="rId7"/>
              </a:rPr>
              <a:t>http://upload.wikimedia.org/wikipedia/commons/9/91/Jan_Svatopluk_Presl_1791-1849.jpg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upload.wikimedia.org/wikipedia/commons/thumb/a/af/Pinus_sylvestris_hamata_cones_Bulgaria.jpg/180px-Pinus_sylvestris_hamata_cones_Bulgaria.jpg?uselang=cs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www.naturfoto.cz/jinan-dvoulalocny-fotografie-13613.html</a:t>
            </a:r>
            <a:endParaRPr lang="cs-CZ" sz="1400" dirty="0" smtClean="0"/>
          </a:p>
          <a:p>
            <a:r>
              <a:rPr lang="cs-CZ" sz="1400" dirty="0"/>
              <a:t>http://www.naturfoto.cz/preslicka-rolni-jarni-lodyha-fotografie-11386.html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upload.wikimedia.org/wikipedia/commons/thumb/f/f5/Spirogyra_sp.jpg/320px-Spirogyra_sp.jpg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upload.wikimedia.org/wikipedia/commons/thumb/6/63/SphagnumFallax.jpg/320px-SphagnumFallax.jpg</a:t>
            </a:r>
            <a:endParaRPr lang="cs-CZ" sz="1400" dirty="0" smtClean="0"/>
          </a:p>
          <a:p>
            <a:r>
              <a:rPr lang="cs-CZ" sz="1400" dirty="0"/>
              <a:t>http://upload.wikimedia.org/wikipedia/commons/thumb/b/bd/Flower_of_Pisum_sativum.JPG/640px-Flower_of_Pisum_sativum.JPG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ČABRADOVÁ</a:t>
            </a:r>
            <a:r>
              <a:rPr lang="cs-CZ" sz="1400" dirty="0"/>
              <a:t>, Věra. </a:t>
            </a:r>
            <a:r>
              <a:rPr lang="cs-CZ" sz="1400" i="1" dirty="0"/>
              <a:t>Přírodopis pro 6. ročník základní školy a primu víceletého gymnázia</a:t>
            </a:r>
            <a:r>
              <a:rPr lang="cs-CZ" sz="1400" dirty="0"/>
              <a:t>. 1. vyd. Plzeň: Fraus, 2003, 120 s. ISBN 80-723-8211-X. 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118021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508</Words>
  <Application>Microsoft Office PowerPoint</Application>
  <PresentationFormat>Předvádění na obrazovce (4:3)</PresentationFormat>
  <Paragraphs>145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Vědní obory botaniky</vt:lpstr>
      <vt:lpstr>Vědní obory botaniky</vt:lpstr>
      <vt:lpstr>Významní botanici</vt:lpstr>
      <vt:lpstr>Významní botanici</vt:lpstr>
      <vt:lpstr>Významní botanici</vt:lpstr>
      <vt:lpstr>Binomická nomenklatura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maskova</dc:creator>
  <cp:lastModifiedBy>spravce</cp:lastModifiedBy>
  <cp:revision>48</cp:revision>
  <dcterms:created xsi:type="dcterms:W3CDTF">2012-10-07T16:15:55Z</dcterms:created>
  <dcterms:modified xsi:type="dcterms:W3CDTF">2013-01-02T14:50:26Z</dcterms:modified>
</cp:coreProperties>
</file>