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5" r:id="rId10"/>
    <p:sldId id="267" r:id="rId11"/>
    <p:sldId id="266" r:id="rId12"/>
    <p:sldId id="268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F9EEED"/>
    <a:srgbClr val="FFFDB5"/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00069A-E8C4-4AA6-8F25-B825D8B1F1D6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02B55A-DC0C-4FA5-9EDB-E6052F7957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2621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02B55A-DC0C-4FA5-9EDB-E6052F79574B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549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35D9-0765-4872-B3C0-9CF9291E026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54AA7-5323-4BDD-8463-2ABE6D4C2F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9369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35D9-0765-4872-B3C0-9CF9291E026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54AA7-5323-4BDD-8463-2ABE6D4C2F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462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35D9-0765-4872-B3C0-9CF9291E026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54AA7-5323-4BDD-8463-2ABE6D4C2F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1268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35D9-0765-4872-B3C0-9CF9291E026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54AA7-5323-4BDD-8463-2ABE6D4C2F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5111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35D9-0765-4872-B3C0-9CF9291E026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54AA7-5323-4BDD-8463-2ABE6D4C2F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3987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35D9-0765-4872-B3C0-9CF9291E026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54AA7-5323-4BDD-8463-2ABE6D4C2F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0360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35D9-0765-4872-B3C0-9CF9291E026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54AA7-5323-4BDD-8463-2ABE6D4C2F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4978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35D9-0765-4872-B3C0-9CF9291E026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54AA7-5323-4BDD-8463-2ABE6D4C2F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4626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35D9-0765-4872-B3C0-9CF9291E026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54AA7-5323-4BDD-8463-2ABE6D4C2F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6466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35D9-0765-4872-B3C0-9CF9291E026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54AA7-5323-4BDD-8463-2ABE6D4C2F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6064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35D9-0765-4872-B3C0-9CF9291E026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54AA7-5323-4BDD-8463-2ABE6D4C2F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695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0000"/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F635D9-0765-4872-B3C0-9CF9291E026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054AA7-5323-4BDD-8463-2ABE6D4C2F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7771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9.png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Relationship Id="rId9" Type="http://schemas.microsoft.com/office/2007/relationships/hdphoto" Target="../media/hdphoto3.wdp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Abies_concolor_tangential.jpg?uselang=c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10156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Buňka</a:t>
            </a:r>
            <a:endParaRPr lang="cs-CZ" sz="60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27. 10. 2012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xmlns="" val="50530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6704371"/>
              </p:ext>
            </p:extLst>
          </p:nvPr>
        </p:nvGraphicFramePr>
        <p:xfrm>
          <a:off x="1475656" y="908720"/>
          <a:ext cx="6696744" cy="440005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VY_32_INOVACE_BIO.prima.02_buňka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Název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buňka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Botanika pro první ročník osmiletého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prima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Metodický list/Anotace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První část  materiálu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je  ur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čena k výkladu. Druhá pak k procvičení a zažití nových pojmů. Délka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35 – 40 minut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33972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Buňka – základní stavební a funkční jednotka</a:t>
            </a:r>
            <a:endParaRPr lang="cs-CZ" sz="32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" y="1124744"/>
            <a:ext cx="8229600" cy="504056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všechny živé organismy jsou složeny z buněk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683568" y="2147146"/>
            <a:ext cx="720080" cy="4035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83568" y="2541377"/>
            <a:ext cx="72008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547664" y="1676145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všechny životní funkce zastává jedna buňka =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jednobuněčné organismy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26602" y="2568396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sdružení více buněk, funkce si rozdělují =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mnohobuněčný organismus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6694" y="3630216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podle složitosti rozlišujeme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se šipkou 17"/>
          <p:cNvCxnSpPr>
            <a:stCxn id="16" idx="3"/>
          </p:cNvCxnSpPr>
          <p:nvPr/>
        </p:nvCxnSpPr>
        <p:spPr>
          <a:xfrm flipV="1">
            <a:off x="4425126" y="3717032"/>
            <a:ext cx="593864" cy="1440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032638" y="3476889"/>
            <a:ext cx="36364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PROKARYOTICKÁ BUŇKA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jednodušší, starší, menší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vnitřní prostor není členěn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bakterie a sinice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4406922" y="3876804"/>
            <a:ext cx="381102" cy="10653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139952" y="4942115"/>
            <a:ext cx="46838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EUKARYOTICKÁ BUŇKA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vnitřní prostor rozčleněn membránami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dokonalejší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rostliny, živočichové, houby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5265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4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424936" cy="4785395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funkce buňky 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metabolismus - příjem, zpracování a výdej látek, získávání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zpracování energie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rozmnožování - vznik nové buňky, předávání dědičné informace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výměna látek a informací s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okolím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reakce na vnější podněty, komunikace, přizpůsobení se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růst a vývoj</a:t>
            </a: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Buňka – základní stavební a funkční jednotka</a:t>
            </a:r>
            <a:endParaRPr lang="cs-CZ" sz="3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1487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40560"/>
          </a:xfrm>
        </p:spPr>
        <p:txBody>
          <a:bodyPr/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buněčné součásti </a:t>
            </a:r>
          </a:p>
          <a:p>
            <a:pPr lvl="1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plazmatická membrána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na povrchu</a:t>
            </a:r>
          </a:p>
          <a:p>
            <a:pPr lvl="7">
              <a:buFont typeface="Times New Roman" pitchFamily="18" charset="0"/>
              <a:buChar char="–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zprostředkovává výměnu látek a informací</a:t>
            </a:r>
          </a:p>
          <a:p>
            <a:pPr lvl="7">
              <a:buFont typeface="Times New Roman" pitchFamily="18" charset="0"/>
              <a:buChar char="–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polopropustná</a:t>
            </a:r>
          </a:p>
          <a:p>
            <a:pPr lvl="1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cytoplazma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– polotekutý vodný roztok</a:t>
            </a:r>
          </a:p>
          <a:p>
            <a:pPr lvl="5">
              <a:buFont typeface="Times New Roman" pitchFamily="18" charset="0"/>
              <a:buChar char="–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obsahuje organely</a:t>
            </a:r>
          </a:p>
          <a:p>
            <a:pPr lvl="1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jaderná hmota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tvořena DNA a bílkovinami</a:t>
            </a:r>
          </a:p>
          <a:p>
            <a:pPr lvl="1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organely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struktury zajišťující jednotlivé životní děje</a:t>
            </a:r>
          </a:p>
          <a:p>
            <a:pPr lvl="4">
              <a:buFont typeface="Times New Roman" pitchFamily="18" charset="0"/>
              <a:buChar char="–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různé typy buněk se liší přítomností různých organel</a:t>
            </a:r>
          </a:p>
          <a:p>
            <a:endParaRPr lang="cs-CZ" sz="2000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Buňka – základní stavební a funkční jednotka</a:t>
            </a:r>
            <a:endParaRPr lang="cs-CZ" sz="32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1060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482952" cy="70609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Buněčné organely a součásti </a:t>
            </a:r>
            <a:endParaRPr lang="cs-CZ" sz="3200" b="1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052736"/>
            <a:ext cx="2458616" cy="568863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buněčná stěna</a:t>
            </a:r>
          </a:p>
          <a:p>
            <a:endParaRPr lang="cs-CZ" sz="24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jádro</a:t>
            </a:r>
          </a:p>
          <a:p>
            <a:endParaRPr lang="cs-CZ" sz="2400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mitochondrie</a:t>
            </a:r>
          </a:p>
          <a:p>
            <a:endParaRPr lang="cs-CZ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chloroplast</a:t>
            </a:r>
          </a:p>
          <a:p>
            <a:endParaRPr lang="cs-CZ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411760" y="1052736"/>
            <a:ext cx="6552728" cy="573325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povrchu buňky, z různého materiálu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dává buňce pevnost a tvar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propustná pro vodu a v ní rozpuštěné látky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bakterie a sinice, rostlinné buňky, houbové buňky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povrchu má jaderný obal s póry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obsahuje DNA a bílkoviny = chromozomy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ukaryotická buňka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tyčinkovitý tvar, uvnitř bohatě zřasená membrána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 organ. látek se za přítomnosti kyslíku  uvolňuje energie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eukaryotická buňka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oválný tvar, uvnitř váčky s barvivem – chlorofyl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probíhá v nich fotosyntéza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rostlinná buňka</a:t>
            </a:r>
          </a:p>
          <a:p>
            <a:pPr>
              <a:buFont typeface="Calibri" pitchFamily="34" charset="0"/>
              <a:buChar char="–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412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059016" cy="70609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Buněčné organely a součásti</a:t>
            </a:r>
            <a:endParaRPr lang="cs-CZ" sz="3200" b="1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052736"/>
            <a:ext cx="2736304" cy="568863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vakuola</a:t>
            </a:r>
          </a:p>
          <a:p>
            <a:endParaRPr lang="cs-CZ" sz="2400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ribozomy</a:t>
            </a:r>
          </a:p>
          <a:p>
            <a:endParaRPr lang="cs-CZ" sz="24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endoplazmatické retikulum</a:t>
            </a:r>
          </a:p>
          <a:p>
            <a:endParaRPr lang="cs-CZ" sz="24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Golgiho komplex</a:t>
            </a:r>
          </a:p>
          <a:p>
            <a:endParaRPr lang="cs-CZ" sz="24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sah 5"/>
          <p:cNvSpPr>
            <a:spLocks noGrp="1"/>
          </p:cNvSpPr>
          <p:nvPr>
            <p:ph sz="half" idx="2"/>
          </p:nvPr>
        </p:nvSpPr>
        <p:spPr>
          <a:xfrm>
            <a:off x="2843808" y="1052736"/>
            <a:ext cx="6120680" cy="5733256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váček s buněčnou šťávou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odpadní nebo zásobní látky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rostlinná buňka, houbová buňka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drobná tělíska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výroba bílkovin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všechny buňky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soustava plochých váčků v blízkosti jádra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někdy na povrchu navázané ribozomy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výroba látek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eukaryotická buňka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soustava plochých váčků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odškrcují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se z něj další váčky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úprava bílkovin a dalších vyrobených látek</a:t>
            </a:r>
          </a:p>
          <a:p>
            <a:pPr>
              <a:spcBef>
                <a:spcPts val="0"/>
              </a:spcBef>
              <a:buFont typeface="Calibri" pitchFamily="34" charset="0"/>
              <a:buChar char="–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eukaryotická buňka</a:t>
            </a:r>
          </a:p>
          <a:p>
            <a:pPr>
              <a:buFont typeface="Calibri" pitchFamily="34" charset="0"/>
              <a:buChar char="–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350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EE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563599" y="908719"/>
            <a:ext cx="4624759" cy="5685077"/>
          </a:xfrm>
          <a:prstGeom prst="roundRect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15739" y="1050958"/>
            <a:ext cx="4320480" cy="54006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677" b="89516" l="0" r="893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6108" y="2995174"/>
            <a:ext cx="1247775" cy="1310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98635" l="2767" r="98024">
                        <a14:foregroundMark x1="77866" y1="35836" x2="77866" y2="35836"/>
                        <a14:foregroundMark x1="67589" y1="80546" x2="67589" y2="805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1056" y="2209192"/>
            <a:ext cx="2409825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738" r="100000">
                        <a14:foregroundMark x1="35424" y1="17241" x2="35424" y2="172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739" y="1194974"/>
            <a:ext cx="1434653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061" b="89848" l="9884" r="89535">
                        <a14:foregroundMark x1="48256" y1="29949" x2="48256" y2="29949"/>
                        <a14:foregroundMark x1="63953" y1="34518" x2="63953" y2="34518"/>
                        <a14:foregroundMark x1="61628" y1="68528" x2="61628" y2="68528"/>
                        <a14:foregroundMark x1="44186" y1="72081" x2="44186" y2="72081"/>
                        <a14:foregroundMark x1="38953" y1="81726" x2="38953" y2="81726"/>
                        <a14:foregroundMark x1="25581" y1="73604" x2="25581" y2="73604"/>
                        <a14:foregroundMark x1="77326" y1="24873" x2="77326" y2="24873"/>
                        <a14:foregroundMark x1="62209" y1="20812" x2="62209" y2="20812"/>
                        <a14:foregroundMark x1="70349" y1="14721" x2="70349" y2="14721"/>
                        <a14:foregroundMark x1="55814" y1="14213" x2="55814" y2="142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261740" y="1050958"/>
            <a:ext cx="16383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9895" y="5161387"/>
            <a:ext cx="1232148" cy="74809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13" name="Picture 7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150989">
            <a:off x="3817557" y="2846153"/>
            <a:ext cx="1198922" cy="727917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9811" y="1259838"/>
            <a:ext cx="1392336" cy="679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8"/>
          <p:cNvPicPr>
            <a:picLocks noChangeAspect="1" noChangeArrowheads="1"/>
          </p:cNvPicPr>
          <p:nvPr/>
        </p:nvPicPr>
        <p:blipFill>
          <a:blip r:embed="rId1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521650">
            <a:off x="3572147" y="4856411"/>
            <a:ext cx="1392336" cy="679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82885" y="204422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Rostlinná buňka</a:t>
            </a:r>
            <a:endParaRPr lang="cs-CZ" sz="3200" b="1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Čárový popisek 1 10"/>
          <p:cNvSpPr/>
          <p:nvPr/>
        </p:nvSpPr>
        <p:spPr>
          <a:xfrm>
            <a:off x="5893576" y="789197"/>
            <a:ext cx="2880320" cy="404374"/>
          </a:xfrm>
          <a:prstGeom prst="borderCallout1">
            <a:avLst>
              <a:gd name="adj1" fmla="val 51575"/>
              <a:gd name="adj2" fmla="val -652"/>
              <a:gd name="adj3" fmla="val 119795"/>
              <a:gd name="adj4" fmla="val -3679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1) plazmatická membrána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Čárový popisek 1 11"/>
          <p:cNvSpPr/>
          <p:nvPr/>
        </p:nvSpPr>
        <p:spPr>
          <a:xfrm>
            <a:off x="5893576" y="1418104"/>
            <a:ext cx="1904208" cy="339511"/>
          </a:xfrm>
          <a:prstGeom prst="borderCallout1">
            <a:avLst>
              <a:gd name="adj1" fmla="val 36126"/>
              <a:gd name="adj2" fmla="val 961"/>
              <a:gd name="adj3" fmla="val 42996"/>
              <a:gd name="adj4" fmla="val -60795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2) cytoplazma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Čárový popisek 1 13"/>
          <p:cNvSpPr/>
          <p:nvPr/>
        </p:nvSpPr>
        <p:spPr>
          <a:xfrm>
            <a:off x="5898758" y="6237312"/>
            <a:ext cx="2309036" cy="356484"/>
          </a:xfrm>
          <a:prstGeom prst="borderCallout1">
            <a:avLst>
              <a:gd name="adj1" fmla="val 60122"/>
              <a:gd name="adj2" fmla="val -30"/>
              <a:gd name="adj3" fmla="val 17345"/>
              <a:gd name="adj4" fmla="val -3833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3) buněčná stěna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Čárový popisek 1 15"/>
          <p:cNvSpPr/>
          <p:nvPr/>
        </p:nvSpPr>
        <p:spPr>
          <a:xfrm>
            <a:off x="5898758" y="4581128"/>
            <a:ext cx="2309036" cy="385570"/>
          </a:xfrm>
          <a:prstGeom prst="borderCallout1">
            <a:avLst>
              <a:gd name="adj1" fmla="val 50380"/>
              <a:gd name="adj2" fmla="val 1225"/>
              <a:gd name="adj3" fmla="val -168276"/>
              <a:gd name="adj4" fmla="val -12904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4) jádro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Čárový popisek 1 16"/>
          <p:cNvSpPr/>
          <p:nvPr/>
        </p:nvSpPr>
        <p:spPr>
          <a:xfrm>
            <a:off x="5898758" y="5722454"/>
            <a:ext cx="2309036" cy="374045"/>
          </a:xfrm>
          <a:prstGeom prst="borderCallout1">
            <a:avLst>
              <a:gd name="adj1" fmla="val 62122"/>
              <a:gd name="adj2" fmla="val -30"/>
              <a:gd name="adj3" fmla="val 53356"/>
              <a:gd name="adj4" fmla="val -17949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6) vakuola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Čárový popisek 1 17"/>
          <p:cNvSpPr/>
          <p:nvPr/>
        </p:nvSpPr>
        <p:spPr>
          <a:xfrm>
            <a:off x="5898758" y="5161387"/>
            <a:ext cx="2309036" cy="374045"/>
          </a:xfrm>
          <a:prstGeom prst="borderCallout1">
            <a:avLst>
              <a:gd name="adj1" fmla="val 73951"/>
              <a:gd name="adj2" fmla="val -30"/>
              <a:gd name="adj3" fmla="val 13927"/>
              <a:gd name="adj4" fmla="val -6388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8) mitochondrie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Čárový popisek 1 18"/>
          <p:cNvSpPr/>
          <p:nvPr/>
        </p:nvSpPr>
        <p:spPr>
          <a:xfrm>
            <a:off x="5898758" y="3650489"/>
            <a:ext cx="2309036" cy="655315"/>
          </a:xfrm>
          <a:prstGeom prst="borderCallout1">
            <a:avLst>
              <a:gd name="adj1" fmla="val 60162"/>
              <a:gd name="adj2" fmla="val 1887"/>
              <a:gd name="adj3" fmla="val -8779"/>
              <a:gd name="adj4" fmla="val -9454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5) Endoplazmatické retikulum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Čárový popisek 1 19"/>
          <p:cNvSpPr/>
          <p:nvPr/>
        </p:nvSpPr>
        <p:spPr>
          <a:xfrm>
            <a:off x="5898758" y="2995174"/>
            <a:ext cx="2309036" cy="433826"/>
          </a:xfrm>
          <a:prstGeom prst="borderCallout1">
            <a:avLst>
              <a:gd name="adj1" fmla="val 52746"/>
              <a:gd name="adj2" fmla="val 609"/>
              <a:gd name="adj3" fmla="val 51307"/>
              <a:gd name="adj4" fmla="val -5621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7) chloroplasty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Čárový popisek 1 20"/>
          <p:cNvSpPr/>
          <p:nvPr/>
        </p:nvSpPr>
        <p:spPr>
          <a:xfrm>
            <a:off x="5898758" y="2147101"/>
            <a:ext cx="2309036" cy="373337"/>
          </a:xfrm>
          <a:prstGeom prst="borderCallout1">
            <a:avLst>
              <a:gd name="adj1" fmla="val 54883"/>
              <a:gd name="adj2" fmla="val 1887"/>
              <a:gd name="adj3" fmla="val -44074"/>
              <a:gd name="adj4" fmla="val -5685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9) Golgiho komplex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5016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2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EE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2885" y="204422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Živočišná buňka</a:t>
            </a:r>
            <a:endParaRPr lang="cs-CZ" sz="3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2195736" y="1628800"/>
            <a:ext cx="4104456" cy="4464496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7261" y="3237160"/>
            <a:ext cx="1362075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2153" y="2303467"/>
            <a:ext cx="2400300" cy="290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486819">
            <a:off x="2435748" y="3722573"/>
            <a:ext cx="1724025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84741">
            <a:off x="4206301" y="1923778"/>
            <a:ext cx="1360070" cy="706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779842">
            <a:off x="2133792" y="2884065"/>
            <a:ext cx="1360070" cy="706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933846">
            <a:off x="4225829" y="4856491"/>
            <a:ext cx="1360070" cy="706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649026">
            <a:off x="5110852" y="2761332"/>
            <a:ext cx="1190625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Čárový popisek 1 3"/>
          <p:cNvSpPr/>
          <p:nvPr/>
        </p:nvSpPr>
        <p:spPr>
          <a:xfrm>
            <a:off x="6527264" y="4581127"/>
            <a:ext cx="2365216" cy="415285"/>
          </a:xfrm>
          <a:prstGeom prst="borderCallout1">
            <a:avLst>
              <a:gd name="adj1" fmla="val 42698"/>
              <a:gd name="adj2" fmla="val -1242"/>
              <a:gd name="adj3" fmla="val -147502"/>
              <a:gd name="adj4" fmla="val -8882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3) jádro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5967451" y="1484784"/>
            <a:ext cx="2925029" cy="432048"/>
          </a:xfrm>
          <a:prstGeom prst="borderCallout1">
            <a:avLst>
              <a:gd name="adj1" fmla="val 52886"/>
              <a:gd name="adj2" fmla="val -1702"/>
              <a:gd name="adj3" fmla="val 112500"/>
              <a:gd name="adj4" fmla="val -2169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1) plazmatická membrána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6527264" y="2276872"/>
            <a:ext cx="2365216" cy="424546"/>
          </a:xfrm>
          <a:prstGeom prst="borderCallout1">
            <a:avLst>
              <a:gd name="adj1" fmla="val 56827"/>
              <a:gd name="adj2" fmla="val -227"/>
              <a:gd name="adj3" fmla="val 112500"/>
              <a:gd name="adj4" fmla="val -3833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2) cytoplazma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282886" y="1484784"/>
            <a:ext cx="2128874" cy="576064"/>
          </a:xfrm>
          <a:prstGeom prst="borderCallout1">
            <a:avLst>
              <a:gd name="adj1" fmla="val 216739"/>
              <a:gd name="adj2" fmla="val 174354"/>
              <a:gd name="adj3" fmla="val 54469"/>
              <a:gd name="adj4" fmla="val 101625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4) Endoplazmatické retikulum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Čárový popisek 1 9"/>
          <p:cNvSpPr/>
          <p:nvPr/>
        </p:nvSpPr>
        <p:spPr>
          <a:xfrm>
            <a:off x="282886" y="2273887"/>
            <a:ext cx="1889372" cy="427531"/>
          </a:xfrm>
          <a:prstGeom prst="borderCallout1">
            <a:avLst>
              <a:gd name="adj1" fmla="val 145082"/>
              <a:gd name="adj2" fmla="val 143318"/>
              <a:gd name="adj3" fmla="val 60372"/>
              <a:gd name="adj4" fmla="val 101065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5) mitochondrie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Čárový popisek 1 10"/>
          <p:cNvSpPr/>
          <p:nvPr/>
        </p:nvSpPr>
        <p:spPr>
          <a:xfrm>
            <a:off x="282886" y="5461987"/>
            <a:ext cx="2272890" cy="415285"/>
          </a:xfrm>
          <a:prstGeom prst="borderCallout1">
            <a:avLst>
              <a:gd name="adj1" fmla="val 50702"/>
              <a:gd name="adj2" fmla="val 100150"/>
              <a:gd name="adj3" fmla="val -94884"/>
              <a:gd name="adj4" fmla="val 13047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6) Golgiho komplex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Čárový popisek 1 11"/>
          <p:cNvSpPr/>
          <p:nvPr/>
        </p:nvSpPr>
        <p:spPr>
          <a:xfrm>
            <a:off x="6527264" y="3428999"/>
            <a:ext cx="2365216" cy="432048"/>
          </a:xfrm>
          <a:prstGeom prst="borderCallout1">
            <a:avLst>
              <a:gd name="adj1" fmla="val 56300"/>
              <a:gd name="adj2" fmla="val 1020"/>
              <a:gd name="adj3" fmla="val 40814"/>
              <a:gd name="adj4" fmla="val -2898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7) trávicí váčky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4290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EE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2885" y="204422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Houbová buňka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63599" y="908719"/>
            <a:ext cx="4624759" cy="5685077"/>
          </a:xfrm>
          <a:prstGeom prst="roundRect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715739" y="1050958"/>
            <a:ext cx="4320480" cy="54006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8635" l="2767" r="98024">
                        <a14:foregroundMark x1="77866" y1="35836" x2="77866" y2="35836"/>
                        <a14:foregroundMark x1="67589" y1="80546" x2="67589" y2="805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5258" y="2209192"/>
            <a:ext cx="2409825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127369"/>
            <a:ext cx="1362075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181231">
            <a:off x="574227" y="4351266"/>
            <a:ext cx="1360070" cy="706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061" b="89848" l="9884" r="89535">
                        <a14:foregroundMark x1="48256" y1="29949" x2="48256" y2="29949"/>
                        <a14:foregroundMark x1="63953" y1="34518" x2="63953" y2="34518"/>
                        <a14:foregroundMark x1="61628" y1="68528" x2="61628" y2="68528"/>
                        <a14:foregroundMark x1="44186" y1="72081" x2="44186" y2="72081"/>
                        <a14:foregroundMark x1="38953" y1="81726" x2="38953" y2="81726"/>
                        <a14:foregroundMark x1="25581" y1="73604" x2="25581" y2="73604"/>
                        <a14:foregroundMark x1="77326" y1="24873" x2="77326" y2="24873"/>
                        <a14:foregroundMark x1="62209" y1="20812" x2="62209" y2="20812"/>
                        <a14:foregroundMark x1="70349" y1="14721" x2="70349" y2="14721"/>
                        <a14:foregroundMark x1="55814" y1="14213" x2="55814" y2="142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564920" flipH="1">
            <a:off x="867544" y="819403"/>
            <a:ext cx="16383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738" r="100000">
                        <a14:foregroundMark x1="35424" y1="17241" x2="35424" y2="172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125763" y="1194974"/>
            <a:ext cx="1434653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Čárový popisek 1 9"/>
          <p:cNvSpPr/>
          <p:nvPr/>
        </p:nvSpPr>
        <p:spPr>
          <a:xfrm>
            <a:off x="5893576" y="789197"/>
            <a:ext cx="2880320" cy="404374"/>
          </a:xfrm>
          <a:prstGeom prst="borderCallout1">
            <a:avLst>
              <a:gd name="adj1" fmla="val 51575"/>
              <a:gd name="adj2" fmla="val -652"/>
              <a:gd name="adj3" fmla="val 119795"/>
              <a:gd name="adj4" fmla="val -3679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1) plazmatická membrána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Čárový popisek 1 11"/>
          <p:cNvSpPr/>
          <p:nvPr/>
        </p:nvSpPr>
        <p:spPr>
          <a:xfrm>
            <a:off x="5893576" y="1418104"/>
            <a:ext cx="1904208" cy="339511"/>
          </a:xfrm>
          <a:prstGeom prst="borderCallout1">
            <a:avLst>
              <a:gd name="adj1" fmla="val 36126"/>
              <a:gd name="adj2" fmla="val 961"/>
              <a:gd name="adj3" fmla="val 42996"/>
              <a:gd name="adj4" fmla="val -60795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2) cytoplazma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Čárový popisek 1 12"/>
          <p:cNvSpPr/>
          <p:nvPr/>
        </p:nvSpPr>
        <p:spPr>
          <a:xfrm>
            <a:off x="5893576" y="3558471"/>
            <a:ext cx="2309036" cy="385570"/>
          </a:xfrm>
          <a:prstGeom prst="borderCallout1">
            <a:avLst>
              <a:gd name="adj1" fmla="val 50380"/>
              <a:gd name="adj2" fmla="val 1225"/>
              <a:gd name="adj3" fmla="val 53579"/>
              <a:gd name="adj4" fmla="val -13926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4) jádro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Čárový popisek 1 13"/>
          <p:cNvSpPr/>
          <p:nvPr/>
        </p:nvSpPr>
        <p:spPr>
          <a:xfrm>
            <a:off x="5898758" y="4188121"/>
            <a:ext cx="2309036" cy="374045"/>
          </a:xfrm>
          <a:prstGeom prst="borderCallout1">
            <a:avLst>
              <a:gd name="adj1" fmla="val 62122"/>
              <a:gd name="adj2" fmla="val -30"/>
              <a:gd name="adj3" fmla="val 53356"/>
              <a:gd name="adj4" fmla="val -8687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7) vakuola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Čárový popisek 1 14"/>
          <p:cNvSpPr/>
          <p:nvPr/>
        </p:nvSpPr>
        <p:spPr>
          <a:xfrm>
            <a:off x="5893576" y="2022169"/>
            <a:ext cx="2309036" cy="374045"/>
          </a:xfrm>
          <a:prstGeom prst="borderCallout1">
            <a:avLst>
              <a:gd name="adj1" fmla="val 62122"/>
              <a:gd name="adj2" fmla="val -30"/>
              <a:gd name="adj3" fmla="val -64932"/>
              <a:gd name="adj4" fmla="val -18396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6) Golgiho komplex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Čárový popisek 1 15"/>
          <p:cNvSpPr/>
          <p:nvPr/>
        </p:nvSpPr>
        <p:spPr>
          <a:xfrm>
            <a:off x="5893576" y="2587790"/>
            <a:ext cx="2309036" cy="655315"/>
          </a:xfrm>
          <a:prstGeom prst="borderCallout1">
            <a:avLst>
              <a:gd name="adj1" fmla="val 60162"/>
              <a:gd name="adj2" fmla="val 1887"/>
              <a:gd name="adj3" fmla="val 110502"/>
              <a:gd name="adj4" fmla="val -11498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5) Endoplazmatické retikulum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28707">
            <a:off x="1513817" y="5420651"/>
            <a:ext cx="1360070" cy="706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781464">
            <a:off x="2081025" y="1556295"/>
            <a:ext cx="1360070" cy="706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Čárový popisek 1 18"/>
          <p:cNvSpPr/>
          <p:nvPr/>
        </p:nvSpPr>
        <p:spPr>
          <a:xfrm>
            <a:off x="5920502" y="5464681"/>
            <a:ext cx="2309036" cy="374045"/>
          </a:xfrm>
          <a:prstGeom prst="borderCallout1">
            <a:avLst>
              <a:gd name="adj1" fmla="val 73951"/>
              <a:gd name="adj2" fmla="val -30"/>
              <a:gd name="adj3" fmla="val 77014"/>
              <a:gd name="adj4" fmla="val -15841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8) mitochondrie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Čárový popisek 1 19"/>
          <p:cNvSpPr/>
          <p:nvPr/>
        </p:nvSpPr>
        <p:spPr>
          <a:xfrm>
            <a:off x="5898758" y="4821775"/>
            <a:ext cx="2309036" cy="356484"/>
          </a:xfrm>
          <a:prstGeom prst="borderCallout1">
            <a:avLst>
              <a:gd name="adj1" fmla="val 60122"/>
              <a:gd name="adj2" fmla="val -30"/>
              <a:gd name="adj3" fmla="val 13208"/>
              <a:gd name="adj4" fmla="val -2939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3) buněčná stěna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2480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EE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2885" y="204422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Bakteriální buňka</a:t>
            </a:r>
            <a:endParaRPr lang="cs-CZ" sz="3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15870" y="1215855"/>
            <a:ext cx="5740387" cy="2054324"/>
          </a:xfrm>
          <a:prstGeom prst="roundRect">
            <a:avLst/>
          </a:prstGeom>
          <a:solidFill>
            <a:srgbClr val="002060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530752" y="1450929"/>
            <a:ext cx="5261223" cy="1584176"/>
          </a:xfrm>
          <a:prstGeom prst="roundRect">
            <a:avLst/>
          </a:prstGeom>
          <a:solidFill>
            <a:srgbClr val="FFFDB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72213" y="1306913"/>
            <a:ext cx="5578300" cy="1872208"/>
          </a:xfrm>
          <a:prstGeom prst="roundRect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1494" y="1921130"/>
            <a:ext cx="3460689" cy="753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42756">
            <a:off x="1014294" y="2321301"/>
            <a:ext cx="4572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548696">
            <a:off x="1438843" y="2398188"/>
            <a:ext cx="481650" cy="551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419480">
            <a:off x="1256328" y="1777649"/>
            <a:ext cx="4572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775685">
            <a:off x="4997579" y="2378111"/>
            <a:ext cx="4572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791975" y="1894683"/>
            <a:ext cx="2619375" cy="61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Čárový popisek 1 10"/>
          <p:cNvSpPr/>
          <p:nvPr/>
        </p:nvSpPr>
        <p:spPr>
          <a:xfrm>
            <a:off x="2411759" y="3645024"/>
            <a:ext cx="2814419" cy="432048"/>
          </a:xfrm>
          <a:prstGeom prst="borderCallout1">
            <a:avLst>
              <a:gd name="adj1" fmla="val 56300"/>
              <a:gd name="adj2" fmla="val -652"/>
              <a:gd name="adj3" fmla="val -143520"/>
              <a:gd name="adj4" fmla="val -2894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1) plazmatická membrána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Čárový popisek 1 14"/>
          <p:cNvSpPr/>
          <p:nvPr/>
        </p:nvSpPr>
        <p:spPr>
          <a:xfrm>
            <a:off x="2242900" y="4365105"/>
            <a:ext cx="1897052" cy="432047"/>
          </a:xfrm>
          <a:prstGeom prst="borderCallout1">
            <a:avLst>
              <a:gd name="adj1" fmla="val 59713"/>
              <a:gd name="adj2" fmla="val -304"/>
              <a:gd name="adj3" fmla="val -356452"/>
              <a:gd name="adj4" fmla="val -6795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2) cytoplazma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Čárový popisek 1 15"/>
          <p:cNvSpPr/>
          <p:nvPr/>
        </p:nvSpPr>
        <p:spPr>
          <a:xfrm>
            <a:off x="2032856" y="5085184"/>
            <a:ext cx="2107096" cy="432048"/>
          </a:xfrm>
          <a:prstGeom prst="borderCallout1">
            <a:avLst>
              <a:gd name="adj1" fmla="val 68491"/>
              <a:gd name="adj2" fmla="val 1092"/>
              <a:gd name="adj3" fmla="val -445394"/>
              <a:gd name="adj4" fmla="val -6774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3) buněčná stěna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Čárový popisek 1 16"/>
          <p:cNvSpPr/>
          <p:nvPr/>
        </p:nvSpPr>
        <p:spPr>
          <a:xfrm>
            <a:off x="4499992" y="620688"/>
            <a:ext cx="1291983" cy="360040"/>
          </a:xfrm>
          <a:prstGeom prst="borderCallout1">
            <a:avLst>
              <a:gd name="adj1" fmla="val 49472"/>
              <a:gd name="adj2" fmla="val -1243"/>
              <a:gd name="adj3" fmla="val 406028"/>
              <a:gd name="adj4" fmla="val -6670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4) DNA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Čárový popisek 1 17"/>
          <p:cNvSpPr/>
          <p:nvPr/>
        </p:nvSpPr>
        <p:spPr>
          <a:xfrm>
            <a:off x="5950513" y="3645024"/>
            <a:ext cx="1717831" cy="432048"/>
          </a:xfrm>
          <a:prstGeom prst="borderCallout1">
            <a:avLst>
              <a:gd name="adj1" fmla="val 56300"/>
              <a:gd name="adj2" fmla="val -1741"/>
              <a:gd name="adj3" fmla="val -204965"/>
              <a:gd name="adj4" fmla="val -3586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5) ribozomy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Čárový popisek 1 18"/>
          <p:cNvSpPr/>
          <p:nvPr/>
        </p:nvSpPr>
        <p:spPr>
          <a:xfrm>
            <a:off x="7101662" y="1306913"/>
            <a:ext cx="1309688" cy="393895"/>
          </a:xfrm>
          <a:prstGeom prst="borderCallout1">
            <a:avLst>
              <a:gd name="adj1" fmla="val 47662"/>
              <a:gd name="adj2" fmla="val -1469"/>
              <a:gd name="adj3" fmla="val 263049"/>
              <a:gd name="adj4" fmla="val -5265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6) bičík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7679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6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0648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Odpověz na otázky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+mj-lt"/>
              <a:buAutoNum type="arabi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jsou rozdíly mezi prokaryotickou a eukaryotickou buňkou?</a:t>
            </a:r>
          </a:p>
          <a:p>
            <a:pPr marL="342900" indent="-342900">
              <a:buFont typeface="+mj-lt"/>
              <a:buAutoNum type="arabicParenR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+mj-lt"/>
              <a:buAutoNum type="arabicParenR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+mj-lt"/>
              <a:buAutoNum type="arabicParenR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+mj-lt"/>
              <a:buAutoNum type="arabi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Která součást buňky dává buňce pevnost a mechanicky ji chrání?</a:t>
            </a:r>
          </a:p>
          <a:p>
            <a:pPr marL="342900" indent="-342900">
              <a:buFont typeface="+mj-lt"/>
              <a:buAutoNum type="arabicParenR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+mj-lt"/>
              <a:buAutoNum type="arabicParenR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3)  Které součásti a organely se vyskytují ve všech typech buňky?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4)  Ve kterých buňkách se nacházejí vakuoly?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5)  Jakou funkci v buňce zastávají mitochondrie?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484784"/>
            <a:ext cx="72728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eukaryotická buňka má DNA uloženou v jádře, </a:t>
            </a:r>
            <a:r>
              <a:rPr lang="cs-CZ" sz="2000" dirty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e složitější, obsahuje ER, GA, mitochondrie</a:t>
            </a:r>
          </a:p>
          <a:p>
            <a:endParaRPr lang="cs-CZ" sz="2000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buněčná stěna</a:t>
            </a:r>
          </a:p>
          <a:p>
            <a:endParaRPr lang="cs-CZ" sz="2000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plazmatická membrána, cytoplazma, ribozomy, DNA</a:t>
            </a:r>
          </a:p>
          <a:p>
            <a:endParaRPr lang="cs-CZ" sz="2000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rostlinné a houbové buňky</a:t>
            </a:r>
          </a:p>
          <a:p>
            <a:endParaRPr lang="cs-CZ" sz="2000" dirty="0" smtClean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uvolňování energie z organických látek (buněčné dýchání)</a:t>
            </a:r>
          </a:p>
        </p:txBody>
      </p:sp>
    </p:spTree>
    <p:extLst>
      <p:ext uri="{BB962C8B-B14F-4D97-AF65-F5344CB8AC3E}">
        <p14:creationId xmlns:p14="http://schemas.microsoft.com/office/powerpoint/2010/main" xmlns="" val="3022637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476672"/>
            <a:ext cx="83529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http://commons.wikimedia.org/wiki/File:Abies_concolor_tangential.jpg?uselang=cs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ČABRADOVÁ, Věra. </a:t>
            </a:r>
            <a:r>
              <a:rPr lang="cs-CZ" i="1" dirty="0"/>
              <a:t>Přírodopis pro 6. ročník základní školy a primu víceletého gymnázia</a:t>
            </a:r>
            <a:r>
              <a:rPr lang="cs-CZ" dirty="0"/>
              <a:t>. 1. vyd. Plzeň: Fraus, 2003, 120 s. ISBN 80-723-8211-X.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8131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374</TotalTime>
  <Words>648</Words>
  <Application>Microsoft Office PowerPoint</Application>
  <PresentationFormat>Předvádění na obrazovce (4:3)</PresentationFormat>
  <Paragraphs>178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Buňka – základní stavební a funkční jednotka</vt:lpstr>
      <vt:lpstr>Buňka – základní stavební a funkční jednotka</vt:lpstr>
      <vt:lpstr>Buňka – základní stavební a funkční jednotka</vt:lpstr>
      <vt:lpstr>Buněčné organely a součásti </vt:lpstr>
      <vt:lpstr>Buněčné organely a součásti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maskova</dc:creator>
  <cp:lastModifiedBy>Dum</cp:lastModifiedBy>
  <cp:revision>39</cp:revision>
  <dcterms:created xsi:type="dcterms:W3CDTF">2012-10-27T12:22:01Z</dcterms:created>
  <dcterms:modified xsi:type="dcterms:W3CDTF">2013-01-24T14:30:55Z</dcterms:modified>
</cp:coreProperties>
</file>