
<file path=[Content_Types].xml><?xml version="1.0" encoding="utf-8"?>
<Types xmlns="http://schemas.openxmlformats.org/package/2006/content-types">
  <Default Extension="png" ContentType="image/png"/>
  <Default Extension="jpeg" ContentType="image/jpeg"/>
  <Default Extension="wmf" ContentType="image/x-wmf"/>
  <Default Extension="rels" ContentType="application/vnd.openxmlformats-package.relationships+xml"/>
  <Default Extension="xml" ContentType="application/xml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63" r:id="rId3"/>
    <p:sldId id="262" r:id="rId4"/>
    <p:sldId id="257" r:id="rId5"/>
    <p:sldId id="264" r:id="rId6"/>
    <p:sldId id="260" r:id="rId7"/>
    <p:sldId id="261" r:id="rId8"/>
    <p:sldId id="265" r:id="rId9"/>
    <p:sldId id="258" r:id="rId10"/>
    <p:sldId id="259" r:id="rId11"/>
    <p:sldId id="266" r:id="rId12"/>
    <p:sldId id="267" r:id="rId13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521415D9-36F7-43E2-AB2F-B90AF26B5E84}">
      <p14:sectionLst xmlns:p14="http://schemas.microsoft.com/office/powerpoint/2010/main">
        <p14:section name="Výchozí oddíl" id="{1580033E-16E1-4247-923B-525C82B6CFF9}">
          <p14:sldIdLst>
            <p14:sldId id="256"/>
            <p14:sldId id="263"/>
            <p14:sldId id="262"/>
          </p14:sldIdLst>
        </p14:section>
        <p14:section name="Oddíl bez názvu" id="{FC77DBC4-EAFE-42D3-A0D5-A7D1908CC34C}">
          <p14:sldIdLst>
            <p14:sldId id="257"/>
            <p14:sldId id="264"/>
            <p14:sldId id="260"/>
            <p14:sldId id="261"/>
            <p14:sldId id="265"/>
            <p14:sldId id="258"/>
            <p14:sldId id="259"/>
            <p14:sldId id="266"/>
            <p14:sldId id="267"/>
          </p14:sldIdLst>
        </p14:section>
      </p14:section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00CC00"/>
    <a:srgbClr val="FF00FF"/>
    <a:srgbClr val="0066FF"/>
    <a:srgbClr val="FF3300"/>
    <a:srgbClr val="0099FF"/>
    <a:srgbClr val="00FFFF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735" autoAdjust="0"/>
    <p:restoredTop sz="94671" autoAdjust="0"/>
  </p:normalViewPr>
  <p:slideViewPr>
    <p:cSldViewPr>
      <p:cViewPr varScale="1">
        <p:scale>
          <a:sx n="66" d="100"/>
          <a:sy n="66" d="100"/>
        </p:scale>
        <p:origin x="-1416" y="-96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B5AA88B-9F78-479B-8C4C-542BCDDCE450}" type="datetimeFigureOut">
              <a:rPr lang="cs-CZ" smtClean="0"/>
              <a:t>21.1.2013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A67A549-6437-4F14-BC91-36D8A9178EC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41536822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B5AA88B-9F78-479B-8C4C-542BCDDCE450}" type="datetimeFigureOut">
              <a:rPr lang="cs-CZ" smtClean="0"/>
              <a:t>21.1.2013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A67A549-6437-4F14-BC91-36D8A9178EC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29924345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B5AA88B-9F78-479B-8C4C-542BCDDCE450}" type="datetimeFigureOut">
              <a:rPr lang="cs-CZ" smtClean="0"/>
              <a:t>21.1.2013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A67A549-6437-4F14-BC91-36D8A9178EC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427126458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B5AA88B-9F78-479B-8C4C-542BCDDCE450}" type="datetimeFigureOut">
              <a:rPr lang="cs-CZ" smtClean="0"/>
              <a:t>21.1.2013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A67A549-6437-4F14-BC91-36D8A9178EC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080075760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B5AA88B-9F78-479B-8C4C-542BCDDCE450}" type="datetimeFigureOut">
              <a:rPr lang="cs-CZ" smtClean="0"/>
              <a:t>21.1.2013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A67A549-6437-4F14-BC91-36D8A9178EC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784058963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B5AA88B-9F78-479B-8C4C-542BCDDCE450}" type="datetimeFigureOut">
              <a:rPr lang="cs-CZ" smtClean="0"/>
              <a:t>21.1.2013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A67A549-6437-4F14-BC91-36D8A9178EC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277868545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B5AA88B-9F78-479B-8C4C-542BCDDCE450}" type="datetimeFigureOut">
              <a:rPr lang="cs-CZ" smtClean="0"/>
              <a:t>21.1.2013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A67A549-6437-4F14-BC91-36D8A9178EC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62118101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B5AA88B-9F78-479B-8C4C-542BCDDCE450}" type="datetimeFigureOut">
              <a:rPr lang="cs-CZ" smtClean="0"/>
              <a:t>21.1.2013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A67A549-6437-4F14-BC91-36D8A9178EC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26284633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B5AA88B-9F78-479B-8C4C-542BCDDCE450}" type="datetimeFigureOut">
              <a:rPr lang="cs-CZ" smtClean="0"/>
              <a:t>21.1.2013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A67A549-6437-4F14-BC91-36D8A9178EC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101445155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B5AA88B-9F78-479B-8C4C-542BCDDCE450}" type="datetimeFigureOut">
              <a:rPr lang="cs-CZ" smtClean="0"/>
              <a:t>21.1.2013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A67A549-6437-4F14-BC91-36D8A9178EC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85212848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B5AA88B-9F78-479B-8C4C-542BCDDCE450}" type="datetimeFigureOut">
              <a:rPr lang="cs-CZ" smtClean="0"/>
              <a:t>21.1.2013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A67A549-6437-4F14-BC91-36D8A9178EC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140717295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B5AA88B-9F78-479B-8C4C-542BCDDCE450}" type="datetimeFigureOut">
              <a:rPr lang="cs-CZ" smtClean="0"/>
              <a:t>21.1.2013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A67A549-6437-4F14-BC91-36D8A9178EC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01233609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G"/><Relationship Id="rId2" Type="http://schemas.openxmlformats.org/officeDocument/2006/relationships/image" Target="../media/image2.JP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4.JPG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wmf"/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6.xml"/><Relationship Id="rId4" Type="http://schemas.openxmlformats.org/officeDocument/2006/relationships/image" Target="../media/image7.pn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JPG"/><Relationship Id="rId2" Type="http://schemas.openxmlformats.org/officeDocument/2006/relationships/image" Target="../media/image8.JP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6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jpeg"/><Relationship Id="rId1" Type="http://schemas.openxmlformats.org/officeDocument/2006/relationships/slideLayout" Target="../slideLayouts/slideLayout6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539552" y="1700808"/>
            <a:ext cx="8348464" cy="2592288"/>
          </a:xfrm>
        </p:spPr>
        <p:txBody>
          <a:bodyPr>
            <a:noAutofit/>
          </a:bodyPr>
          <a:lstStyle/>
          <a:p>
            <a:pPr algn="l"/>
            <a:r>
              <a:rPr lang="en-US" sz="2000" dirty="0" smtClean="0"/>
              <a:t/>
            </a:r>
            <a:br>
              <a:rPr lang="en-US" sz="2000" dirty="0" smtClean="0"/>
            </a:br>
            <a:endParaRPr lang="cs-CZ" sz="2000" b="1" dirty="0">
              <a:solidFill>
                <a:schemeClr val="accent2">
                  <a:lumMod val="50000"/>
                </a:schemeClr>
              </a:solidFill>
            </a:endParaRPr>
          </a:p>
        </p:txBody>
      </p:sp>
      <p:pic>
        <p:nvPicPr>
          <p:cNvPr id="3" name="Obrázek 2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68646724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251520" y="548680"/>
            <a:ext cx="8892480" cy="5328592"/>
          </a:xfrm>
        </p:spPr>
        <p:txBody>
          <a:bodyPr>
            <a:noAutofit/>
          </a:bodyPr>
          <a:lstStyle/>
          <a:p>
            <a:pPr marL="0" indent="0">
              <a:buNone/>
            </a:pPr>
            <a:r>
              <a:rPr lang="cs-CZ" sz="2000" dirty="0" smtClean="0"/>
              <a:t>      </a:t>
            </a:r>
            <a:r>
              <a:rPr lang="en-US" sz="2000" dirty="0" smtClean="0"/>
              <a:t>ANOTACE</a:t>
            </a:r>
            <a:endParaRPr lang="en-US" sz="2000" dirty="0"/>
          </a:p>
          <a:p>
            <a:endParaRPr lang="en-US" sz="2000" dirty="0"/>
          </a:p>
          <a:p>
            <a:pPr marL="0" indent="0">
              <a:buNone/>
            </a:pPr>
            <a:r>
              <a:rPr lang="cs-CZ" sz="2000" dirty="0" smtClean="0"/>
              <a:t>      </a:t>
            </a:r>
            <a:r>
              <a:rPr lang="en-US" sz="2000" dirty="0" err="1" smtClean="0"/>
              <a:t>Materiál</a:t>
            </a:r>
            <a:r>
              <a:rPr lang="en-US" sz="2000" dirty="0" smtClean="0"/>
              <a:t> </a:t>
            </a:r>
            <a:r>
              <a:rPr lang="en-US" sz="2000" dirty="0"/>
              <a:t>je </a:t>
            </a:r>
            <a:r>
              <a:rPr lang="en-US" sz="2000" dirty="0" err="1"/>
              <a:t>určen</a:t>
            </a:r>
            <a:r>
              <a:rPr lang="en-US" sz="2000" dirty="0"/>
              <a:t> pro </a:t>
            </a:r>
            <a:r>
              <a:rPr lang="en-US" sz="2000" dirty="0" err="1"/>
              <a:t>žáky</a:t>
            </a:r>
            <a:r>
              <a:rPr lang="en-US" sz="2000" dirty="0"/>
              <a:t> 3. </a:t>
            </a:r>
            <a:r>
              <a:rPr lang="en-US" sz="2000" dirty="0" err="1"/>
              <a:t>ročníku</a:t>
            </a:r>
            <a:r>
              <a:rPr lang="en-US" sz="2000" dirty="0"/>
              <a:t>.</a:t>
            </a:r>
          </a:p>
          <a:p>
            <a:pPr marL="0" indent="0">
              <a:buNone/>
            </a:pPr>
            <a:r>
              <a:rPr lang="cs-CZ" sz="2000" dirty="0" smtClean="0"/>
              <a:t>      </a:t>
            </a:r>
            <a:r>
              <a:rPr lang="en-US" sz="2000" dirty="0" err="1" smtClean="0"/>
              <a:t>Patří</a:t>
            </a:r>
            <a:r>
              <a:rPr lang="en-US" sz="2000" dirty="0" smtClean="0"/>
              <a:t> </a:t>
            </a:r>
            <a:r>
              <a:rPr lang="en-US" sz="2000" dirty="0"/>
              <a:t>do </a:t>
            </a:r>
            <a:r>
              <a:rPr lang="en-US" sz="2000" dirty="0" err="1"/>
              <a:t>vzdělávací</a:t>
            </a:r>
            <a:r>
              <a:rPr lang="en-US" sz="2000" dirty="0"/>
              <a:t> </a:t>
            </a:r>
            <a:r>
              <a:rPr lang="en-US" sz="2000" dirty="0" err="1"/>
              <a:t>oblasti</a:t>
            </a:r>
            <a:r>
              <a:rPr lang="en-US" sz="2000" dirty="0"/>
              <a:t> </a:t>
            </a:r>
            <a:r>
              <a:rPr lang="en-US" sz="2000" dirty="0" err="1"/>
              <a:t>Jazyk</a:t>
            </a:r>
            <a:r>
              <a:rPr lang="en-US" sz="2000" dirty="0"/>
              <a:t> a </a:t>
            </a:r>
            <a:r>
              <a:rPr lang="en-US" sz="2000" dirty="0" err="1"/>
              <a:t>jazyková</a:t>
            </a:r>
            <a:r>
              <a:rPr lang="en-US" sz="2000" dirty="0"/>
              <a:t> </a:t>
            </a:r>
            <a:r>
              <a:rPr lang="en-US" sz="2000" dirty="0" err="1"/>
              <a:t>komunikace</a:t>
            </a:r>
            <a:r>
              <a:rPr lang="en-US" sz="2000" dirty="0"/>
              <a:t>.</a:t>
            </a:r>
          </a:p>
          <a:p>
            <a:pPr marL="0" indent="0">
              <a:buNone/>
            </a:pPr>
            <a:r>
              <a:rPr lang="cs-CZ" sz="2000" dirty="0"/>
              <a:t> </a:t>
            </a:r>
            <a:r>
              <a:rPr lang="cs-CZ" sz="2000" dirty="0" smtClean="0"/>
              <a:t>     Žáci rozpoznávají a třídí podstatná </a:t>
            </a:r>
            <a:r>
              <a:rPr lang="cs-CZ" sz="2000" dirty="0" smtClean="0"/>
              <a:t>jména, </a:t>
            </a:r>
            <a:r>
              <a:rPr lang="cs-CZ" sz="2000" dirty="0" smtClean="0"/>
              <a:t>doplňují vhodné tvary </a:t>
            </a:r>
          </a:p>
          <a:p>
            <a:pPr marL="0" indent="0">
              <a:buNone/>
            </a:pPr>
            <a:r>
              <a:rPr lang="cs-CZ" sz="2000" dirty="0" smtClean="0"/>
              <a:t>      podstatných jmen do vět. </a:t>
            </a:r>
            <a:endParaRPr lang="en-US" sz="2000" dirty="0"/>
          </a:p>
          <a:p>
            <a:pPr marL="0" indent="0">
              <a:buNone/>
            </a:pPr>
            <a:endParaRPr lang="en-US" sz="2000" dirty="0"/>
          </a:p>
          <a:p>
            <a:pPr marL="0" indent="0">
              <a:buNone/>
            </a:pPr>
            <a:r>
              <a:rPr lang="cs-CZ" sz="2000" dirty="0" smtClean="0"/>
              <a:t>      </a:t>
            </a:r>
            <a:r>
              <a:rPr lang="en-US" sz="2000" dirty="0" smtClean="0"/>
              <a:t>METODICKÉ POZNÁM</a:t>
            </a:r>
            <a:r>
              <a:rPr lang="cs-CZ" sz="2000" dirty="0" smtClean="0"/>
              <a:t>KY</a:t>
            </a:r>
          </a:p>
          <a:p>
            <a:pPr marL="0" indent="0">
              <a:buNone/>
            </a:pPr>
            <a:endParaRPr lang="en-US" sz="2000" dirty="0"/>
          </a:p>
          <a:p>
            <a:pPr marL="0" indent="0">
              <a:buNone/>
            </a:pPr>
            <a:r>
              <a:rPr lang="cs-CZ" sz="2000" dirty="0" smtClean="0"/>
              <a:t>      </a:t>
            </a:r>
            <a:r>
              <a:rPr lang="en-US" sz="2000" dirty="0" smtClean="0"/>
              <a:t>str.3</a:t>
            </a:r>
            <a:r>
              <a:rPr lang="cs-CZ" sz="2000" dirty="0" smtClean="0"/>
              <a:t> a 6</a:t>
            </a:r>
            <a:r>
              <a:rPr lang="en-US" sz="2000" dirty="0" smtClean="0"/>
              <a:t> </a:t>
            </a:r>
            <a:r>
              <a:rPr lang="cs-CZ" sz="2000" dirty="0" smtClean="0"/>
              <a:t> výklad s názornými obrázky na tabuli, podstatná jména doplňujeme</a:t>
            </a:r>
          </a:p>
          <a:p>
            <a:pPr marL="0" indent="0">
              <a:buNone/>
            </a:pPr>
            <a:r>
              <a:rPr lang="cs-CZ" sz="2000" dirty="0" smtClean="0"/>
              <a:t>                mezerníkem,  žáci mohou uvádět  další příklady podstatných jmen                   </a:t>
            </a:r>
            <a:endParaRPr lang="cs-CZ" sz="2000" dirty="0"/>
          </a:p>
          <a:p>
            <a:pPr marL="0" indent="0">
              <a:buNone/>
            </a:pPr>
            <a:r>
              <a:rPr lang="cs-CZ" sz="2000" dirty="0" smtClean="0"/>
              <a:t>     </a:t>
            </a:r>
            <a:r>
              <a:rPr lang="en-US" sz="2000" dirty="0" smtClean="0"/>
              <a:t> str.4</a:t>
            </a:r>
            <a:r>
              <a:rPr lang="cs-CZ" sz="2000" dirty="0"/>
              <a:t> </a:t>
            </a:r>
            <a:r>
              <a:rPr lang="cs-CZ" sz="2000" dirty="0" smtClean="0"/>
              <a:t>a 7</a:t>
            </a:r>
            <a:r>
              <a:rPr lang="en-US" sz="2000" dirty="0" smtClean="0"/>
              <a:t> </a:t>
            </a:r>
            <a:r>
              <a:rPr lang="en-US" sz="2000" dirty="0" err="1"/>
              <a:t>frontální</a:t>
            </a:r>
            <a:r>
              <a:rPr lang="en-US" sz="2000" dirty="0"/>
              <a:t> </a:t>
            </a:r>
            <a:r>
              <a:rPr lang="en-US" sz="2000" dirty="0" err="1"/>
              <a:t>práce</a:t>
            </a:r>
            <a:r>
              <a:rPr lang="en-US" sz="2000" dirty="0"/>
              <a:t> u </a:t>
            </a:r>
            <a:r>
              <a:rPr lang="en-US" sz="2000" dirty="0" err="1"/>
              <a:t>interaktivní</a:t>
            </a:r>
            <a:r>
              <a:rPr lang="en-US" sz="2000" dirty="0"/>
              <a:t> </a:t>
            </a:r>
            <a:r>
              <a:rPr lang="en-US" sz="2000" dirty="0" err="1"/>
              <a:t>tabule</a:t>
            </a:r>
            <a:r>
              <a:rPr lang="en-US" sz="2000" dirty="0"/>
              <a:t>, </a:t>
            </a:r>
            <a:r>
              <a:rPr lang="cs-CZ" sz="2000" dirty="0" smtClean="0"/>
              <a:t>zařazování slov</a:t>
            </a:r>
            <a:r>
              <a:rPr lang="en-US" sz="2000" dirty="0" smtClean="0"/>
              <a:t> </a:t>
            </a:r>
            <a:r>
              <a:rPr lang="en-US" sz="2000" dirty="0" err="1"/>
              <a:t>možno</a:t>
            </a:r>
            <a:r>
              <a:rPr lang="en-US" sz="2000" dirty="0"/>
              <a:t> </a:t>
            </a:r>
            <a:r>
              <a:rPr lang="en-US" sz="2000" dirty="0" err="1"/>
              <a:t>zadat</a:t>
            </a:r>
            <a:r>
              <a:rPr lang="en-US" sz="2000" dirty="0"/>
              <a:t> </a:t>
            </a:r>
          </a:p>
          <a:p>
            <a:pPr marL="0" indent="0">
              <a:buNone/>
            </a:pPr>
            <a:r>
              <a:rPr lang="cs-CZ" sz="2000" dirty="0" smtClean="0"/>
              <a:t>       </a:t>
            </a:r>
            <a:r>
              <a:rPr lang="en-US" sz="2000" dirty="0" smtClean="0"/>
              <a:t>        </a:t>
            </a:r>
            <a:r>
              <a:rPr lang="cs-CZ" sz="2000" dirty="0" smtClean="0"/>
              <a:t> </a:t>
            </a:r>
            <a:r>
              <a:rPr lang="en-US" sz="2000" dirty="0" err="1" smtClean="0"/>
              <a:t>jako</a:t>
            </a:r>
            <a:r>
              <a:rPr lang="en-US" sz="2000" dirty="0" smtClean="0"/>
              <a:t> </a:t>
            </a:r>
            <a:r>
              <a:rPr lang="en-US" sz="2000" dirty="0" err="1"/>
              <a:t>samostatnou</a:t>
            </a:r>
            <a:r>
              <a:rPr lang="en-US" sz="2000" dirty="0"/>
              <a:t> </a:t>
            </a:r>
            <a:r>
              <a:rPr lang="en-US" sz="2000" dirty="0" err="1"/>
              <a:t>práci</a:t>
            </a:r>
            <a:r>
              <a:rPr lang="en-US" sz="2000" dirty="0"/>
              <a:t> do </a:t>
            </a:r>
            <a:r>
              <a:rPr lang="en-US" sz="2000" dirty="0" err="1"/>
              <a:t>sešitu</a:t>
            </a:r>
            <a:r>
              <a:rPr lang="en-US" sz="2000" dirty="0"/>
              <a:t>, </a:t>
            </a:r>
            <a:r>
              <a:rPr lang="cs-CZ" sz="2000" dirty="0" smtClean="0"/>
              <a:t>kontrola podle str. 5 a 8</a:t>
            </a:r>
            <a:endParaRPr lang="en-US" sz="2000" dirty="0"/>
          </a:p>
          <a:p>
            <a:pPr marL="0" indent="0">
              <a:buNone/>
            </a:pPr>
            <a:r>
              <a:rPr lang="cs-CZ" sz="2000" dirty="0" smtClean="0"/>
              <a:t>      </a:t>
            </a:r>
            <a:r>
              <a:rPr lang="en-US" sz="2000" dirty="0" smtClean="0"/>
              <a:t>str.</a:t>
            </a:r>
            <a:r>
              <a:rPr lang="cs-CZ" sz="2000" dirty="0" smtClean="0"/>
              <a:t> 9 a 10</a:t>
            </a:r>
            <a:r>
              <a:rPr lang="en-US" sz="2000" dirty="0" smtClean="0"/>
              <a:t> </a:t>
            </a:r>
            <a:r>
              <a:rPr lang="en-US" sz="2000" dirty="0" err="1"/>
              <a:t>frontální</a:t>
            </a:r>
            <a:r>
              <a:rPr lang="en-US" sz="2000" dirty="0"/>
              <a:t> </a:t>
            </a:r>
            <a:r>
              <a:rPr lang="en-US" sz="2000" dirty="0" err="1"/>
              <a:t>práce</a:t>
            </a:r>
            <a:r>
              <a:rPr lang="en-US" sz="2000" dirty="0"/>
              <a:t> u </a:t>
            </a:r>
            <a:r>
              <a:rPr lang="en-US" sz="2000" dirty="0" err="1"/>
              <a:t>interaktivní</a:t>
            </a:r>
            <a:r>
              <a:rPr lang="en-US" sz="2000" dirty="0"/>
              <a:t> </a:t>
            </a:r>
            <a:r>
              <a:rPr lang="en-US" sz="2000" dirty="0" err="1" smtClean="0"/>
              <a:t>tabule</a:t>
            </a:r>
            <a:r>
              <a:rPr lang="cs-CZ" sz="2000" dirty="0" smtClean="0"/>
              <a:t>, při doplňování slov do vět </a:t>
            </a:r>
          </a:p>
          <a:p>
            <a:pPr marL="0" indent="0">
              <a:buNone/>
            </a:pPr>
            <a:r>
              <a:rPr lang="cs-CZ" sz="2000" dirty="0"/>
              <a:t> </a:t>
            </a:r>
            <a:r>
              <a:rPr lang="cs-CZ" sz="2000" dirty="0" smtClean="0"/>
              <a:t>              je více možností, v posledním úkolu je řešení na str. 11</a:t>
            </a:r>
            <a:endParaRPr lang="en-US" sz="2000" dirty="0"/>
          </a:p>
        </p:txBody>
      </p:sp>
    </p:spTree>
    <p:extLst>
      <p:ext uri="{BB962C8B-B14F-4D97-AF65-F5344CB8AC3E}">
        <p14:creationId xmlns:p14="http://schemas.microsoft.com/office/powerpoint/2010/main" val="409598839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404664"/>
            <a:ext cx="8229600" cy="1143000"/>
          </a:xfrm>
        </p:spPr>
        <p:txBody>
          <a:bodyPr>
            <a:normAutofit fontScale="90000"/>
          </a:bodyPr>
          <a:lstStyle/>
          <a:p>
            <a:r>
              <a:rPr lang="cs-CZ" b="1" dirty="0">
                <a:solidFill>
                  <a:srgbClr val="7030A0"/>
                </a:solidFill>
              </a:rPr>
              <a:t>PODSTATNÁ  JMÉNA</a:t>
            </a:r>
            <a:r>
              <a:rPr lang="cs-CZ" b="1" dirty="0">
                <a:solidFill>
                  <a:schemeClr val="accent2">
                    <a:lumMod val="50000"/>
                  </a:schemeClr>
                </a:solidFill>
              </a:rPr>
              <a:t/>
            </a:r>
            <a:br>
              <a:rPr lang="cs-CZ" b="1" dirty="0">
                <a:solidFill>
                  <a:schemeClr val="accent2">
                    <a:lumMod val="50000"/>
                  </a:schemeClr>
                </a:solidFill>
              </a:rPr>
            </a:br>
            <a:r>
              <a:rPr lang="cs-CZ" b="1" dirty="0">
                <a:solidFill>
                  <a:schemeClr val="accent2">
                    <a:lumMod val="50000"/>
                  </a:schemeClr>
                </a:solidFill>
              </a:rPr>
              <a:t> </a:t>
            </a:r>
            <a:r>
              <a:rPr lang="cs-CZ" sz="4000" b="1" dirty="0" smtClean="0">
                <a:solidFill>
                  <a:schemeClr val="accent2">
                    <a:lumMod val="50000"/>
                  </a:schemeClr>
                </a:solidFill>
              </a:rPr>
              <a:t>JSOU NÁZVY</a:t>
            </a:r>
            <a:endParaRPr lang="cs-CZ" sz="4000" dirty="0"/>
          </a:p>
        </p:txBody>
      </p:sp>
      <p:pic>
        <p:nvPicPr>
          <p:cNvPr id="4" name="Zástupný symbol pro obsah 3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55274" y="3087666"/>
            <a:ext cx="1828800" cy="1828800"/>
          </a:xfrm>
          <a:prstGeom prst="rect">
            <a:avLst/>
          </a:prstGeom>
        </p:spPr>
      </p:pic>
      <p:pic>
        <p:nvPicPr>
          <p:cNvPr id="5" name="Obrázek 4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780403" y="3087666"/>
            <a:ext cx="1828800" cy="1828800"/>
          </a:xfrm>
          <a:prstGeom prst="rect">
            <a:avLst/>
          </a:prstGeom>
        </p:spPr>
      </p:pic>
      <p:pic>
        <p:nvPicPr>
          <p:cNvPr id="6" name="Obrázek 5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372200" y="2996952"/>
            <a:ext cx="1828800" cy="1828800"/>
          </a:xfrm>
          <a:prstGeom prst="rect">
            <a:avLst/>
          </a:prstGeom>
        </p:spPr>
      </p:pic>
      <p:sp>
        <p:nvSpPr>
          <p:cNvPr id="8" name="Obdélník 7"/>
          <p:cNvSpPr/>
          <p:nvPr/>
        </p:nvSpPr>
        <p:spPr>
          <a:xfrm>
            <a:off x="1187624" y="2195388"/>
            <a:ext cx="1164101" cy="58477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lvl="0"/>
            <a:r>
              <a:rPr lang="cs-CZ" sz="3200" b="1" dirty="0">
                <a:solidFill>
                  <a:srgbClr val="FF0000"/>
                </a:solidFill>
              </a:rPr>
              <a:t>OSOB</a:t>
            </a:r>
          </a:p>
        </p:txBody>
      </p:sp>
      <p:sp>
        <p:nvSpPr>
          <p:cNvPr id="9" name="Obdélník 8"/>
          <p:cNvSpPr/>
          <p:nvPr/>
        </p:nvSpPr>
        <p:spPr>
          <a:xfrm>
            <a:off x="4003748" y="2195389"/>
            <a:ext cx="1382110" cy="58477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3200" b="1" dirty="0">
                <a:solidFill>
                  <a:srgbClr val="00CC00"/>
                </a:solidFill>
              </a:rPr>
              <a:t>ZVÍŘAT</a:t>
            </a:r>
          </a:p>
        </p:txBody>
      </p:sp>
      <p:sp>
        <p:nvSpPr>
          <p:cNvPr id="10" name="Obdélník 9"/>
          <p:cNvSpPr/>
          <p:nvPr/>
        </p:nvSpPr>
        <p:spPr>
          <a:xfrm>
            <a:off x="6980362" y="2208996"/>
            <a:ext cx="948080" cy="58477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3200" b="1" dirty="0">
                <a:solidFill>
                  <a:srgbClr val="0070C0"/>
                </a:solidFill>
              </a:rPr>
              <a:t>VĚCÍ</a:t>
            </a:r>
          </a:p>
        </p:txBody>
      </p:sp>
    </p:spTree>
    <p:extLst>
      <p:ext uri="{BB962C8B-B14F-4D97-AF65-F5344CB8AC3E}">
        <p14:creationId xmlns:p14="http://schemas.microsoft.com/office/powerpoint/2010/main" val="285340062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/>
      <p:bldP spid="9" grpId="0"/>
      <p:bldP spid="10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sz="3600" dirty="0" smtClean="0">
                <a:solidFill>
                  <a:schemeClr val="accent6">
                    <a:lumMod val="50000"/>
                  </a:schemeClr>
                </a:solidFill>
              </a:rPr>
              <a:t>ZAŘAĎ  SPRÁVNĚ  TATO  </a:t>
            </a:r>
            <a:r>
              <a:rPr lang="cs-CZ" sz="3600" b="1" dirty="0" smtClean="0">
                <a:solidFill>
                  <a:srgbClr val="7030A0"/>
                </a:solidFill>
              </a:rPr>
              <a:t>PODSTATNÁ JMÉNA</a:t>
            </a:r>
            <a:endParaRPr lang="cs-CZ" sz="3600" b="1" dirty="0">
              <a:solidFill>
                <a:srgbClr val="7030A0"/>
              </a:solidFill>
            </a:endParaRPr>
          </a:p>
        </p:txBody>
      </p:sp>
      <p:sp>
        <p:nvSpPr>
          <p:cNvPr id="6" name="Zástupný symbol pro text 5"/>
          <p:cNvSpPr>
            <a:spLocks noGrp="1"/>
          </p:cNvSpPr>
          <p:nvPr>
            <p:ph type="body" idx="4294967295"/>
          </p:nvPr>
        </p:nvSpPr>
        <p:spPr>
          <a:xfrm>
            <a:off x="96631" y="2317417"/>
            <a:ext cx="4040188" cy="639763"/>
          </a:xfrm>
        </p:spPr>
        <p:txBody>
          <a:bodyPr>
            <a:noAutofit/>
          </a:bodyPr>
          <a:lstStyle/>
          <a:p>
            <a:pPr marL="0" indent="0">
              <a:buNone/>
            </a:pPr>
            <a:r>
              <a:rPr lang="cs-CZ" sz="3600" dirty="0" smtClean="0">
                <a:solidFill>
                  <a:srgbClr val="FF0000"/>
                </a:solidFill>
              </a:rPr>
              <a:t>         </a:t>
            </a:r>
            <a:r>
              <a:rPr lang="cs-CZ" sz="3600" b="1" u="sng" dirty="0" smtClean="0">
                <a:solidFill>
                  <a:srgbClr val="FF0000"/>
                </a:solidFill>
              </a:rPr>
              <a:t>OSOBY</a:t>
            </a:r>
            <a:r>
              <a:rPr lang="cs-CZ" sz="3600" b="1" dirty="0" smtClean="0">
                <a:solidFill>
                  <a:srgbClr val="FF0000"/>
                </a:solidFill>
              </a:rPr>
              <a:t>  </a:t>
            </a:r>
            <a:endParaRPr lang="cs-CZ" sz="3600" b="1" dirty="0">
              <a:solidFill>
                <a:srgbClr val="FF0000"/>
              </a:solidFill>
            </a:endParaRPr>
          </a:p>
        </p:txBody>
      </p:sp>
      <p:sp>
        <p:nvSpPr>
          <p:cNvPr id="8" name="Zástupný symbol pro text 7"/>
          <p:cNvSpPr>
            <a:spLocks noGrp="1"/>
          </p:cNvSpPr>
          <p:nvPr>
            <p:ph type="body" sz="quarter" idx="4294967295"/>
          </p:nvPr>
        </p:nvSpPr>
        <p:spPr>
          <a:xfrm>
            <a:off x="3511084" y="2401342"/>
            <a:ext cx="3860670" cy="639762"/>
          </a:xfrm>
        </p:spPr>
        <p:txBody>
          <a:bodyPr>
            <a:normAutofit lnSpcReduction="10000"/>
          </a:bodyPr>
          <a:lstStyle/>
          <a:p>
            <a:pPr marL="0" indent="0">
              <a:buNone/>
            </a:pPr>
            <a:r>
              <a:rPr lang="cs-CZ" sz="2800" dirty="0" smtClean="0">
                <a:solidFill>
                  <a:srgbClr val="00CC00"/>
                </a:solidFill>
              </a:rPr>
              <a:t>   </a:t>
            </a:r>
            <a:r>
              <a:rPr lang="cs-CZ" sz="3600" b="1" u="sng" dirty="0" smtClean="0">
                <a:solidFill>
                  <a:srgbClr val="00CC00"/>
                </a:solidFill>
              </a:rPr>
              <a:t>ZVÍŘATA</a:t>
            </a:r>
            <a:r>
              <a:rPr lang="cs-CZ" sz="2800" u="sng" dirty="0" smtClean="0">
                <a:solidFill>
                  <a:srgbClr val="00CC00"/>
                </a:solidFill>
              </a:rPr>
              <a:t> </a:t>
            </a:r>
            <a:r>
              <a:rPr lang="cs-CZ" sz="2800" dirty="0" smtClean="0">
                <a:solidFill>
                  <a:srgbClr val="00CC00"/>
                </a:solidFill>
              </a:rPr>
              <a:t>  </a:t>
            </a:r>
            <a:endParaRPr lang="cs-CZ" sz="2800" dirty="0">
              <a:solidFill>
                <a:srgbClr val="00CC00"/>
              </a:solidFill>
            </a:endParaRPr>
          </a:p>
        </p:txBody>
      </p:sp>
      <p:sp>
        <p:nvSpPr>
          <p:cNvPr id="13" name="TextovéPole 12"/>
          <p:cNvSpPr txBox="1"/>
          <p:nvPr/>
        </p:nvSpPr>
        <p:spPr>
          <a:xfrm>
            <a:off x="6996233" y="2348880"/>
            <a:ext cx="1041952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b="1" u="sng" dirty="0" smtClean="0">
                <a:solidFill>
                  <a:srgbClr val="0070C0"/>
                </a:solidFill>
              </a:rPr>
              <a:t>VĚCI</a:t>
            </a:r>
            <a:endParaRPr lang="cs-CZ" sz="3600" b="1" u="sng" dirty="0">
              <a:solidFill>
                <a:srgbClr val="0070C0"/>
              </a:solidFill>
            </a:endParaRPr>
          </a:p>
        </p:txBody>
      </p:sp>
      <p:sp>
        <p:nvSpPr>
          <p:cNvPr id="14" name="TextovéPole 13"/>
          <p:cNvSpPr txBox="1"/>
          <p:nvPr/>
        </p:nvSpPr>
        <p:spPr>
          <a:xfrm>
            <a:off x="269510" y="1124744"/>
            <a:ext cx="1725152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/>
              <a:t>MAMINKA</a:t>
            </a:r>
            <a:endParaRPr lang="cs-CZ" sz="2800" dirty="0"/>
          </a:p>
        </p:txBody>
      </p:sp>
      <p:sp>
        <p:nvSpPr>
          <p:cNvPr id="15" name="TextovéPole 14"/>
          <p:cNvSpPr txBox="1"/>
          <p:nvPr/>
        </p:nvSpPr>
        <p:spPr>
          <a:xfrm>
            <a:off x="2117134" y="1124744"/>
            <a:ext cx="1175963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/>
              <a:t>KOČKA</a:t>
            </a:r>
            <a:endParaRPr lang="cs-CZ" sz="2800" dirty="0"/>
          </a:p>
        </p:txBody>
      </p:sp>
      <p:sp>
        <p:nvSpPr>
          <p:cNvPr id="16" name="TextovéPole 15"/>
          <p:cNvSpPr txBox="1"/>
          <p:nvPr/>
        </p:nvSpPr>
        <p:spPr>
          <a:xfrm>
            <a:off x="3456961" y="1138924"/>
            <a:ext cx="1152880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/>
              <a:t>TUŽKA</a:t>
            </a:r>
            <a:endParaRPr lang="cs-CZ" sz="2800" dirty="0"/>
          </a:p>
        </p:txBody>
      </p:sp>
      <p:sp>
        <p:nvSpPr>
          <p:cNvPr id="17" name="TextovéPole 16"/>
          <p:cNvSpPr txBox="1"/>
          <p:nvPr/>
        </p:nvSpPr>
        <p:spPr>
          <a:xfrm>
            <a:off x="4662292" y="1165484"/>
            <a:ext cx="2112928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KAMARÁD</a:t>
            </a:r>
            <a:endParaRPr lang="cs-CZ" sz="2800" dirty="0"/>
          </a:p>
        </p:txBody>
      </p:sp>
      <p:sp>
        <p:nvSpPr>
          <p:cNvPr id="18" name="TextovéPole 17"/>
          <p:cNvSpPr txBox="1"/>
          <p:nvPr/>
        </p:nvSpPr>
        <p:spPr>
          <a:xfrm>
            <a:off x="6448295" y="1752795"/>
            <a:ext cx="158989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VRABEC</a:t>
            </a:r>
            <a:endParaRPr lang="cs-CZ" sz="2800" dirty="0"/>
          </a:p>
        </p:txBody>
      </p:sp>
      <p:sp>
        <p:nvSpPr>
          <p:cNvPr id="19" name="TextovéPole 18"/>
          <p:cNvSpPr txBox="1"/>
          <p:nvPr/>
        </p:nvSpPr>
        <p:spPr>
          <a:xfrm>
            <a:off x="378995" y="1715367"/>
            <a:ext cx="1473098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ZEDNÍK</a:t>
            </a:r>
            <a:endParaRPr lang="cs-CZ" sz="2800" dirty="0"/>
          </a:p>
        </p:txBody>
      </p:sp>
      <p:sp>
        <p:nvSpPr>
          <p:cNvPr id="20" name="TextovéPole 19"/>
          <p:cNvSpPr txBox="1"/>
          <p:nvPr/>
        </p:nvSpPr>
        <p:spPr>
          <a:xfrm>
            <a:off x="6576809" y="1165484"/>
            <a:ext cx="772969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/>
              <a:t>MÍČ</a:t>
            </a:r>
            <a:endParaRPr lang="cs-CZ" sz="2800" dirty="0"/>
          </a:p>
        </p:txBody>
      </p:sp>
      <p:sp>
        <p:nvSpPr>
          <p:cNvPr id="21" name="TextovéPole 20"/>
          <p:cNvSpPr txBox="1"/>
          <p:nvPr/>
        </p:nvSpPr>
        <p:spPr>
          <a:xfrm>
            <a:off x="2916613" y="1752795"/>
            <a:ext cx="1220206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/>
              <a:t>MOTÝL</a:t>
            </a:r>
            <a:endParaRPr lang="cs-CZ" sz="2800" dirty="0"/>
          </a:p>
        </p:txBody>
      </p:sp>
      <p:sp>
        <p:nvSpPr>
          <p:cNvPr id="22" name="TextovéPole 21"/>
          <p:cNvSpPr txBox="1"/>
          <p:nvPr/>
        </p:nvSpPr>
        <p:spPr>
          <a:xfrm>
            <a:off x="4168050" y="1752795"/>
            <a:ext cx="989373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/>
              <a:t>ŽIDLE</a:t>
            </a:r>
            <a:endParaRPr lang="cs-CZ" sz="2800" dirty="0"/>
          </a:p>
        </p:txBody>
      </p:sp>
      <p:sp>
        <p:nvSpPr>
          <p:cNvPr id="23" name="TextovéPole 22"/>
          <p:cNvSpPr txBox="1"/>
          <p:nvPr/>
        </p:nvSpPr>
        <p:spPr>
          <a:xfrm>
            <a:off x="5296205" y="1752795"/>
            <a:ext cx="845103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/>
              <a:t>DÍTĚ</a:t>
            </a:r>
            <a:endParaRPr lang="cs-CZ" sz="2800" dirty="0"/>
          </a:p>
        </p:txBody>
      </p:sp>
      <p:sp>
        <p:nvSpPr>
          <p:cNvPr id="24" name="TextovéPole 23"/>
          <p:cNvSpPr txBox="1"/>
          <p:nvPr/>
        </p:nvSpPr>
        <p:spPr>
          <a:xfrm>
            <a:off x="1852093" y="1740880"/>
            <a:ext cx="1020023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/>
              <a:t>AUTO</a:t>
            </a:r>
            <a:endParaRPr lang="cs-CZ" sz="2800" dirty="0"/>
          </a:p>
        </p:txBody>
      </p:sp>
      <p:sp>
        <p:nvSpPr>
          <p:cNvPr id="25" name="TextovéPole 24"/>
          <p:cNvSpPr txBox="1"/>
          <p:nvPr/>
        </p:nvSpPr>
        <p:spPr>
          <a:xfrm>
            <a:off x="7371754" y="1148511"/>
            <a:ext cx="957826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/>
              <a:t>ZAJÍC</a:t>
            </a:r>
            <a:endParaRPr lang="cs-CZ" sz="2800" dirty="0"/>
          </a:p>
        </p:txBody>
      </p:sp>
      <p:sp>
        <p:nvSpPr>
          <p:cNvPr id="3" name="TextovéPole 2"/>
          <p:cNvSpPr txBox="1"/>
          <p:nvPr/>
        </p:nvSpPr>
        <p:spPr>
          <a:xfrm>
            <a:off x="378995" y="3501008"/>
            <a:ext cx="2464136" cy="203132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…………………………………….</a:t>
            </a:r>
          </a:p>
          <a:p>
            <a:endParaRPr lang="cs-CZ" dirty="0"/>
          </a:p>
          <a:p>
            <a:r>
              <a:rPr lang="cs-CZ" dirty="0" smtClean="0"/>
              <a:t>…………………………………….</a:t>
            </a:r>
          </a:p>
          <a:p>
            <a:endParaRPr lang="cs-CZ" dirty="0"/>
          </a:p>
          <a:p>
            <a:r>
              <a:rPr lang="cs-CZ" dirty="0" smtClean="0"/>
              <a:t>…………………………………….</a:t>
            </a:r>
          </a:p>
          <a:p>
            <a:endParaRPr lang="cs-CZ" dirty="0"/>
          </a:p>
          <a:p>
            <a:r>
              <a:rPr lang="cs-CZ" dirty="0" smtClean="0"/>
              <a:t>…………………………………….</a:t>
            </a:r>
            <a:endParaRPr lang="cs-CZ" dirty="0"/>
          </a:p>
        </p:txBody>
      </p:sp>
      <p:sp>
        <p:nvSpPr>
          <p:cNvPr id="4" name="TextovéPole 3"/>
          <p:cNvSpPr txBox="1"/>
          <p:nvPr/>
        </p:nvSpPr>
        <p:spPr>
          <a:xfrm>
            <a:off x="3293097" y="3516633"/>
            <a:ext cx="2464136" cy="203132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…………………………………..</a:t>
            </a:r>
          </a:p>
          <a:p>
            <a:endParaRPr lang="cs-CZ" dirty="0"/>
          </a:p>
          <a:p>
            <a:r>
              <a:rPr lang="cs-CZ" dirty="0" smtClean="0"/>
              <a:t>……………………………………</a:t>
            </a:r>
          </a:p>
          <a:p>
            <a:endParaRPr lang="cs-CZ" dirty="0"/>
          </a:p>
          <a:p>
            <a:r>
              <a:rPr lang="cs-CZ" dirty="0" smtClean="0"/>
              <a:t>…………………………………….</a:t>
            </a:r>
          </a:p>
          <a:p>
            <a:endParaRPr lang="cs-CZ" dirty="0"/>
          </a:p>
          <a:p>
            <a:r>
              <a:rPr lang="cs-CZ" dirty="0" smtClean="0"/>
              <a:t>…………………………………….</a:t>
            </a:r>
            <a:endParaRPr lang="cs-CZ" dirty="0"/>
          </a:p>
        </p:txBody>
      </p:sp>
      <p:sp>
        <p:nvSpPr>
          <p:cNvPr id="5" name="TextovéPole 4"/>
          <p:cNvSpPr txBox="1"/>
          <p:nvPr/>
        </p:nvSpPr>
        <p:spPr>
          <a:xfrm flipH="1">
            <a:off x="6141308" y="3516633"/>
            <a:ext cx="2535147" cy="203132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……………………………..........</a:t>
            </a:r>
          </a:p>
          <a:p>
            <a:endParaRPr lang="cs-CZ" dirty="0"/>
          </a:p>
          <a:p>
            <a:r>
              <a:rPr lang="cs-CZ" dirty="0" smtClean="0"/>
              <a:t>……………………………..........</a:t>
            </a:r>
          </a:p>
          <a:p>
            <a:endParaRPr lang="cs-CZ" dirty="0"/>
          </a:p>
          <a:p>
            <a:r>
              <a:rPr lang="cs-CZ" dirty="0" smtClean="0"/>
              <a:t>……………………………..........</a:t>
            </a:r>
          </a:p>
          <a:p>
            <a:endParaRPr lang="cs-CZ" dirty="0"/>
          </a:p>
          <a:p>
            <a:r>
              <a:rPr lang="cs-CZ" dirty="0" smtClean="0"/>
              <a:t>……………………………..........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4637727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b="1" u="sng" dirty="0" smtClean="0">
                <a:solidFill>
                  <a:srgbClr val="FF0000"/>
                </a:solidFill>
              </a:rPr>
              <a:t>  </a:t>
            </a:r>
            <a:endParaRPr lang="cs-CZ" dirty="0"/>
          </a:p>
        </p:txBody>
      </p:sp>
      <p:sp>
        <p:nvSpPr>
          <p:cNvPr id="3" name="Obdélník 2"/>
          <p:cNvSpPr/>
          <p:nvPr/>
        </p:nvSpPr>
        <p:spPr>
          <a:xfrm>
            <a:off x="755576" y="1556792"/>
            <a:ext cx="1771895" cy="646331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b="1" dirty="0">
                <a:solidFill>
                  <a:srgbClr val="FF0000"/>
                </a:solidFill>
              </a:rPr>
              <a:t> </a:t>
            </a:r>
            <a:r>
              <a:rPr lang="cs-CZ" sz="3600" b="1" u="sng" dirty="0">
                <a:solidFill>
                  <a:srgbClr val="FF0000"/>
                </a:solidFill>
              </a:rPr>
              <a:t>OSOBY</a:t>
            </a:r>
            <a:r>
              <a:rPr lang="cs-CZ" sz="3600" b="1" dirty="0">
                <a:solidFill>
                  <a:srgbClr val="FF0000"/>
                </a:solidFill>
              </a:rPr>
              <a:t>  </a:t>
            </a:r>
            <a:endParaRPr lang="cs-CZ" sz="3600" b="1" dirty="0"/>
          </a:p>
        </p:txBody>
      </p:sp>
      <p:sp>
        <p:nvSpPr>
          <p:cNvPr id="4" name="Obdélník 3"/>
          <p:cNvSpPr/>
          <p:nvPr/>
        </p:nvSpPr>
        <p:spPr>
          <a:xfrm>
            <a:off x="3491880" y="1556791"/>
            <a:ext cx="2091983" cy="646331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3600" b="1" u="sng" dirty="0">
                <a:solidFill>
                  <a:srgbClr val="00CC00"/>
                </a:solidFill>
              </a:rPr>
              <a:t>ZVÍŘATA</a:t>
            </a:r>
            <a:r>
              <a:rPr lang="cs-CZ" sz="3600" u="sng" dirty="0">
                <a:solidFill>
                  <a:srgbClr val="00CC00"/>
                </a:solidFill>
              </a:rPr>
              <a:t> </a:t>
            </a:r>
            <a:r>
              <a:rPr lang="cs-CZ" sz="3600" dirty="0">
                <a:solidFill>
                  <a:srgbClr val="00CC00"/>
                </a:solidFill>
              </a:rPr>
              <a:t>  </a:t>
            </a:r>
          </a:p>
        </p:txBody>
      </p:sp>
      <p:sp>
        <p:nvSpPr>
          <p:cNvPr id="5" name="Obdélník 4"/>
          <p:cNvSpPr/>
          <p:nvPr/>
        </p:nvSpPr>
        <p:spPr>
          <a:xfrm>
            <a:off x="6638183" y="1564440"/>
            <a:ext cx="1041952" cy="646331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3600" b="1" u="sng" dirty="0">
                <a:solidFill>
                  <a:srgbClr val="0070C0"/>
                </a:solidFill>
              </a:rPr>
              <a:t>VĚCI</a:t>
            </a:r>
          </a:p>
        </p:txBody>
      </p:sp>
      <p:sp>
        <p:nvSpPr>
          <p:cNvPr id="6" name="Obdélník 5"/>
          <p:cNvSpPr/>
          <p:nvPr/>
        </p:nvSpPr>
        <p:spPr>
          <a:xfrm>
            <a:off x="241471" y="2852936"/>
            <a:ext cx="4572000" cy="646331"/>
          </a:xfrm>
          <a:prstGeom prst="rect">
            <a:avLst/>
          </a:prstGeom>
        </p:spPr>
        <p:txBody>
          <a:bodyPr>
            <a:spAutoFit/>
          </a:bodyPr>
          <a:lstStyle/>
          <a:p>
            <a:endParaRPr lang="cs-CZ" dirty="0"/>
          </a:p>
          <a:p>
            <a:endParaRPr lang="cs-CZ" dirty="0"/>
          </a:p>
        </p:txBody>
      </p:sp>
      <p:sp>
        <p:nvSpPr>
          <p:cNvPr id="9" name="TextovéPole 8"/>
          <p:cNvSpPr txBox="1"/>
          <p:nvPr/>
        </p:nvSpPr>
        <p:spPr>
          <a:xfrm>
            <a:off x="755576" y="2636912"/>
            <a:ext cx="8099333" cy="224676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/>
              <a:t>MAMINKA                 KOČKA                       TUŽKA              </a:t>
            </a:r>
          </a:p>
          <a:p>
            <a:r>
              <a:rPr lang="cs-CZ" sz="2800" dirty="0" smtClean="0"/>
              <a:t>KAMARÁD                 ZAJÍC                          MÍČ</a:t>
            </a:r>
          </a:p>
          <a:p>
            <a:r>
              <a:rPr lang="cs-CZ" sz="2800" dirty="0" smtClean="0"/>
              <a:t>ZEDNÍK                       MOTÝL                      AUTO</a:t>
            </a:r>
          </a:p>
          <a:p>
            <a:r>
              <a:rPr lang="cs-CZ" sz="2800" dirty="0" smtClean="0"/>
              <a:t>DÍTĚ                            VRABEC                     ŽIDLE</a:t>
            </a:r>
          </a:p>
          <a:p>
            <a:endParaRPr lang="cs-CZ" sz="2800" dirty="0"/>
          </a:p>
        </p:txBody>
      </p:sp>
      <p:sp>
        <p:nvSpPr>
          <p:cNvPr id="10" name="TextovéPole 9"/>
          <p:cNvSpPr txBox="1"/>
          <p:nvPr/>
        </p:nvSpPr>
        <p:spPr>
          <a:xfrm>
            <a:off x="3599997" y="647110"/>
            <a:ext cx="1213474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>
                <a:solidFill>
                  <a:srgbClr val="FF0000"/>
                </a:solidFill>
              </a:rPr>
              <a:t>ŘEŠENÍ</a:t>
            </a:r>
            <a:endParaRPr lang="cs-CZ" sz="2800" dirty="0">
              <a:solidFill>
                <a:srgbClr val="FF0000"/>
              </a:solidFill>
            </a:endParaRPr>
          </a:p>
        </p:txBody>
      </p:sp>
      <p:pic>
        <p:nvPicPr>
          <p:cNvPr id="1026" name="Picture 2" descr="C:\Users\Renata\AppData\Local\Microsoft\Windows\Temporary Internet Files\Content.IE5\SWR9AXXI\MP900439482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17899" y="4437112"/>
            <a:ext cx="1247247" cy="186820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7" name="Picture 3" descr="C:\Users\Renata\AppData\Local\Microsoft\Windows\Temporary Internet Files\Content.IE5\TYGVTDZX\MC900332362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573865" y="4732504"/>
            <a:ext cx="1829714" cy="127741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8" name="Picture 4" descr="C:\Users\Renata\AppData\Local\Microsoft\Windows\Temporary Internet Files\Content.IE5\TYGVTDZX\MC900437098[1].png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569674" y="4492808"/>
            <a:ext cx="1762472" cy="176247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54735812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b="1" dirty="0">
                <a:solidFill>
                  <a:srgbClr val="7030A0"/>
                </a:solidFill>
              </a:rPr>
              <a:t>PODSTATNÁ  JMÉNA</a:t>
            </a:r>
            <a:r>
              <a:rPr lang="cs-CZ" b="1" dirty="0">
                <a:solidFill>
                  <a:schemeClr val="accent2">
                    <a:lumMod val="50000"/>
                  </a:schemeClr>
                </a:solidFill>
              </a:rPr>
              <a:t/>
            </a:r>
            <a:br>
              <a:rPr lang="cs-CZ" b="1" dirty="0">
                <a:solidFill>
                  <a:schemeClr val="accent2">
                    <a:lumMod val="50000"/>
                  </a:schemeClr>
                </a:solidFill>
              </a:rPr>
            </a:br>
            <a:r>
              <a:rPr lang="cs-CZ" b="1" dirty="0" smtClean="0">
                <a:solidFill>
                  <a:schemeClr val="accent2">
                    <a:lumMod val="50000"/>
                  </a:schemeClr>
                </a:solidFill>
              </a:rPr>
              <a:t>JSOU</a:t>
            </a:r>
            <a:endParaRPr lang="cs-CZ" u="sng" dirty="0">
              <a:solidFill>
                <a:srgbClr val="FF00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dirty="0" smtClean="0"/>
              <a:t> </a:t>
            </a:r>
            <a:r>
              <a:rPr lang="cs-CZ" b="1" u="sng" dirty="0" smtClean="0">
                <a:solidFill>
                  <a:srgbClr val="FF3300"/>
                </a:solidFill>
              </a:rPr>
              <a:t>NÁZVY   VLASTNOSTÍ</a:t>
            </a:r>
            <a:r>
              <a:rPr lang="cs-CZ" b="1" dirty="0" smtClean="0">
                <a:solidFill>
                  <a:srgbClr val="FF3300"/>
                </a:solidFill>
              </a:rPr>
              <a:t>            </a:t>
            </a:r>
            <a:r>
              <a:rPr lang="cs-CZ" b="1" u="sng" dirty="0" smtClean="0">
                <a:solidFill>
                  <a:srgbClr val="FF00FF"/>
                </a:solidFill>
              </a:rPr>
              <a:t>NÁZVY  DĚJŮ</a:t>
            </a:r>
            <a:r>
              <a:rPr lang="cs-CZ" b="1" dirty="0" smtClean="0">
                <a:solidFill>
                  <a:srgbClr val="FF3300"/>
                </a:solidFill>
              </a:rPr>
              <a:t>    </a:t>
            </a:r>
            <a:endParaRPr lang="cs-CZ" b="1" dirty="0">
              <a:solidFill>
                <a:srgbClr val="FF00FF"/>
              </a:solidFill>
            </a:endParaRPr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375102" y="2492896"/>
            <a:ext cx="1828800" cy="1828800"/>
          </a:xfrm>
          <a:prstGeom prst="rect">
            <a:avLst/>
          </a:prstGeom>
        </p:spPr>
      </p:pic>
      <p:pic>
        <p:nvPicPr>
          <p:cNvPr id="5" name="Obrázek 4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486400" y="2492896"/>
            <a:ext cx="1828800" cy="1828800"/>
          </a:xfrm>
          <a:prstGeom prst="rect">
            <a:avLst/>
          </a:prstGeom>
        </p:spPr>
      </p:pic>
      <p:sp>
        <p:nvSpPr>
          <p:cNvPr id="6" name="TextovéPole 5"/>
          <p:cNvSpPr txBox="1"/>
          <p:nvPr/>
        </p:nvSpPr>
        <p:spPr>
          <a:xfrm>
            <a:off x="755576" y="5229200"/>
            <a:ext cx="1596078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>
                <a:solidFill>
                  <a:srgbClr val="FF3300"/>
                </a:solidFill>
              </a:rPr>
              <a:t>RADOST</a:t>
            </a:r>
            <a:r>
              <a:rPr lang="cs-CZ" dirty="0" smtClean="0"/>
              <a:t>    </a:t>
            </a:r>
            <a:endParaRPr lang="cs-CZ" dirty="0"/>
          </a:p>
        </p:txBody>
      </p:sp>
      <p:sp>
        <p:nvSpPr>
          <p:cNvPr id="9" name="TextovéPole 8"/>
          <p:cNvSpPr txBox="1"/>
          <p:nvPr/>
        </p:nvSpPr>
        <p:spPr>
          <a:xfrm>
            <a:off x="2483768" y="4818255"/>
            <a:ext cx="1103187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>
                <a:solidFill>
                  <a:srgbClr val="FF3300"/>
                </a:solidFill>
              </a:rPr>
              <a:t>LÁSKA</a:t>
            </a:r>
            <a:endParaRPr lang="cs-CZ" sz="2800" dirty="0">
              <a:solidFill>
                <a:srgbClr val="FF3300"/>
              </a:solidFill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982526" y="4509120"/>
            <a:ext cx="1120435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>
                <a:solidFill>
                  <a:srgbClr val="FF3300"/>
                </a:solidFill>
              </a:rPr>
              <a:t>ŠTĚSTÍ</a:t>
            </a:r>
            <a:endParaRPr lang="cs-CZ" sz="2800" dirty="0">
              <a:solidFill>
                <a:srgbClr val="FF3300"/>
              </a:solidFill>
            </a:endParaRPr>
          </a:p>
        </p:txBody>
      </p:sp>
      <p:sp>
        <p:nvSpPr>
          <p:cNvPr id="15" name="TextovéPole 14"/>
          <p:cNvSpPr txBox="1"/>
          <p:nvPr/>
        </p:nvSpPr>
        <p:spPr>
          <a:xfrm>
            <a:off x="6421899" y="4833673"/>
            <a:ext cx="1603555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solidFill>
                  <a:srgbClr val="FF00FF"/>
                </a:solidFill>
              </a:rPr>
              <a:t>ČTENÍ</a:t>
            </a:r>
            <a:endParaRPr lang="cs-CZ" sz="2800" dirty="0">
              <a:solidFill>
                <a:srgbClr val="FF00FF"/>
              </a:solidFill>
            </a:endParaRPr>
          </a:p>
        </p:txBody>
      </p:sp>
      <p:sp>
        <p:nvSpPr>
          <p:cNvPr id="16" name="TextovéPole 15"/>
          <p:cNvSpPr txBox="1"/>
          <p:nvPr/>
        </p:nvSpPr>
        <p:spPr>
          <a:xfrm>
            <a:off x="5059649" y="4305637"/>
            <a:ext cx="1930016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>
                <a:solidFill>
                  <a:srgbClr val="FF00FF"/>
                </a:solidFill>
              </a:rPr>
              <a:t>PROHLÍŽENÍ</a:t>
            </a:r>
            <a:endParaRPr lang="cs-CZ" sz="2800" dirty="0">
              <a:solidFill>
                <a:srgbClr val="FF00FF"/>
              </a:solidFill>
            </a:endParaRPr>
          </a:p>
        </p:txBody>
      </p:sp>
      <p:sp>
        <p:nvSpPr>
          <p:cNvPr id="17" name="TextovéPole 16"/>
          <p:cNvSpPr txBox="1"/>
          <p:nvPr/>
        </p:nvSpPr>
        <p:spPr>
          <a:xfrm>
            <a:off x="5502994" y="5490810"/>
            <a:ext cx="1837811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>
                <a:solidFill>
                  <a:srgbClr val="FF00FF"/>
                </a:solidFill>
              </a:rPr>
              <a:t>VYPRÁVĚNÍ</a:t>
            </a:r>
            <a:endParaRPr lang="cs-CZ" sz="2800" dirty="0">
              <a:solidFill>
                <a:srgbClr val="FF00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05832465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/>
      <p:bldP spid="9" grpId="0"/>
      <p:bldP spid="10" grpId="0"/>
      <p:bldP spid="15" grpId="0"/>
      <p:bldP spid="16" grpId="0"/>
      <p:bldP spid="17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39552" y="908720"/>
            <a:ext cx="8229600" cy="1143000"/>
          </a:xfrm>
        </p:spPr>
        <p:txBody>
          <a:bodyPr>
            <a:normAutofit/>
          </a:bodyPr>
          <a:lstStyle/>
          <a:p>
            <a:r>
              <a:rPr lang="cs-CZ" sz="3200" u="sng" dirty="0" smtClean="0"/>
              <a:t>PODTRHNI</a:t>
            </a:r>
            <a:r>
              <a:rPr lang="cs-CZ" sz="3200" dirty="0" smtClean="0"/>
              <a:t>  </a:t>
            </a:r>
            <a:r>
              <a:rPr lang="cs-CZ" sz="3200" dirty="0" smtClean="0">
                <a:solidFill>
                  <a:srgbClr val="00B050"/>
                </a:solidFill>
              </a:rPr>
              <a:t>NÁZVY  </a:t>
            </a:r>
            <a:r>
              <a:rPr lang="cs-CZ" sz="3200" u="sng" dirty="0" smtClean="0">
                <a:solidFill>
                  <a:srgbClr val="00B050"/>
                </a:solidFill>
              </a:rPr>
              <a:t>VLASTNOSTÍ</a:t>
            </a:r>
            <a:r>
              <a:rPr lang="cs-CZ" sz="3200" dirty="0" smtClean="0">
                <a:solidFill>
                  <a:srgbClr val="00B050"/>
                </a:solidFill>
              </a:rPr>
              <a:t>  ZELENĚ</a:t>
            </a:r>
            <a:r>
              <a:rPr lang="cs-CZ" sz="3200" dirty="0" smtClean="0"/>
              <a:t/>
            </a:r>
            <a:br>
              <a:rPr lang="cs-CZ" sz="3200" dirty="0" smtClean="0"/>
            </a:br>
            <a:r>
              <a:rPr lang="cs-CZ" sz="3200" dirty="0" smtClean="0"/>
              <a:t>A  </a:t>
            </a:r>
            <a:r>
              <a:rPr lang="cs-CZ" sz="3200" dirty="0" smtClean="0">
                <a:solidFill>
                  <a:srgbClr val="FF0000"/>
                </a:solidFill>
              </a:rPr>
              <a:t>NÁZVY  </a:t>
            </a:r>
            <a:r>
              <a:rPr lang="cs-CZ" sz="3200" u="sng" dirty="0" smtClean="0">
                <a:solidFill>
                  <a:srgbClr val="FF0000"/>
                </a:solidFill>
              </a:rPr>
              <a:t>DĚJŮ</a:t>
            </a:r>
            <a:r>
              <a:rPr lang="cs-CZ" sz="3200" dirty="0" smtClean="0">
                <a:solidFill>
                  <a:srgbClr val="FF0000"/>
                </a:solidFill>
              </a:rPr>
              <a:t>  ČERVENE</a:t>
            </a:r>
            <a:endParaRPr lang="cs-CZ" sz="3200" dirty="0">
              <a:solidFill>
                <a:srgbClr val="FF0000"/>
              </a:solidFill>
            </a:endParaRPr>
          </a:p>
        </p:txBody>
      </p:sp>
      <p:sp>
        <p:nvSpPr>
          <p:cNvPr id="13" name="TextovéPole 12"/>
          <p:cNvSpPr txBox="1"/>
          <p:nvPr/>
        </p:nvSpPr>
        <p:spPr>
          <a:xfrm>
            <a:off x="539552" y="2636912"/>
            <a:ext cx="7462492" cy="206210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/>
              <a:t>STATEČNOST,   ZPÍVÁNÍ,  PEČLIVOST,  ČTENÍ,</a:t>
            </a:r>
          </a:p>
          <a:p>
            <a:r>
              <a:rPr lang="cs-CZ" sz="3200" dirty="0"/>
              <a:t> </a:t>
            </a:r>
            <a:endParaRPr lang="cs-CZ" sz="3200" dirty="0" smtClean="0"/>
          </a:p>
          <a:p>
            <a:r>
              <a:rPr lang="cs-CZ" sz="3200" dirty="0" smtClean="0"/>
              <a:t>PSANÍ,  TRPĚLIVOST,   ČESTNOST,   PLAVÁNÍ</a:t>
            </a:r>
          </a:p>
          <a:p>
            <a:endParaRPr lang="cs-CZ" sz="3200" dirty="0"/>
          </a:p>
        </p:txBody>
      </p:sp>
      <p:pic>
        <p:nvPicPr>
          <p:cNvPr id="1031" name="Picture 7" descr="C:\Users\Renata\AppData\Local\Microsoft\Windows\Temporary Internet Files\Content.IE5\RSVJ87EY\MP900430603[2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079552" y="4661111"/>
            <a:ext cx="2716584" cy="180398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74731629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55924" y="404664"/>
            <a:ext cx="8229600" cy="1143000"/>
          </a:xfrm>
        </p:spPr>
        <p:txBody>
          <a:bodyPr>
            <a:normAutofit/>
          </a:bodyPr>
          <a:lstStyle/>
          <a:p>
            <a:r>
              <a:rPr lang="cs-CZ" sz="2800" dirty="0" smtClean="0">
                <a:solidFill>
                  <a:srgbClr val="FF0000"/>
                </a:solidFill>
              </a:rPr>
              <a:t>ŘEŠENÍ</a:t>
            </a:r>
            <a:endParaRPr lang="cs-CZ" sz="2800" dirty="0">
              <a:solidFill>
                <a:srgbClr val="FF0000"/>
              </a:solidFill>
            </a:endParaRPr>
          </a:p>
        </p:txBody>
      </p:sp>
      <p:sp>
        <p:nvSpPr>
          <p:cNvPr id="3" name="Obdélník 2"/>
          <p:cNvSpPr/>
          <p:nvPr/>
        </p:nvSpPr>
        <p:spPr>
          <a:xfrm>
            <a:off x="179512" y="1443070"/>
            <a:ext cx="4399602" cy="646331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3600" b="1" dirty="0" smtClean="0">
                <a:solidFill>
                  <a:srgbClr val="00B050"/>
                </a:solidFill>
              </a:rPr>
              <a:t>  </a:t>
            </a:r>
            <a:r>
              <a:rPr lang="cs-CZ" sz="3600" b="1" u="sng" dirty="0" smtClean="0">
                <a:solidFill>
                  <a:srgbClr val="00B050"/>
                </a:solidFill>
              </a:rPr>
              <a:t>NÁZVY  </a:t>
            </a:r>
            <a:r>
              <a:rPr lang="cs-CZ" sz="3600" b="1" u="sng" dirty="0">
                <a:solidFill>
                  <a:srgbClr val="00B050"/>
                </a:solidFill>
              </a:rPr>
              <a:t>VLASTNOSTÍ</a:t>
            </a:r>
            <a:r>
              <a:rPr lang="cs-CZ" sz="3600" b="1" dirty="0">
                <a:solidFill>
                  <a:srgbClr val="00B050"/>
                </a:solidFill>
              </a:rPr>
              <a:t> </a:t>
            </a:r>
            <a:endParaRPr lang="cs-CZ" sz="3600" dirty="0">
              <a:solidFill>
                <a:srgbClr val="00B050"/>
              </a:solidFill>
            </a:endParaRPr>
          </a:p>
        </p:txBody>
      </p:sp>
      <p:sp>
        <p:nvSpPr>
          <p:cNvPr id="4" name="Obdélník 3"/>
          <p:cNvSpPr/>
          <p:nvPr/>
        </p:nvSpPr>
        <p:spPr>
          <a:xfrm>
            <a:off x="5292080" y="1428884"/>
            <a:ext cx="2786340" cy="646331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3600" b="1" u="sng" dirty="0">
                <a:solidFill>
                  <a:srgbClr val="FF0000"/>
                </a:solidFill>
              </a:rPr>
              <a:t>NÁZVY  DĚJŮ</a:t>
            </a:r>
            <a:r>
              <a:rPr lang="cs-CZ" sz="3600" b="1" dirty="0">
                <a:solidFill>
                  <a:srgbClr val="FF0000"/>
                </a:solidFill>
              </a:rPr>
              <a:t> </a:t>
            </a:r>
            <a:endParaRPr lang="cs-CZ" sz="3600" dirty="0">
              <a:solidFill>
                <a:srgbClr val="FF0000"/>
              </a:solidFill>
            </a:endParaRPr>
          </a:p>
        </p:txBody>
      </p:sp>
      <p:pic>
        <p:nvPicPr>
          <p:cNvPr id="2051" name="Picture 3" descr="C:\Users\Renata\AppData\Local\Microsoft\Windows\Temporary Internet Files\Content.IE5\RSVJ87EY\MP900401070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410416" y="4509120"/>
            <a:ext cx="1920616" cy="192061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6" name="Obdélník 5"/>
          <p:cNvSpPr/>
          <p:nvPr/>
        </p:nvSpPr>
        <p:spPr>
          <a:xfrm>
            <a:off x="554300" y="2636912"/>
            <a:ext cx="7632848" cy="156966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3200" u="sng" dirty="0">
                <a:solidFill>
                  <a:srgbClr val="00B050"/>
                </a:solidFill>
              </a:rPr>
              <a:t>STATEČNOST</a:t>
            </a:r>
            <a:r>
              <a:rPr lang="cs-CZ" sz="3200" dirty="0"/>
              <a:t>,   </a:t>
            </a:r>
            <a:r>
              <a:rPr lang="cs-CZ" sz="3200" u="sng" dirty="0">
                <a:solidFill>
                  <a:srgbClr val="FF0000"/>
                </a:solidFill>
              </a:rPr>
              <a:t>ZPÍVÁNÍ</a:t>
            </a:r>
            <a:r>
              <a:rPr lang="cs-CZ" sz="3200" dirty="0"/>
              <a:t>,  </a:t>
            </a:r>
            <a:r>
              <a:rPr lang="cs-CZ" sz="3200" u="sng" dirty="0">
                <a:solidFill>
                  <a:srgbClr val="00B050"/>
                </a:solidFill>
              </a:rPr>
              <a:t>PEČLIVOST</a:t>
            </a:r>
            <a:r>
              <a:rPr lang="cs-CZ" sz="3200" dirty="0"/>
              <a:t>,  </a:t>
            </a:r>
            <a:r>
              <a:rPr lang="cs-CZ" sz="3200" u="sng" dirty="0">
                <a:solidFill>
                  <a:srgbClr val="FF0000"/>
                </a:solidFill>
              </a:rPr>
              <a:t>ČTENÍ</a:t>
            </a:r>
            <a:r>
              <a:rPr lang="cs-CZ" sz="3200" dirty="0"/>
              <a:t>,</a:t>
            </a:r>
          </a:p>
          <a:p>
            <a:r>
              <a:rPr lang="cs-CZ" sz="3200" dirty="0"/>
              <a:t> </a:t>
            </a:r>
          </a:p>
          <a:p>
            <a:r>
              <a:rPr lang="cs-CZ" sz="3200" u="sng" dirty="0">
                <a:solidFill>
                  <a:srgbClr val="FF0000"/>
                </a:solidFill>
              </a:rPr>
              <a:t>PSANÍ</a:t>
            </a:r>
            <a:r>
              <a:rPr lang="cs-CZ" sz="3200" dirty="0"/>
              <a:t>,  </a:t>
            </a:r>
            <a:r>
              <a:rPr lang="cs-CZ" sz="3200" u="sng" dirty="0">
                <a:solidFill>
                  <a:srgbClr val="00B050"/>
                </a:solidFill>
              </a:rPr>
              <a:t>TRPĚLIVOST</a:t>
            </a:r>
            <a:r>
              <a:rPr lang="cs-CZ" sz="3200" dirty="0"/>
              <a:t>,   </a:t>
            </a:r>
            <a:r>
              <a:rPr lang="cs-CZ" sz="3200" u="sng" dirty="0">
                <a:solidFill>
                  <a:srgbClr val="00B050"/>
                </a:solidFill>
              </a:rPr>
              <a:t>ČESTNOST</a:t>
            </a:r>
            <a:r>
              <a:rPr lang="cs-CZ" sz="3200" dirty="0"/>
              <a:t>,   </a:t>
            </a:r>
            <a:r>
              <a:rPr lang="cs-CZ" sz="3200" u="sng" dirty="0">
                <a:solidFill>
                  <a:srgbClr val="FF0000"/>
                </a:solidFill>
              </a:rPr>
              <a:t>PLAVÁNÍ</a:t>
            </a:r>
          </a:p>
        </p:txBody>
      </p:sp>
    </p:spTree>
    <p:extLst>
      <p:ext uri="{BB962C8B-B14F-4D97-AF65-F5344CB8AC3E}">
        <p14:creationId xmlns:p14="http://schemas.microsoft.com/office/powerpoint/2010/main" val="42838129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>
                <a:solidFill>
                  <a:schemeClr val="accent6">
                    <a:lumMod val="50000"/>
                  </a:schemeClr>
                </a:solidFill>
              </a:rPr>
              <a:t>DOPLŇ DO VĚT </a:t>
            </a:r>
            <a:r>
              <a:rPr lang="cs-CZ" b="1" dirty="0" smtClean="0">
                <a:solidFill>
                  <a:srgbClr val="FF0000"/>
                </a:solidFill>
              </a:rPr>
              <a:t>PODSTATNÁ JMÉNA</a:t>
            </a:r>
            <a:endParaRPr lang="cs-CZ" b="1" dirty="0">
              <a:solidFill>
                <a:srgbClr val="FF00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pPr marL="0" indent="0">
              <a:buNone/>
            </a:pPr>
            <a:r>
              <a:rPr lang="cs-CZ" dirty="0" smtClean="0"/>
              <a:t>………………………………. vaří oběd.</a:t>
            </a:r>
          </a:p>
          <a:p>
            <a:pPr marL="0" indent="0">
              <a:buNone/>
            </a:pPr>
            <a:r>
              <a:rPr lang="cs-CZ" dirty="0" smtClean="0"/>
              <a:t>……………………………….. </a:t>
            </a:r>
            <a:r>
              <a:rPr lang="cs-CZ" dirty="0"/>
              <a:t>k</a:t>
            </a:r>
            <a:r>
              <a:rPr lang="cs-CZ" dirty="0" smtClean="0"/>
              <a:t>reslí </a:t>
            </a:r>
            <a:r>
              <a:rPr lang="cs-CZ" dirty="0" smtClean="0"/>
              <a:t>obrázek.</a:t>
            </a:r>
            <a:endParaRPr lang="cs-CZ" dirty="0" smtClean="0"/>
          </a:p>
          <a:p>
            <a:pPr marL="0" indent="0">
              <a:buNone/>
            </a:pPr>
            <a:r>
              <a:rPr lang="cs-CZ" dirty="0" smtClean="0"/>
              <a:t>Na stromě sedí …………………………….. .</a:t>
            </a:r>
          </a:p>
          <a:p>
            <a:pPr marL="0" indent="0">
              <a:buNone/>
            </a:pPr>
            <a:r>
              <a:rPr lang="cs-CZ" dirty="0" smtClean="0"/>
              <a:t>Chléb krájíme ……………………………….. .</a:t>
            </a:r>
          </a:p>
          <a:p>
            <a:pPr marL="0" indent="0">
              <a:buNone/>
            </a:pPr>
            <a:r>
              <a:rPr lang="cs-CZ" dirty="0" smtClean="0"/>
              <a:t>……………………………… se pase na louce.</a:t>
            </a:r>
          </a:p>
          <a:p>
            <a:pPr marL="0" indent="0">
              <a:buNone/>
            </a:pPr>
            <a:r>
              <a:rPr lang="cs-CZ" dirty="0" smtClean="0"/>
              <a:t>Jezdím na novém ………………………….. .</a:t>
            </a:r>
          </a:p>
          <a:p>
            <a:pPr marL="0" indent="0">
              <a:buNone/>
            </a:pPr>
            <a:r>
              <a:rPr lang="cs-CZ" dirty="0" smtClean="0"/>
              <a:t>………………………………………. </a:t>
            </a:r>
            <a:r>
              <a:rPr lang="cs-CZ" dirty="0"/>
              <a:t>j</a:t>
            </a:r>
            <a:r>
              <a:rPr lang="cs-CZ" dirty="0" smtClean="0"/>
              <a:t>e hezká vlastnost.</a:t>
            </a:r>
          </a:p>
          <a:p>
            <a:pPr marL="0" indent="0">
              <a:buNone/>
            </a:pPr>
            <a:r>
              <a:rPr lang="cs-CZ" dirty="0" smtClean="0"/>
              <a:t>V 1. třídě se učíme …………………………………………. .</a:t>
            </a:r>
          </a:p>
          <a:p>
            <a:pPr marL="0" indent="0">
              <a:buNone/>
            </a:pPr>
            <a:endParaRPr lang="cs-CZ" dirty="0" smtClean="0"/>
          </a:p>
        </p:txBody>
      </p:sp>
    </p:spTree>
    <p:extLst>
      <p:ext uri="{BB962C8B-B14F-4D97-AF65-F5344CB8AC3E}">
        <p14:creationId xmlns:p14="http://schemas.microsoft.com/office/powerpoint/2010/main" val="280603825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r>
              <a:rPr lang="cs-CZ" sz="3600" dirty="0" smtClean="0">
                <a:solidFill>
                  <a:schemeClr val="accent6">
                    <a:lumMod val="50000"/>
                  </a:schemeClr>
                </a:solidFill>
              </a:rPr>
              <a:t>V KAŽDÉM ŘÁDKU </a:t>
            </a:r>
            <a:r>
              <a:rPr lang="cs-CZ" sz="3600" b="1" dirty="0" smtClean="0">
                <a:solidFill>
                  <a:schemeClr val="accent6">
                    <a:lumMod val="50000"/>
                  </a:schemeClr>
                </a:solidFill>
              </a:rPr>
              <a:t>ŠKRTNI JEDNO SLOVO, KTERÉ TAM NEPATŘÍ </a:t>
            </a:r>
            <a:r>
              <a:rPr lang="cs-CZ" sz="3600" dirty="0" smtClean="0">
                <a:solidFill>
                  <a:schemeClr val="accent6">
                    <a:lumMod val="50000"/>
                  </a:schemeClr>
                </a:solidFill>
              </a:rPr>
              <a:t>A</a:t>
            </a:r>
            <a:r>
              <a:rPr lang="cs-CZ" sz="3600" b="1" dirty="0" smtClean="0">
                <a:solidFill>
                  <a:schemeClr val="accent6">
                    <a:lumMod val="50000"/>
                  </a:schemeClr>
                </a:solidFill>
              </a:rPr>
              <a:t> </a:t>
            </a:r>
            <a:r>
              <a:rPr lang="cs-CZ" sz="3600" dirty="0" smtClean="0">
                <a:solidFill>
                  <a:schemeClr val="accent6">
                    <a:lumMod val="50000"/>
                  </a:schemeClr>
                </a:solidFill>
              </a:rPr>
              <a:t>ODŮVODNI PROČ</a:t>
            </a:r>
            <a:endParaRPr lang="cs-CZ" sz="3600" dirty="0">
              <a:solidFill>
                <a:schemeClr val="accent6">
                  <a:lumMod val="50000"/>
                </a:schemeClr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r>
              <a:rPr lang="cs-CZ" dirty="0" smtClean="0">
                <a:solidFill>
                  <a:srgbClr val="FF3300"/>
                </a:solidFill>
              </a:rPr>
              <a:t>TATÍNEK, PRODAVAČKA, KUKAČKA, BRATRANEC </a:t>
            </a:r>
          </a:p>
          <a:p>
            <a:pPr marL="0" indent="0">
              <a:buNone/>
            </a:pPr>
            <a:r>
              <a:rPr lang="cs-CZ" dirty="0" smtClean="0">
                <a:solidFill>
                  <a:srgbClr val="00CC00"/>
                </a:solidFill>
              </a:rPr>
              <a:t>OVEČKA, VLAŠTOVKA, KAPR, RYBÁŘ</a:t>
            </a:r>
          </a:p>
          <a:p>
            <a:pPr marL="0" indent="0">
              <a:buNone/>
            </a:pPr>
            <a:r>
              <a:rPr lang="cs-CZ" dirty="0" smtClean="0">
                <a:solidFill>
                  <a:srgbClr val="0066FF"/>
                </a:solidFill>
              </a:rPr>
              <a:t>SEŠIT, DVEŘE, JABLKO, STATEČNOST</a:t>
            </a:r>
          </a:p>
          <a:p>
            <a:pPr marL="0" indent="0">
              <a:buNone/>
            </a:pPr>
            <a:r>
              <a:rPr lang="cs-CZ" dirty="0" smtClean="0">
                <a:solidFill>
                  <a:srgbClr val="FF00FF"/>
                </a:solidFill>
              </a:rPr>
              <a:t>ČTENÍ, KRESLENÍ, POČÍTÁNÍ, ZPÍVÁNÍ</a:t>
            </a:r>
          </a:p>
          <a:p>
            <a:pPr marL="0" indent="0">
              <a:buNone/>
            </a:pPr>
            <a:r>
              <a:rPr lang="cs-CZ" dirty="0" smtClean="0">
                <a:solidFill>
                  <a:schemeClr val="accent6">
                    <a:lumMod val="50000"/>
                  </a:schemeClr>
                </a:solidFill>
              </a:rPr>
              <a:t>SRNKA, KNIHA, VETERINÁŘ, OŠETŘUJE</a:t>
            </a:r>
          </a:p>
          <a:p>
            <a:pPr marL="0" indent="0">
              <a:buNone/>
            </a:pPr>
            <a:r>
              <a:rPr lang="cs-CZ" dirty="0" smtClean="0">
                <a:solidFill>
                  <a:srgbClr val="00CC00"/>
                </a:solidFill>
              </a:rPr>
              <a:t>CHYTROST, BOJÁCNOST, HRAČKA, PÍLE </a:t>
            </a:r>
            <a:endParaRPr lang="cs-CZ" dirty="0">
              <a:solidFill>
                <a:srgbClr val="00CC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33765360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2800" dirty="0" smtClean="0">
                <a:solidFill>
                  <a:srgbClr val="FF0000"/>
                </a:solidFill>
              </a:rPr>
              <a:t>ŘEŠENÍ</a:t>
            </a:r>
            <a:endParaRPr lang="cs-CZ" sz="2800" dirty="0">
              <a:solidFill>
                <a:srgbClr val="FF00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914400" y="1700808"/>
            <a:ext cx="8229600" cy="4525963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dirty="0" smtClean="0">
                <a:solidFill>
                  <a:srgbClr val="FF0000"/>
                </a:solidFill>
              </a:rPr>
              <a:t>KUKAČKA – NENÍ NÁZEV OSOBY</a:t>
            </a:r>
          </a:p>
          <a:p>
            <a:pPr marL="0" indent="0">
              <a:buNone/>
            </a:pPr>
            <a:r>
              <a:rPr lang="cs-CZ" dirty="0" smtClean="0">
                <a:solidFill>
                  <a:srgbClr val="00CC00"/>
                </a:solidFill>
              </a:rPr>
              <a:t>RABÁŘ - NENÍ NÁZEV ZVÍŘETE</a:t>
            </a:r>
          </a:p>
          <a:p>
            <a:pPr marL="0" indent="0">
              <a:buNone/>
            </a:pPr>
            <a:r>
              <a:rPr lang="cs-CZ" dirty="0" smtClean="0">
                <a:solidFill>
                  <a:srgbClr val="0066FF"/>
                </a:solidFill>
              </a:rPr>
              <a:t>STATEČNOST - NENÍ NÁZEV VĚCI</a:t>
            </a:r>
          </a:p>
          <a:p>
            <a:pPr marL="0" indent="0">
              <a:buNone/>
            </a:pPr>
            <a:r>
              <a:rPr lang="cs-CZ" dirty="0" smtClean="0">
                <a:solidFill>
                  <a:srgbClr val="FF00FF"/>
                </a:solidFill>
              </a:rPr>
              <a:t>ČTENÍ - NENÍ TŘÍSLABIČNÉ SLOVO</a:t>
            </a:r>
          </a:p>
          <a:p>
            <a:pPr marL="0" indent="0">
              <a:buNone/>
            </a:pPr>
            <a:r>
              <a:rPr lang="cs-CZ" dirty="0" smtClean="0">
                <a:solidFill>
                  <a:srgbClr val="C00000"/>
                </a:solidFill>
              </a:rPr>
              <a:t>OŠETŘUJE - NENÍ PODSTATNÉ JMÉNO</a:t>
            </a:r>
          </a:p>
          <a:p>
            <a:pPr marL="0" indent="0">
              <a:buNone/>
            </a:pPr>
            <a:r>
              <a:rPr lang="cs-CZ" dirty="0" smtClean="0">
                <a:solidFill>
                  <a:srgbClr val="00CC00"/>
                </a:solidFill>
              </a:rPr>
              <a:t>HRAČKA - NENÍ NÁZEV VLASTNOSTI</a:t>
            </a:r>
          </a:p>
          <a:p>
            <a:pPr marL="0" indent="0">
              <a:buNone/>
            </a:pPr>
            <a:endParaRPr lang="cs-CZ" sz="2800" dirty="0" smtClean="0">
              <a:solidFill>
                <a:srgbClr val="FF0000"/>
              </a:solidFill>
            </a:endParaRPr>
          </a:p>
          <a:p>
            <a:pPr marL="0" indent="0">
              <a:buNone/>
            </a:pPr>
            <a:endParaRPr lang="cs-CZ" sz="2800" dirty="0"/>
          </a:p>
        </p:txBody>
      </p:sp>
    </p:spTree>
    <p:extLst>
      <p:ext uri="{BB962C8B-B14F-4D97-AF65-F5344CB8AC3E}">
        <p14:creationId xmlns:p14="http://schemas.microsoft.com/office/powerpoint/2010/main" val="418195069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692696"/>
            <a:ext cx="8229600" cy="4525963"/>
          </a:xfrm>
        </p:spPr>
        <p:txBody>
          <a:bodyPr/>
          <a:lstStyle/>
          <a:p>
            <a:pPr marL="0" indent="0">
              <a:buNone/>
            </a:pPr>
            <a:r>
              <a:rPr lang="cs-CZ" sz="2400" dirty="0" smtClean="0"/>
              <a:t>     </a:t>
            </a:r>
            <a:r>
              <a:rPr lang="en-US" sz="2400" dirty="0" smtClean="0"/>
              <a:t>CITACE </a:t>
            </a:r>
            <a:r>
              <a:rPr lang="en-US" sz="2400" dirty="0"/>
              <a:t>:</a:t>
            </a:r>
          </a:p>
          <a:p>
            <a:endParaRPr lang="en-US" sz="2400" dirty="0"/>
          </a:p>
          <a:p>
            <a:pPr marL="0" indent="0">
              <a:buNone/>
            </a:pPr>
            <a:r>
              <a:rPr lang="cs-CZ" sz="2400" dirty="0" smtClean="0"/>
              <a:t>     </a:t>
            </a:r>
            <a:r>
              <a:rPr lang="en-US" sz="2400" dirty="0" err="1" smtClean="0"/>
              <a:t>Český</a:t>
            </a:r>
            <a:r>
              <a:rPr lang="en-US" sz="2400" dirty="0" smtClean="0"/>
              <a:t> </a:t>
            </a:r>
            <a:r>
              <a:rPr lang="en-US" sz="2400" dirty="0" err="1"/>
              <a:t>jazyk</a:t>
            </a:r>
            <a:r>
              <a:rPr lang="en-US" sz="2400" dirty="0"/>
              <a:t> - </a:t>
            </a:r>
            <a:r>
              <a:rPr lang="en-US" sz="2400" dirty="0" err="1"/>
              <a:t>učebnice</a:t>
            </a:r>
            <a:r>
              <a:rPr lang="en-US" sz="2400" dirty="0"/>
              <a:t> pro 3. </a:t>
            </a:r>
            <a:r>
              <a:rPr lang="en-US" sz="2400" dirty="0" err="1"/>
              <a:t>ročník</a:t>
            </a:r>
            <a:r>
              <a:rPr lang="en-US" sz="2400" dirty="0"/>
              <a:t> ZŠ</a:t>
            </a:r>
          </a:p>
          <a:p>
            <a:pPr marL="0" indent="0">
              <a:buNone/>
            </a:pPr>
            <a:r>
              <a:rPr lang="cs-CZ" sz="2400" dirty="0" smtClean="0"/>
              <a:t>     </a:t>
            </a:r>
            <a:r>
              <a:rPr lang="en-US" sz="2400" dirty="0" err="1" smtClean="0"/>
              <a:t>Kolektiv</a:t>
            </a:r>
            <a:r>
              <a:rPr lang="en-US" sz="2400" dirty="0" smtClean="0"/>
              <a:t> </a:t>
            </a:r>
            <a:r>
              <a:rPr lang="en-US" sz="2400" dirty="0" err="1"/>
              <a:t>autorů</a:t>
            </a:r>
            <a:r>
              <a:rPr lang="en-US" sz="2400" dirty="0"/>
              <a:t> : Hana </a:t>
            </a:r>
            <a:r>
              <a:rPr lang="en-US" sz="2400" dirty="0" err="1"/>
              <a:t>Burianová</a:t>
            </a:r>
            <a:r>
              <a:rPr lang="en-US" sz="2400" dirty="0"/>
              <a:t>, </a:t>
            </a:r>
            <a:r>
              <a:rPr lang="en-US" sz="2400" dirty="0" err="1"/>
              <a:t>Ludmila</a:t>
            </a:r>
            <a:r>
              <a:rPr lang="en-US" sz="2400" dirty="0"/>
              <a:t> </a:t>
            </a:r>
            <a:r>
              <a:rPr lang="en-US" sz="2400" dirty="0" err="1"/>
              <a:t>Jízdná</a:t>
            </a:r>
            <a:r>
              <a:rPr lang="en-US" sz="2400" dirty="0"/>
              <a:t>, </a:t>
            </a:r>
            <a:endParaRPr lang="cs-CZ" sz="2400" dirty="0" smtClean="0"/>
          </a:p>
          <a:p>
            <a:pPr marL="0" indent="0">
              <a:buNone/>
            </a:pPr>
            <a:r>
              <a:rPr lang="cs-CZ" sz="2400" dirty="0" smtClean="0"/>
              <a:t>                                   </a:t>
            </a:r>
            <a:r>
              <a:rPr lang="en-US" sz="2400" dirty="0" smtClean="0"/>
              <a:t>Petra </a:t>
            </a:r>
            <a:r>
              <a:rPr lang="en-US" sz="2400" dirty="0" err="1"/>
              <a:t>Nováková</a:t>
            </a:r>
            <a:r>
              <a:rPr lang="en-US" sz="2400" dirty="0" smtClean="0"/>
              <a:t>,  </a:t>
            </a:r>
            <a:r>
              <a:rPr lang="en-US" sz="2400" dirty="0" err="1"/>
              <a:t>Vladimír</a:t>
            </a:r>
            <a:r>
              <a:rPr lang="en-US" sz="2400" dirty="0"/>
              <a:t> </a:t>
            </a:r>
            <a:r>
              <a:rPr lang="en-US" sz="2400" dirty="0" err="1"/>
              <a:t>Volf</a:t>
            </a:r>
            <a:endParaRPr lang="en-US" sz="2400" dirty="0"/>
          </a:p>
          <a:p>
            <a:pPr marL="0" indent="0">
              <a:buNone/>
            </a:pPr>
            <a:r>
              <a:rPr lang="cs-CZ" sz="2400" dirty="0" smtClean="0"/>
              <a:t>     </a:t>
            </a:r>
            <a:r>
              <a:rPr lang="en-US" sz="2400" dirty="0" err="1" smtClean="0"/>
              <a:t>Nakladatelství</a:t>
            </a:r>
            <a:r>
              <a:rPr lang="en-US" sz="2400" dirty="0" smtClean="0"/>
              <a:t> </a:t>
            </a:r>
            <a:r>
              <a:rPr lang="en-US" sz="2400" dirty="0"/>
              <a:t>DIDAKTIS  </a:t>
            </a:r>
            <a:r>
              <a:rPr lang="en-US" sz="2400" dirty="0" err="1"/>
              <a:t>spol</a:t>
            </a:r>
            <a:r>
              <a:rPr lang="en-US" sz="2400" dirty="0"/>
              <a:t>. </a:t>
            </a:r>
            <a:r>
              <a:rPr lang="en-US" sz="2400" dirty="0" err="1"/>
              <a:t>s.r.o</a:t>
            </a:r>
            <a:r>
              <a:rPr lang="en-US" sz="2400" dirty="0"/>
              <a:t>.  </a:t>
            </a:r>
            <a:endParaRPr lang="cs-CZ" sz="2400" dirty="0" smtClean="0"/>
          </a:p>
          <a:p>
            <a:endParaRPr lang="cs-CZ" sz="2400" dirty="0"/>
          </a:p>
          <a:p>
            <a:pPr marL="0" indent="0">
              <a:buNone/>
            </a:pPr>
            <a:r>
              <a:rPr lang="cs-CZ" sz="2400" dirty="0" smtClean="0"/>
              <a:t>     použité obrázky  :  www.office.microsoft.com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67324261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592</TotalTime>
  <Words>411</Words>
  <Application>Microsoft Office PowerPoint</Application>
  <PresentationFormat>Předvádění na obrazovce (4:3)</PresentationFormat>
  <Paragraphs>116</Paragraphs>
  <Slides>12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12</vt:i4>
      </vt:variant>
    </vt:vector>
  </HeadingPairs>
  <TitlesOfParts>
    <vt:vector size="13" baseType="lpstr">
      <vt:lpstr>Motiv systému Office</vt:lpstr>
      <vt:lpstr> </vt:lpstr>
      <vt:lpstr>Prezentace aplikace PowerPoint</vt:lpstr>
      <vt:lpstr>PODSTATNÁ  JMÉNA  JSOU NÁZVY</vt:lpstr>
      <vt:lpstr>ZAŘAĎ  SPRÁVNĚ  TATO  PODSTATNÁ JMÉNA</vt:lpstr>
      <vt:lpstr>  </vt:lpstr>
      <vt:lpstr>PODSTATNÁ  JMÉNA JSOU</vt:lpstr>
      <vt:lpstr>PODTRHNI  NÁZVY  VLASTNOSTÍ  ZELENĚ A  NÁZVY  DĚJŮ  ČERVENE</vt:lpstr>
      <vt:lpstr>ŘEŠENÍ</vt:lpstr>
      <vt:lpstr>DOPLŇ DO VĚT PODSTATNÁ JMÉNA</vt:lpstr>
      <vt:lpstr>V KAŽDÉM ŘÁDKU ŠKRTNI JEDNO SLOVO, KTERÉ TAM NEPATŘÍ A ODŮVODNI PROČ</vt:lpstr>
      <vt:lpstr>ŘEŠENÍ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PODSTATNÁ  JMÉNA VYJADŘUJÍ NÁZVY</dc:title>
  <dc:creator>Renata</dc:creator>
  <cp:lastModifiedBy>Renata</cp:lastModifiedBy>
  <cp:revision>83</cp:revision>
  <dcterms:created xsi:type="dcterms:W3CDTF">2012-08-10T07:30:14Z</dcterms:created>
  <dcterms:modified xsi:type="dcterms:W3CDTF">2013-01-21T15:46:15Z</dcterms:modified>
</cp:coreProperties>
</file>