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>
        <p:scale>
          <a:sx n="80" d="100"/>
          <a:sy n="80" d="100"/>
        </p:scale>
        <p:origin x="-3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278631-5040-4356-B66F-C6EA0A3CFFA7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92DEEB-2D74-4B17-96DF-200B7EFE42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32927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92DEEB-2D74-4B17-96DF-200B7EFE4224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22481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http://cs.wikipedia.org/wiki/Vl&#225;daPetraNe&#269;ase" TargetMode="External"/><Relationship Id="rId7" Type="http://schemas.openxmlformats.org/officeDocument/2006/relationships/hyperlink" Target="http://www.parlamentnilisty.cz/zpravy/Strana-LIDEM-ma-logo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vratimov-top09.webnode.cz/" TargetMode="External"/><Relationship Id="rId5" Type="http://schemas.openxmlformats.org/officeDocument/2006/relationships/hyperlink" Target="http://www.regionpodlupou.cz/strany/1.jpg" TargetMode="External"/><Relationship Id="rId4" Type="http://schemas.openxmlformats.org/officeDocument/2006/relationships/hyperlink" Target="http://cs.wikipedia.org/wiki/Vl&#225;da_&#269;esk&#233;_republiky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33319964"/>
              </p:ext>
            </p:extLst>
          </p:nvPr>
        </p:nvGraphicFramePr>
        <p:xfrm>
          <a:off x="467544" y="1772816"/>
          <a:ext cx="8124475" cy="4451963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1648337"/>
                <a:gridCol w="6476138"/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i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EU_32_sada1_14_SV_Vláda_Cup</a:t>
                      </a:r>
                      <a:endParaRPr lang="cs-CZ" sz="1400" dirty="0" smtClean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79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škola, Základní škola a Mateřská škola, Karviná, p. o.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262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Bc. Cuperová</a:t>
                      </a:r>
                    </a:p>
                  </a:txBody>
                  <a:tcPr marL="68580" marR="68580" marT="0" marB="0"/>
                </a:tc>
              </a:tr>
              <a:tr h="399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Žáci si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rozšiřují své znalosti o vládě ČR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Vzdělávací oblast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Odborné činnosti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Společenské vědy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oblast/téma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2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Místo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kde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žijeme/Vláda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ČR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9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Výsledky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Seznámit se s významnými událostmi naší vlasti </a:t>
                      </a:r>
                    </a:p>
                  </a:txBody>
                  <a:tcPr marL="68580" marR="68580" marT="0" marB="0"/>
                </a:tc>
              </a:tr>
              <a:tr h="1995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Vláda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České republiky</a:t>
                      </a:r>
                      <a:r>
                        <a:rPr lang="cs-CZ" sz="1100" baseline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členové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vlády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44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Druh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PPT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Typ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vzdělávání, 1. ročník Praktické školy jednoleté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2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: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24. 1. 2013                          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Třída: I. PRŠ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47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Použitý materiál</a:t>
                      </a:r>
                      <a:endParaRPr lang="cs-CZ" sz="110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>
                              <a:lumMod val="9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dirty="0">
                        <a:solidFill>
                          <a:schemeClr val="bg1">
                            <a:lumMod val="9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800" dirty="0" smtClean="0">
                          <a:hlinkClick r:id="rId3"/>
                        </a:rPr>
                        <a:t>http://cs.wikipedia.org/wiki/</a:t>
                      </a:r>
                      <a:r>
                        <a:rPr lang="cs-CZ" sz="800" dirty="0" err="1" smtClean="0">
                          <a:hlinkClick r:id="rId3"/>
                        </a:rPr>
                        <a:t>VládaPetraNečase</a:t>
                      </a:r>
                      <a:endParaRPr lang="cs-CZ" sz="800" dirty="0" smtClean="0"/>
                    </a:p>
                    <a:p>
                      <a:r>
                        <a:rPr lang="cs-CZ" sz="800" dirty="0" smtClean="0">
                          <a:hlinkClick r:id="rId4"/>
                        </a:rPr>
                        <a:t>http://cs.wikipedia.org/wiki/</a:t>
                      </a:r>
                      <a:r>
                        <a:rPr lang="cs-CZ" sz="800" dirty="0" err="1" smtClean="0">
                          <a:hlinkClick r:id="rId4"/>
                        </a:rPr>
                        <a:t>Vládačeskérepubliky</a:t>
                      </a:r>
                      <a:endParaRPr lang="cs-CZ" sz="800" dirty="0" smtClean="0"/>
                    </a:p>
                    <a:p>
                      <a:r>
                        <a:rPr lang="cs-CZ" sz="800" dirty="0" smtClean="0">
                          <a:hlinkClick r:id="rId5"/>
                        </a:rPr>
                        <a:t>http://www.regionpodlupou.cz/strany/1.jpg</a:t>
                      </a:r>
                      <a:endParaRPr lang="cs-CZ" sz="800" dirty="0" smtClean="0"/>
                    </a:p>
                    <a:p>
                      <a:r>
                        <a:rPr lang="cs-CZ" sz="800" dirty="0" smtClean="0">
                          <a:hlinkClick r:id="rId6"/>
                        </a:rPr>
                        <a:t>http://vratimov-top09.webnode.cz/</a:t>
                      </a:r>
                      <a:endParaRPr lang="cs-CZ" sz="800" dirty="0" smtClean="0"/>
                    </a:p>
                    <a:p>
                      <a:r>
                        <a:rPr lang="cs-CZ" sz="800" dirty="0" smtClean="0">
                          <a:hlinkClick r:id="rId7"/>
                        </a:rPr>
                        <a:t>http://www.parlamentnilisty.cz/zpravy/Strana-LIDEM-ma-logo</a:t>
                      </a:r>
                      <a:endParaRPr lang="cs-CZ" sz="800" dirty="0" smtClean="0"/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528" y="487182"/>
            <a:ext cx="5261767" cy="864096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6847935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612576" y="2574196"/>
            <a:ext cx="10369152" cy="1143000"/>
          </a:xfrm>
        </p:spPr>
        <p:txBody>
          <a:bodyPr>
            <a:noAutofit/>
          </a:bodyPr>
          <a:lstStyle/>
          <a:p>
            <a:pPr algn="ctr"/>
            <a:r>
              <a:rPr lang="cs-CZ" sz="8000" b="1" dirty="0" smtClean="0">
                <a:solidFill>
                  <a:schemeClr val="accent4">
                    <a:lumMod val="50000"/>
                  </a:schemeClr>
                </a:solidFill>
              </a:rPr>
              <a:t>Vláda </a:t>
            </a:r>
            <a:br>
              <a:rPr lang="cs-CZ" sz="80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cs-CZ" sz="8000" b="1" dirty="0" smtClean="0">
                <a:solidFill>
                  <a:schemeClr val="accent4">
                    <a:lumMod val="50000"/>
                  </a:schemeClr>
                </a:solidFill>
              </a:rPr>
              <a:t>České republiky</a:t>
            </a:r>
            <a:endParaRPr lang="cs-CZ" sz="80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04124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0782" y="-12484"/>
            <a:ext cx="4248472" cy="2290266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Vláda České republiky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906869"/>
            <a:ext cx="7848872" cy="1882171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Vláda je státní instituce, jíž  náleží výkonná moc - oprávnění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tvořit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 zákony a právní předpisy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Opakem vlády je bezvládí neboli anarchie.</a:t>
            </a:r>
          </a:p>
          <a:p>
            <a:pPr lvl="4">
              <a:buFontTx/>
              <a:buChar char="-"/>
            </a:pPr>
            <a:endParaRPr lang="cs-CZ" sz="2800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107504" y="4149080"/>
            <a:ext cx="3672408" cy="2909518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- sídlí </a:t>
            </a:r>
          </a:p>
          <a:p>
            <a:pPr marL="137160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  v </a:t>
            </a:r>
            <a:r>
              <a:rPr lang="cs-CZ" sz="2400" b="1" dirty="0">
                <a:solidFill>
                  <a:srgbClr val="002060"/>
                </a:solidFill>
              </a:rPr>
              <a:t>budově </a:t>
            </a:r>
            <a:endParaRPr lang="cs-CZ" sz="2400" b="1" dirty="0" smtClean="0">
              <a:solidFill>
                <a:srgbClr val="002060"/>
              </a:solidFill>
            </a:endParaRPr>
          </a:p>
          <a:p>
            <a:pPr marL="137160" indent="0">
              <a:buNone/>
            </a:pPr>
            <a:r>
              <a:rPr lang="cs-CZ" sz="2400" b="1" dirty="0">
                <a:solidFill>
                  <a:srgbClr val="002060"/>
                </a:solidFill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 Strakovy akademie</a:t>
            </a:r>
            <a:r>
              <a:rPr lang="cs-CZ" sz="2400" b="1" dirty="0">
                <a:solidFill>
                  <a:srgbClr val="002060"/>
                </a:solidFill>
              </a:rPr>
              <a:t> </a:t>
            </a:r>
            <a:endParaRPr lang="cs-CZ" sz="2400" b="1" dirty="0" smtClean="0">
              <a:solidFill>
                <a:srgbClr val="002060"/>
              </a:solidFill>
            </a:endParaRPr>
          </a:p>
          <a:p>
            <a:pPr marL="137160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  v</a:t>
            </a:r>
            <a:r>
              <a:rPr lang="cs-CZ" sz="2400" b="1" dirty="0">
                <a:solidFill>
                  <a:srgbClr val="002060"/>
                </a:solidFill>
              </a:rPr>
              <a:t> Praze </a:t>
            </a:r>
            <a:endParaRPr lang="cs-CZ" sz="2400" b="1" dirty="0" smtClean="0">
              <a:solidFill>
                <a:srgbClr val="002060"/>
              </a:solidFill>
            </a:endParaRPr>
          </a:p>
          <a:p>
            <a:pPr marL="137160" indent="0">
              <a:buNone/>
            </a:pPr>
            <a:r>
              <a:rPr lang="cs-CZ" sz="2400" b="1" dirty="0">
                <a:solidFill>
                  <a:srgbClr val="002060"/>
                </a:solidFill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 na</a:t>
            </a:r>
            <a:r>
              <a:rPr lang="cs-CZ" sz="2400" b="1" dirty="0">
                <a:solidFill>
                  <a:srgbClr val="002060"/>
                </a:solidFill>
              </a:rPr>
              <a:t> </a:t>
            </a:r>
            <a:r>
              <a:rPr lang="cs-CZ" sz="2400" b="1" dirty="0" smtClean="0">
                <a:solidFill>
                  <a:srgbClr val="002060"/>
                </a:solidFill>
              </a:rPr>
              <a:t>Malé </a:t>
            </a:r>
            <a:r>
              <a:rPr lang="cs-CZ" sz="2400" b="1" dirty="0">
                <a:solidFill>
                  <a:srgbClr val="002060"/>
                </a:solidFill>
              </a:rPr>
              <a:t>Straně.</a:t>
            </a:r>
          </a:p>
          <a:p>
            <a:endParaRPr lang="cs-CZ" dirty="0"/>
          </a:p>
        </p:txBody>
      </p:sp>
      <p:pic>
        <p:nvPicPr>
          <p:cNvPr id="1026" name="Picture 2" descr="Soubor:Garden of Straka Academy, Prague Malá Stra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724392"/>
            <a:ext cx="4608512" cy="30461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574181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accent4">
                    <a:lumMod val="50000"/>
                  </a:schemeClr>
                </a:solidFill>
                <a:effectLst/>
              </a:rPr>
              <a:t>Členové vlády České republiky</a:t>
            </a:r>
            <a:r>
              <a:rPr lang="cs-CZ" b="0" dirty="0">
                <a:effectLst/>
              </a:rPr>
              <a:t/>
            </a:r>
            <a:br>
              <a:rPr lang="cs-CZ" b="0" dirty="0">
                <a:effectLst/>
              </a:rPr>
            </a:b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700808"/>
            <a:ext cx="5112568" cy="4968552"/>
          </a:xfrm>
        </p:spPr>
        <p:txBody>
          <a:bodyPr>
            <a:normAutofit fontScale="92500" lnSpcReduction="10000"/>
          </a:bodyPr>
          <a:lstStyle/>
          <a:p>
            <a:pPr marL="137160" indent="0">
              <a:buNone/>
            </a:pPr>
            <a:endParaRPr lang="cs-CZ" dirty="0"/>
          </a:p>
          <a:p>
            <a:pPr marL="137160" indent="0">
              <a:buNone/>
            </a:pPr>
            <a:r>
              <a:rPr lang="cs-CZ" sz="3000" b="1" dirty="0" smtClean="0">
                <a:solidFill>
                  <a:srgbClr val="C00000"/>
                </a:solidFill>
              </a:rPr>
              <a:t>  -   ministři: </a:t>
            </a:r>
          </a:p>
          <a:p>
            <a:pPr>
              <a:buFont typeface="Arial" pitchFamily="34" charset="0"/>
              <a:buChar char="•"/>
            </a:pP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 zahraničí</a:t>
            </a:r>
          </a:p>
          <a:p>
            <a:pPr>
              <a:buFont typeface="Arial" pitchFamily="34" charset="0"/>
              <a:buChar char="•"/>
            </a:pP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 vnitra</a:t>
            </a:r>
            <a:r>
              <a:rPr lang="cs-CZ" sz="3000" b="1" dirty="0">
                <a:solidFill>
                  <a:schemeClr val="accent3">
                    <a:lumMod val="50000"/>
                  </a:schemeClr>
                </a:solidFill>
              </a:rPr>
              <a:t> </a:t>
            </a:r>
          </a:p>
          <a:p>
            <a:pPr>
              <a:buFont typeface="Arial" pitchFamily="34" charset="0"/>
              <a:buChar char="•"/>
            </a:pP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 spravedlnosti</a:t>
            </a:r>
          </a:p>
          <a:p>
            <a:pPr>
              <a:buFont typeface="Arial" pitchFamily="34" charset="0"/>
              <a:buChar char="•"/>
            </a:pP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 obrany </a:t>
            </a:r>
          </a:p>
          <a:p>
            <a:pPr>
              <a:buFont typeface="Arial" pitchFamily="34" charset="0"/>
              <a:buChar char="•"/>
            </a:pP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 průmyslu a obchodu </a:t>
            </a:r>
          </a:p>
          <a:p>
            <a:pPr>
              <a:buFont typeface="Arial" pitchFamily="34" charset="0"/>
              <a:buChar char="•"/>
            </a:pP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 životního prostředí</a:t>
            </a:r>
            <a:r>
              <a:rPr lang="cs-CZ" sz="3000" b="1" dirty="0">
                <a:solidFill>
                  <a:schemeClr val="accent3">
                    <a:lumMod val="50000"/>
                  </a:schemeClr>
                </a:solidFill>
              </a:rPr>
              <a:t> </a:t>
            </a:r>
          </a:p>
          <a:p>
            <a:pPr>
              <a:buFont typeface="Arial" pitchFamily="34" charset="0"/>
              <a:buChar char="•"/>
            </a:pP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 zemědělství </a:t>
            </a:r>
            <a:endParaRPr lang="cs-CZ" sz="3000" b="1" dirty="0">
              <a:solidFill>
                <a:schemeClr val="accent3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 financí</a:t>
            </a:r>
            <a:endParaRPr lang="cs-CZ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60032" y="1996971"/>
            <a:ext cx="4038600" cy="4525963"/>
          </a:xfrm>
        </p:spPr>
        <p:txBody>
          <a:bodyPr>
            <a:normAutofit fontScale="92500" lnSpcReduction="10000"/>
          </a:bodyPr>
          <a:lstStyle/>
          <a:p>
            <a:pPr marL="137160" indent="0">
              <a:buNone/>
            </a:pPr>
            <a:r>
              <a:rPr lang="cs-CZ" dirty="0"/>
              <a:t> 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sz="3000" b="1" dirty="0">
                <a:solidFill>
                  <a:schemeClr val="accent3">
                    <a:lumMod val="50000"/>
                  </a:schemeClr>
                </a:solidFill>
              </a:rPr>
              <a:t>z</a:t>
            </a: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dravotnictví</a:t>
            </a:r>
          </a:p>
          <a:p>
            <a:pPr>
              <a:buFont typeface="Arial" pitchFamily="34" charset="0"/>
              <a:buChar char="•"/>
            </a:pP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práce </a:t>
            </a:r>
            <a:r>
              <a:rPr lang="cs-CZ" sz="3000" b="1" dirty="0">
                <a:solidFill>
                  <a:schemeClr val="accent3">
                    <a:lumMod val="50000"/>
                  </a:schemeClr>
                </a:solidFill>
              </a:rPr>
              <a:t>a sociálních </a:t>
            </a: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věcí</a:t>
            </a:r>
          </a:p>
          <a:p>
            <a:pPr>
              <a:buFont typeface="Arial" pitchFamily="34" charset="0"/>
              <a:buChar char="•"/>
            </a:pP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kultury</a:t>
            </a:r>
          </a:p>
          <a:p>
            <a:pPr>
              <a:buFont typeface="Arial" pitchFamily="34" charset="0"/>
              <a:buChar char="•"/>
            </a:pPr>
            <a:r>
              <a:rPr lang="cs-CZ" sz="3000" b="1" dirty="0">
                <a:solidFill>
                  <a:schemeClr val="accent3">
                    <a:lumMod val="50000"/>
                  </a:schemeClr>
                </a:solidFill>
              </a:rPr>
              <a:t>d</a:t>
            </a: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opravy</a:t>
            </a:r>
          </a:p>
          <a:p>
            <a:pPr>
              <a:buFont typeface="Arial" pitchFamily="34" charset="0"/>
              <a:buChar char="•"/>
            </a:pP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školství</a:t>
            </a:r>
            <a:r>
              <a:rPr lang="cs-CZ" sz="3000" b="1" dirty="0">
                <a:solidFill>
                  <a:schemeClr val="accent3">
                    <a:lumMod val="50000"/>
                  </a:schemeClr>
                </a:solidFill>
              </a:rPr>
              <a:t>, mládeže a </a:t>
            </a: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tělovýchovy</a:t>
            </a:r>
          </a:p>
          <a:p>
            <a:pPr>
              <a:buFont typeface="Arial" pitchFamily="34" charset="0"/>
              <a:buChar char="•"/>
            </a:pPr>
            <a:r>
              <a:rPr lang="cs-CZ" sz="3000" b="1" dirty="0">
                <a:solidFill>
                  <a:schemeClr val="accent3">
                    <a:lumMod val="50000"/>
                  </a:schemeClr>
                </a:solidFill>
              </a:rPr>
              <a:t>pro místní rozvoj </a:t>
            </a:r>
          </a:p>
          <a:p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1174882"/>
            <a:ext cx="684076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dirty="0">
                <a:solidFill>
                  <a:srgbClr val="C00000"/>
                </a:solidFill>
              </a:rPr>
              <a:t>předseda vlády </a:t>
            </a:r>
            <a:endParaRPr lang="cs-CZ" sz="28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</a:rPr>
              <a:t>místopředseda </a:t>
            </a:r>
            <a:r>
              <a:rPr lang="cs-CZ" sz="2800" b="1" dirty="0">
                <a:solidFill>
                  <a:srgbClr val="C00000"/>
                </a:solidFill>
              </a:rPr>
              <a:t>vlády </a:t>
            </a:r>
          </a:p>
          <a:p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923955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00"/>
                            </p:stCondLst>
                            <p:childTnLst>
                              <p:par>
                                <p:cTn id="8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79512" y="116632"/>
            <a:ext cx="8507288" cy="6557714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3">
                    <a:lumMod val="50000"/>
                  </a:schemeClr>
                </a:solidFill>
              </a:rPr>
              <a:t>předseda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vlády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 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a </a:t>
            </a:r>
            <a:r>
              <a:rPr lang="cs-CZ" b="1" dirty="0">
                <a:solidFill>
                  <a:schemeClr val="accent3">
                    <a:lumMod val="50000"/>
                  </a:schemeClr>
                </a:solidFill>
              </a:rPr>
              <a:t>ministr obrany </a:t>
            </a:r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137160" indent="0">
              <a:buNone/>
            </a:pPr>
            <a:r>
              <a:rPr lang="cs-CZ" sz="30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3000" b="1" dirty="0" smtClean="0">
                <a:solidFill>
                  <a:schemeClr val="accent3">
                    <a:lumMod val="50000"/>
                  </a:schemeClr>
                </a:solidFill>
              </a:rPr>
              <a:t>   </a:t>
            </a:r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</a:rPr>
              <a:t>Petr Nečas</a:t>
            </a:r>
          </a:p>
          <a:p>
            <a:pPr marL="137160" indent="0">
              <a:buNone/>
            </a:pPr>
            <a:endParaRPr lang="cs-CZ" dirty="0" smtClean="0"/>
          </a:p>
          <a:p>
            <a:pPr marL="137160" indent="0">
              <a:buNone/>
            </a:pPr>
            <a:endParaRPr lang="cs-CZ" dirty="0"/>
          </a:p>
          <a:p>
            <a:r>
              <a:rPr lang="cs-CZ" b="1" dirty="0">
                <a:solidFill>
                  <a:schemeClr val="accent3">
                    <a:lumMod val="50000"/>
                  </a:schemeClr>
                </a:solidFill>
              </a:rPr>
              <a:t>1. místopředseda vlády a ministr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zahraničí</a:t>
            </a:r>
            <a:r>
              <a:rPr lang="cs-CZ" dirty="0"/>
              <a:t> </a:t>
            </a:r>
            <a:endParaRPr lang="cs-CZ" dirty="0" smtClean="0"/>
          </a:p>
          <a:p>
            <a:pPr marL="13716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Karel Schwarzenberg</a:t>
            </a:r>
          </a:p>
          <a:p>
            <a:endParaRPr lang="cs-CZ" dirty="0"/>
          </a:p>
          <a:p>
            <a:pPr marL="137160" indent="0">
              <a:buNone/>
            </a:pPr>
            <a:endParaRPr lang="cs-CZ" dirty="0"/>
          </a:p>
          <a:p>
            <a:endParaRPr lang="cs-CZ" dirty="0"/>
          </a:p>
          <a:p>
            <a:r>
              <a:rPr lang="cs-CZ" b="1" dirty="0">
                <a:solidFill>
                  <a:schemeClr val="accent3">
                    <a:lumMod val="50000"/>
                  </a:schemeClr>
                </a:solidFill>
              </a:rPr>
              <a:t>místopředsedkyně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vlády</a:t>
            </a:r>
          </a:p>
          <a:p>
            <a:pPr marL="137160" indent="0">
              <a:buNone/>
            </a:pPr>
            <a:r>
              <a:rPr lang="cs-CZ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Karolína </a:t>
            </a:r>
            <a:r>
              <a:rPr lang="cs-CZ" sz="4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Peake</a:t>
            </a:r>
            <a:endParaRPr lang="cs-CZ" sz="4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2050" name="Picture 2" descr="Petr Neča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324" y="260648"/>
            <a:ext cx="1620180" cy="21602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arolína Peak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731" y="4907936"/>
            <a:ext cx="1452834" cy="19500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16216" y="2852936"/>
            <a:ext cx="1640833" cy="2051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55576" y="12831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/>
              <a:t>-</a:t>
            </a:r>
            <a:r>
              <a:rPr lang="cs-CZ" dirty="0"/>
              <a:t> je </a:t>
            </a:r>
            <a:r>
              <a:rPr lang="cs-CZ" dirty="0" smtClean="0"/>
              <a:t>hlavou </a:t>
            </a:r>
            <a:r>
              <a:rPr lang="cs-CZ" dirty="0"/>
              <a:t>nejvyššího exekutivního orgánu ve státě: vlády.</a:t>
            </a:r>
          </a:p>
        </p:txBody>
      </p:sp>
    </p:spTree>
    <p:extLst>
      <p:ext uri="{BB962C8B-B14F-4D97-AF65-F5344CB8AC3E}">
        <p14:creationId xmlns="" xmlns:p14="http://schemas.microsoft.com/office/powerpoint/2010/main" val="19387170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1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1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1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1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48712"/>
          </a:xfrm>
        </p:spPr>
        <p:txBody>
          <a:bodyPr>
            <a:normAutofit lnSpcReduction="10000"/>
          </a:bodyPr>
          <a:lstStyle/>
          <a:p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ministr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vnitra</a:t>
            </a:r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dirty="0"/>
              <a:t> </a:t>
            </a:r>
            <a:r>
              <a:rPr lang="cs-CZ" sz="4000" b="1" dirty="0">
                <a:solidFill>
                  <a:schemeClr val="accent5">
                    <a:lumMod val="75000"/>
                  </a:schemeClr>
                </a:solidFill>
              </a:rPr>
              <a:t>Jan </a:t>
            </a:r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</a:rPr>
              <a:t>Kubice</a:t>
            </a:r>
          </a:p>
          <a:p>
            <a:endParaRPr lang="cs-CZ" dirty="0"/>
          </a:p>
          <a:p>
            <a:pPr marL="137160" indent="0">
              <a:buNone/>
            </a:pPr>
            <a:endParaRPr lang="cs-CZ" dirty="0" smtClean="0"/>
          </a:p>
          <a:p>
            <a:pPr marL="137160" indent="0">
              <a:buNone/>
            </a:pPr>
            <a:endParaRPr lang="cs-CZ" dirty="0"/>
          </a:p>
          <a:p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ministr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spravedlnosti</a:t>
            </a:r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endParaRPr lang="cs-CZ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137160" indent="0">
              <a:buNone/>
            </a:pPr>
            <a:r>
              <a:rPr lang="cs-CZ" sz="4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  Pavel Blažek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ministryně kultury</a:t>
            </a:r>
          </a:p>
          <a:p>
            <a:pPr marL="137160" indent="0">
              <a:buNone/>
            </a:pPr>
            <a:r>
              <a:rPr lang="cs-CZ" dirty="0"/>
              <a:t>    </a:t>
            </a:r>
            <a:r>
              <a:rPr lang="cs-CZ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Alena Hanáková</a:t>
            </a:r>
          </a:p>
          <a:p>
            <a:pPr marL="137160" indent="0">
              <a:buNone/>
            </a:pPr>
            <a:endParaRPr lang="cs-CZ" dirty="0"/>
          </a:p>
          <a:p>
            <a:pPr marL="13716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3074" name="Picture 2" descr="Jan Kubice(portret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0"/>
            <a:ext cx="1756792" cy="22874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modrenoviny.cz/files/cbnoviny/images/page/1000x1000-1343802881-pavel-blazek-ministr-spravedlnost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078" y="2301005"/>
            <a:ext cx="2472209" cy="19200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t3.gstatic.com/images?q=tbn:ANd9GcQpKP2ePuFMnxTZwUDSQgj7GnLVQyd5ukN5zRKNLDnDKWkO7Kxbq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292977"/>
            <a:ext cx="1944216" cy="24278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288090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79512" y="476672"/>
            <a:ext cx="8229600" cy="5976664"/>
          </a:xfrm>
        </p:spPr>
        <p:txBody>
          <a:bodyPr>
            <a:normAutofit lnSpcReduction="10000"/>
          </a:bodyPr>
          <a:lstStyle/>
          <a:p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ministr průmyslu a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obchodu</a:t>
            </a:r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 </a:t>
            </a:r>
            <a:endParaRPr lang="cs-CZ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13716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</a:rPr>
              <a:t>Martin Kuba</a:t>
            </a:r>
            <a:endParaRPr lang="cs-CZ" sz="4000" b="1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ministr životního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prostředí</a:t>
            </a:r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endParaRPr lang="cs-CZ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13716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Tomáš Chalupa</a:t>
            </a:r>
            <a:endParaRPr lang="cs-CZ" sz="40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dirty="0" smtClean="0"/>
          </a:p>
          <a:p>
            <a:pPr marL="137160" indent="0">
              <a:buNone/>
            </a:pPr>
            <a:endParaRPr lang="cs-CZ" dirty="0" smtClean="0"/>
          </a:p>
          <a:p>
            <a:pPr marL="137160" indent="0">
              <a:buNone/>
            </a:pPr>
            <a:endParaRPr lang="cs-CZ" dirty="0"/>
          </a:p>
          <a:p>
            <a:pPr marL="137160" indent="0">
              <a:buNone/>
            </a:pPr>
            <a:endParaRPr lang="cs-CZ" dirty="0"/>
          </a:p>
          <a:p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ministr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zemědělství</a:t>
            </a:r>
            <a:r>
              <a:rPr lang="cs-CZ" dirty="0"/>
              <a:t> </a:t>
            </a:r>
            <a:r>
              <a:rPr lang="cs-CZ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Petr </a:t>
            </a:r>
            <a:r>
              <a:rPr lang="cs-CZ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Bendl</a:t>
            </a:r>
            <a:endParaRPr lang="cs-CZ" sz="4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4098" name="Picture 2" descr="Martin Kub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8640"/>
            <a:ext cx="1872208" cy="27695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omáš Chalup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96951"/>
            <a:ext cx="1701781" cy="26425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eagri.cz/public/web/pub/c3/1/8e/134559_232543_ministr_Petr_Bend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376494"/>
            <a:ext cx="2016224" cy="24815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463460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ministr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financí</a:t>
            </a:r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 </a:t>
            </a:r>
            <a:endParaRPr lang="cs-CZ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137160" indent="0">
              <a:buNone/>
            </a:pPr>
            <a:r>
              <a:rPr lang="cs-CZ" sz="4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</a:rPr>
              <a:t>  Miroslav Kalousek</a:t>
            </a:r>
          </a:p>
          <a:p>
            <a:endParaRPr lang="cs-CZ" dirty="0"/>
          </a:p>
          <a:p>
            <a:pPr marL="137160" indent="0">
              <a:buNone/>
            </a:pPr>
            <a:endParaRPr lang="cs-CZ" dirty="0"/>
          </a:p>
          <a:p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ministr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zdravotnictví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  <a:p>
            <a:pPr marL="13716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/>
              <a:t> </a:t>
            </a:r>
            <a:r>
              <a:rPr lang="cs-CZ" sz="4000" b="1" dirty="0">
                <a:solidFill>
                  <a:schemeClr val="accent1">
                    <a:lumMod val="50000"/>
                  </a:schemeClr>
                </a:solidFill>
              </a:rPr>
              <a:t>Leoš </a:t>
            </a: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Heger</a:t>
            </a:r>
          </a:p>
          <a:p>
            <a:pPr marL="137160" indent="0">
              <a:buNone/>
            </a:pPr>
            <a:endParaRPr lang="cs-CZ" dirty="0"/>
          </a:p>
          <a:p>
            <a:pPr marL="137160" indent="0">
              <a:buNone/>
            </a:pPr>
            <a:endParaRPr lang="cs-CZ" dirty="0" smtClean="0"/>
          </a:p>
          <a:p>
            <a:pPr marL="137160" indent="0">
              <a:buNone/>
            </a:pPr>
            <a:endParaRPr lang="cs-CZ" dirty="0"/>
          </a:p>
          <a:p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ministryně práce a sociálních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věcí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  <a:p>
            <a:pPr marL="137160" indent="0">
              <a:buNone/>
            </a:pPr>
            <a:r>
              <a:rPr lang="cs-CZ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</a:t>
            </a:r>
            <a:r>
              <a:rPr lang="cs-CZ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 Ludmila </a:t>
            </a:r>
            <a:r>
              <a:rPr lang="cs-CZ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Müllerová</a:t>
            </a:r>
            <a:endParaRPr lang="cs-CZ" sz="4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5126" name="Picture 6" descr="http://t1.gstatic.com/images?q=tbn:ANd9GcSPY72afh9kQOhyEsZ1dCX4SucDDk5tO2K0_tQvtE_ZT-YROer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77072"/>
            <a:ext cx="1869497" cy="25055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Leoš Heg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20888"/>
            <a:ext cx="1944216" cy="26681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Miroslav Kalouse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88640"/>
            <a:ext cx="2014006" cy="25175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781164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535877" y="0"/>
            <a:ext cx="8229600" cy="6669360"/>
          </a:xfrm>
        </p:spPr>
        <p:txBody>
          <a:bodyPr>
            <a:normAutofit fontScale="92500" lnSpcReduction="10000"/>
          </a:bodyPr>
          <a:lstStyle/>
          <a:p>
            <a:pPr marL="137160" indent="0">
              <a:buNone/>
            </a:pPr>
            <a:endParaRPr lang="cs-CZ" dirty="0"/>
          </a:p>
          <a:p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ministr 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dopravy</a:t>
            </a:r>
            <a:r>
              <a:rPr lang="cs-CZ" dirty="0"/>
              <a:t> </a:t>
            </a:r>
            <a:r>
              <a:rPr lang="cs-CZ" sz="4000" b="1" dirty="0">
                <a:solidFill>
                  <a:srgbClr val="C00000"/>
                </a:solidFill>
              </a:rPr>
              <a:t>Zbyněk </a:t>
            </a:r>
            <a:r>
              <a:rPr lang="cs-CZ" sz="4000" b="1" dirty="0" err="1" smtClean="0">
                <a:solidFill>
                  <a:srgbClr val="C00000"/>
                </a:solidFill>
              </a:rPr>
              <a:t>Stanjura</a:t>
            </a:r>
            <a:endParaRPr lang="cs-CZ" sz="4000" b="1" dirty="0" smtClean="0">
              <a:solidFill>
                <a:srgbClr val="C00000"/>
              </a:solidFill>
            </a:endParaRPr>
          </a:p>
          <a:p>
            <a:endParaRPr lang="cs-CZ" dirty="0"/>
          </a:p>
          <a:p>
            <a:pPr marL="137160" indent="0">
              <a:buNone/>
            </a:pPr>
            <a:endParaRPr lang="cs-CZ" dirty="0"/>
          </a:p>
          <a:p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ministr školství, mládeže </a:t>
            </a:r>
            <a:endParaRPr lang="cs-CZ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137160" indent="0">
              <a:buNone/>
            </a:pP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    a tělovýchovy</a:t>
            </a:r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</a:p>
          <a:p>
            <a:pPr marL="137160" indent="0">
              <a:buNone/>
            </a:pP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   Petr Fiala</a:t>
            </a:r>
          </a:p>
          <a:p>
            <a:pPr marL="137160" indent="0">
              <a:buNone/>
            </a:pPr>
            <a:endParaRPr lang="cs-CZ" dirty="0"/>
          </a:p>
          <a:p>
            <a:pPr marL="137160" indent="0">
              <a:buNone/>
            </a:pPr>
            <a:endParaRPr lang="cs-CZ" dirty="0" smtClean="0"/>
          </a:p>
          <a:p>
            <a:pPr marL="137160" indent="0">
              <a:buNone/>
            </a:pPr>
            <a:endParaRPr lang="cs-CZ" dirty="0"/>
          </a:p>
          <a:p>
            <a:pPr marL="137160" indent="0">
              <a:buNone/>
            </a:pPr>
            <a:endParaRPr lang="cs-CZ" dirty="0"/>
          </a:p>
          <a:p>
            <a:r>
              <a:rPr lang="cs-CZ" b="1" dirty="0">
                <a:solidFill>
                  <a:schemeClr val="accent4">
                    <a:lumMod val="50000"/>
                  </a:schemeClr>
                </a:solidFill>
              </a:rPr>
              <a:t>ministr pro místní 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rozvoj</a:t>
            </a:r>
            <a:r>
              <a:rPr lang="cs-CZ" dirty="0"/>
              <a:t> </a:t>
            </a:r>
            <a:endParaRPr lang="cs-CZ" dirty="0" smtClean="0"/>
          </a:p>
          <a:p>
            <a:pPr marL="137160" indent="0">
              <a:buNone/>
            </a:pPr>
            <a:r>
              <a:rPr lang="cs-CZ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Kamil Jankovský</a:t>
            </a:r>
            <a:endParaRPr lang="cs-CZ" sz="4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6148" name="Picture 4" descr="Zbyněk Stanjur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980728"/>
            <a:ext cx="1944216" cy="24062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Petr Fiala (politolog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420887"/>
            <a:ext cx="1952599" cy="25965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Kamil Jankovský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63090"/>
            <a:ext cx="1800200" cy="26949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399039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704"/>
          </a:xfrm>
        </p:spPr>
        <p:txBody>
          <a:bodyPr>
            <a:normAutofit lnSpcReduction="10000"/>
          </a:bodyPr>
          <a:lstStyle/>
          <a:p>
            <a:pPr marL="137160" indent="0">
              <a:buNone/>
            </a:pPr>
            <a:r>
              <a:rPr lang="cs-CZ" sz="4000" b="1" dirty="0">
                <a:solidFill>
                  <a:schemeClr val="accent4">
                    <a:lumMod val="50000"/>
                  </a:schemeClr>
                </a:solidFill>
              </a:rPr>
              <a:t>Vláda České republiky</a:t>
            </a:r>
            <a:r>
              <a:rPr lang="cs-CZ" b="1" dirty="0"/>
              <a:t> </a:t>
            </a:r>
            <a:endParaRPr lang="cs-CZ" b="1" dirty="0" smtClean="0"/>
          </a:p>
          <a:p>
            <a:pPr marL="137160" indent="0">
              <a:buNone/>
            </a:pPr>
            <a:r>
              <a:rPr lang="cs-CZ" b="1" dirty="0" smtClean="0"/>
              <a:t>pod </a:t>
            </a:r>
            <a:r>
              <a:rPr lang="cs-CZ" b="1" dirty="0"/>
              <a:t>vedením premiéra Petra Nečase</a:t>
            </a:r>
            <a:r>
              <a:rPr lang="cs-CZ" dirty="0"/>
              <a:t> je od </a:t>
            </a:r>
            <a:r>
              <a:rPr lang="cs-CZ" dirty="0" smtClean="0"/>
              <a:t>r.</a:t>
            </a:r>
            <a:r>
              <a:rPr lang="cs-CZ" dirty="0"/>
              <a:t> 2010, kdy ji jmenoval prezident </a:t>
            </a:r>
            <a:r>
              <a:rPr lang="cs-CZ" dirty="0" smtClean="0"/>
              <a:t>republiky</a:t>
            </a:r>
            <a:r>
              <a:rPr lang="cs-CZ" dirty="0"/>
              <a:t> </a:t>
            </a:r>
            <a:r>
              <a:rPr lang="cs-CZ" dirty="0" smtClean="0"/>
              <a:t>Václav </a:t>
            </a:r>
            <a:r>
              <a:rPr lang="cs-CZ" dirty="0"/>
              <a:t>Klaus, úřadující vládou České republiky</a:t>
            </a:r>
            <a:r>
              <a:rPr lang="cs-CZ" dirty="0" smtClean="0"/>
              <a:t>.</a:t>
            </a:r>
          </a:p>
          <a:p>
            <a:pPr marL="137160" indent="0">
              <a:buNone/>
            </a:pPr>
            <a:r>
              <a:rPr lang="cs-CZ" dirty="0" smtClean="0"/>
              <a:t> </a:t>
            </a:r>
          </a:p>
          <a:p>
            <a:pPr marL="137160" indent="0">
              <a:buNone/>
            </a:pPr>
            <a:r>
              <a:rPr lang="cs-CZ" dirty="0"/>
              <a:t>V</a:t>
            </a:r>
            <a:r>
              <a:rPr lang="cs-CZ" dirty="0" smtClean="0"/>
              <a:t> </a:t>
            </a:r>
            <a:r>
              <a:rPr lang="cs-CZ" dirty="0"/>
              <a:t>rámci </a:t>
            </a:r>
            <a:r>
              <a:rPr lang="cs-CZ" dirty="0" smtClean="0"/>
              <a:t>koalice/sdružení/ se na ní podílejí tři</a:t>
            </a:r>
            <a:r>
              <a:rPr lang="cs-CZ" dirty="0"/>
              <a:t> politické </a:t>
            </a:r>
            <a:r>
              <a:rPr lang="cs-CZ" dirty="0" smtClean="0"/>
              <a:t>strany:</a:t>
            </a:r>
            <a:r>
              <a:rPr lang="cs-CZ" dirty="0"/>
              <a:t> 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rgbClr val="0070C0"/>
                </a:solidFill>
              </a:rPr>
              <a:t>Občanská </a:t>
            </a:r>
            <a:r>
              <a:rPr lang="cs-CZ" b="1" dirty="0">
                <a:solidFill>
                  <a:srgbClr val="0070C0"/>
                </a:solidFill>
              </a:rPr>
              <a:t>demokratická </a:t>
            </a:r>
            <a:r>
              <a:rPr lang="cs-CZ" b="1" dirty="0" smtClean="0">
                <a:solidFill>
                  <a:srgbClr val="0070C0"/>
                </a:solidFill>
              </a:rPr>
              <a:t>strana</a:t>
            </a:r>
          </a:p>
          <a:p>
            <a:pPr marL="137160" indent="0">
              <a:buNone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rgbClr val="FF0000"/>
                </a:solidFill>
              </a:rPr>
              <a:t>TOP </a:t>
            </a:r>
            <a:r>
              <a:rPr lang="cs-CZ" b="1" dirty="0">
                <a:solidFill>
                  <a:srgbClr val="FF0000"/>
                </a:solidFill>
              </a:rPr>
              <a:t>09</a:t>
            </a:r>
            <a:r>
              <a:rPr lang="cs-CZ" dirty="0"/>
              <a:t> </a:t>
            </a:r>
            <a:endParaRPr lang="cs-CZ" dirty="0" smtClean="0"/>
          </a:p>
          <a:p>
            <a:pPr marL="137160" indent="0">
              <a:buNone/>
            </a:pPr>
            <a:r>
              <a:rPr lang="cs-CZ" dirty="0" smtClean="0"/>
              <a:t> </a:t>
            </a:r>
            <a:r>
              <a:rPr lang="cs-CZ" dirty="0"/>
              <a:t> 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LIDEM</a:t>
            </a:r>
            <a:r>
              <a:rPr lang="cs-CZ" dirty="0"/>
              <a:t> – liberální </a:t>
            </a:r>
            <a:r>
              <a:rPr lang="cs-CZ" dirty="0" smtClean="0"/>
              <a:t>demokraté</a:t>
            </a:r>
          </a:p>
        </p:txBody>
      </p:sp>
      <p:pic>
        <p:nvPicPr>
          <p:cNvPr id="1026" name="Picture 2" descr="http://t0.gstatic.com/images?q=tbn:ANd9GcRZAnrPrPmjBBuMvuJW3im7HWKJ-KiikaGR09--JFoehWLw2x-pjQ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284984"/>
            <a:ext cx="2736304" cy="10914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files.vratimov-top09.webnode.cz/200000227-c729dc823c/TOP09-logo_RGB_Vratimov_W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1" y="4278824"/>
            <a:ext cx="2736304" cy="9821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cms.parlamentnilisty.cz/image.ashx?w=632&amp;h=307&amp;f=Logo%20LIDEM-634759948083142993.jpg&amp;id=574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957886"/>
            <a:ext cx="2304256" cy="10843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308964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000"/>
                            </p:stCondLst>
                            <p:childTnLst>
                              <p:par>
                                <p:cTn id="3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1000"/>
                            </p:stCondLst>
                            <p:childTnLst>
                              <p:par>
                                <p:cTn id="4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692</TotalTime>
  <Words>94</Words>
  <Application>Microsoft Office PowerPoint</Application>
  <PresentationFormat>Předvádění na obrazovce (4:3)</PresentationFormat>
  <Paragraphs>140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Vrchol</vt:lpstr>
      <vt:lpstr>Snímek 1</vt:lpstr>
      <vt:lpstr>Vláda  České republiky</vt:lpstr>
      <vt:lpstr>Vláda České republiky</vt:lpstr>
      <vt:lpstr>Členové vlády České republiky 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Důležitá místa v obci</dc:title>
  <dc:creator>pc</dc:creator>
  <cp:lastModifiedBy>Radek Cuper</cp:lastModifiedBy>
  <cp:revision>90</cp:revision>
  <dcterms:created xsi:type="dcterms:W3CDTF">2012-11-07T15:42:34Z</dcterms:created>
  <dcterms:modified xsi:type="dcterms:W3CDTF">2013-01-24T19:06:23Z</dcterms:modified>
</cp:coreProperties>
</file>