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7" r:id="rId2"/>
    <p:sldId id="276" r:id="rId3"/>
    <p:sldId id="256" r:id="rId4"/>
    <p:sldId id="257" r:id="rId5"/>
    <p:sldId id="263" r:id="rId6"/>
    <p:sldId id="264" r:id="rId7"/>
    <p:sldId id="267" r:id="rId8"/>
    <p:sldId id="274" r:id="rId9"/>
    <p:sldId id="268" r:id="rId10"/>
    <p:sldId id="269" r:id="rId11"/>
    <p:sldId id="270" r:id="rId12"/>
    <p:sldId id="259" r:id="rId13"/>
    <p:sldId id="260" r:id="rId14"/>
    <p:sldId id="271" r:id="rId15"/>
    <p:sldId id="272" r:id="rId16"/>
    <p:sldId id="273" r:id="rId17"/>
    <p:sldId id="258" r:id="rId18"/>
    <p:sldId id="261" r:id="rId19"/>
    <p:sldId id="266" r:id="rId20"/>
    <p:sldId id="262" r:id="rId21"/>
    <p:sldId id="275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VY_32_INOVACE_3. 2. 4. 3. F 01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Přírodopis 6, bezobratlí - Žahavci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1886" custLinFactNeighborY="58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567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154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8BB386-D2F2-4F07-A96E-7EAE27389DAB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3A20FBA-B77E-4A1A-99E6-EEB78B511201}" type="presOf" srcId="{D1B46980-6531-4606-95E6-44980827E919}" destId="{6140AFEC-043D-4C43-A2F9-D0F5331DF3A3}" srcOrd="0" destOrd="0" presId="urn:microsoft.com/office/officeart/2005/8/layout/target3"/>
    <dgm:cxn modelId="{E1982325-8B5E-4268-BDC7-D3CAC7882BF9}" type="presOf" srcId="{D8197B8C-B260-4A16-BDF4-0947B075E274}" destId="{25B08C86-7E15-44DC-BE7F-FFB55DD49D12}" srcOrd="0" destOrd="0" presId="urn:microsoft.com/office/officeart/2005/8/layout/target3"/>
    <dgm:cxn modelId="{D13B5F69-D15D-4703-8554-4C41154D40F7}" type="presOf" srcId="{D1B46980-6531-4606-95E6-44980827E919}" destId="{2BE915AB-18AA-4053-B92C-3BFC9ED204BB}" srcOrd="1" destOrd="0" presId="urn:microsoft.com/office/officeart/2005/8/layout/target3"/>
    <dgm:cxn modelId="{CFFBAB34-94A7-4569-A635-5EC5B92409E9}" type="presOf" srcId="{B651F6E3-6281-48DB-9319-2AEAFDAE7572}" destId="{619D679B-A015-4ECF-8348-D1034C574F40}" srcOrd="0" destOrd="0" presId="urn:microsoft.com/office/officeart/2005/8/layout/target3"/>
    <dgm:cxn modelId="{11A5CFDC-142B-4417-BC65-4514BFD47528}" type="presOf" srcId="{4C35D32F-0EAB-4CD7-82EE-45574DC2A586}" destId="{8BEBB6EC-1DAA-4CAC-8A25-BC0FCBD5DBD5}" srcOrd="0" destOrd="0" presId="urn:microsoft.com/office/officeart/2005/8/layout/target3"/>
    <dgm:cxn modelId="{0900A50B-2279-48DD-A9FA-3A0A8C239C7F}" type="presOf" srcId="{4C35D32F-0EAB-4CD7-82EE-45574DC2A586}" destId="{890E4F0B-2866-4A3F-A3C7-2A14B1797930}" srcOrd="1" destOrd="0" presId="urn:microsoft.com/office/officeart/2005/8/layout/target3"/>
    <dgm:cxn modelId="{DB64C7F8-CB15-42B5-A11D-9608044359C0}" type="presOf" srcId="{D1D4F407-5343-4D3F-B5B9-D407B03CAEB4}" destId="{D005CE8C-CC26-4C3E-AC11-E15060ECD759}" srcOrd="0" destOrd="0" presId="urn:microsoft.com/office/officeart/2005/8/layout/target3"/>
    <dgm:cxn modelId="{0194CC28-3E88-419E-BA41-409E664DCA8C}" type="presOf" srcId="{B651F6E3-6281-48DB-9319-2AEAFDAE7572}" destId="{6BB5E863-4638-4E1D-BFDE-399D028AC4ED}" srcOrd="1" destOrd="0" presId="urn:microsoft.com/office/officeart/2005/8/layout/target3"/>
    <dgm:cxn modelId="{0DC5B572-1831-4F45-8F7C-2FAD983BBE22}" type="presOf" srcId="{757F3AB3-0718-4624-B441-E567A8F0AB56}" destId="{333A1088-737F-45CB-B68E-254E46348037}" srcOrd="0" destOrd="0" presId="urn:microsoft.com/office/officeart/2005/8/layout/target3"/>
    <dgm:cxn modelId="{46CBD6BF-E558-4A0A-B740-89DD942A4C8F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A103D1B-9C4F-493C-82FB-84C5F565EC99}" type="presParOf" srcId="{333A1088-737F-45CB-B68E-254E46348037}" destId="{F5ABB229-8D3B-4694-996A-96F23CF14429}" srcOrd="0" destOrd="0" presId="urn:microsoft.com/office/officeart/2005/8/layout/target3"/>
    <dgm:cxn modelId="{4DF54956-A606-4E8B-86F0-598EC87FBCBA}" type="presParOf" srcId="{333A1088-737F-45CB-B68E-254E46348037}" destId="{F41139FD-01EE-4571-8B17-4FB00FC51163}" srcOrd="1" destOrd="0" presId="urn:microsoft.com/office/officeart/2005/8/layout/target3"/>
    <dgm:cxn modelId="{2C0CE914-8CD9-45AE-98A5-0B227DC0EF8C}" type="presParOf" srcId="{333A1088-737F-45CB-B68E-254E46348037}" destId="{D005CE8C-CC26-4C3E-AC11-E15060ECD759}" srcOrd="2" destOrd="0" presId="urn:microsoft.com/office/officeart/2005/8/layout/target3"/>
    <dgm:cxn modelId="{6A666414-9EA7-4036-A697-8457F7A651D2}" type="presParOf" srcId="{333A1088-737F-45CB-B68E-254E46348037}" destId="{2C702D82-9B77-49B7-9568-BB8EB47C3372}" srcOrd="3" destOrd="0" presId="urn:microsoft.com/office/officeart/2005/8/layout/target3"/>
    <dgm:cxn modelId="{AB4A8C47-B8D7-4060-ACB8-4C4373F6BB68}" type="presParOf" srcId="{333A1088-737F-45CB-B68E-254E46348037}" destId="{A52A0455-90FF-4808-ABD0-F02540D31D5A}" srcOrd="4" destOrd="0" presId="urn:microsoft.com/office/officeart/2005/8/layout/target3"/>
    <dgm:cxn modelId="{BC79F937-450B-4A91-81F7-B12B1E908CD1}" type="presParOf" srcId="{333A1088-737F-45CB-B68E-254E46348037}" destId="{6140AFEC-043D-4C43-A2F9-D0F5331DF3A3}" srcOrd="5" destOrd="0" presId="urn:microsoft.com/office/officeart/2005/8/layout/target3"/>
    <dgm:cxn modelId="{1EFE501A-52E1-4974-8118-46819D14D466}" type="presParOf" srcId="{333A1088-737F-45CB-B68E-254E46348037}" destId="{9358AC05-5D7D-4327-9F80-1AD486AEA664}" srcOrd="6" destOrd="0" presId="urn:microsoft.com/office/officeart/2005/8/layout/target3"/>
    <dgm:cxn modelId="{07A55305-B9D7-4A88-9C6F-2105D2F04583}" type="presParOf" srcId="{333A1088-737F-45CB-B68E-254E46348037}" destId="{313FC574-E1CD-4FB4-B054-0B805CE0447D}" srcOrd="7" destOrd="0" presId="urn:microsoft.com/office/officeart/2005/8/layout/target3"/>
    <dgm:cxn modelId="{AB49D10F-6FD1-4745-95B0-5986CD36EDE4}" type="presParOf" srcId="{333A1088-737F-45CB-B68E-254E46348037}" destId="{619D679B-A015-4ECF-8348-D1034C574F40}" srcOrd="8" destOrd="0" presId="urn:microsoft.com/office/officeart/2005/8/layout/target3"/>
    <dgm:cxn modelId="{17126395-A3C2-4657-879C-20D9B29B836D}" type="presParOf" srcId="{333A1088-737F-45CB-B68E-254E46348037}" destId="{322283A8-4A27-4CDA-BAE3-F381106A9174}" srcOrd="9" destOrd="0" presId="urn:microsoft.com/office/officeart/2005/8/layout/target3"/>
    <dgm:cxn modelId="{DF46F9D8-08A8-4CDC-84F1-456D6CF6AE9D}" type="presParOf" srcId="{333A1088-737F-45CB-B68E-254E46348037}" destId="{FFC9F71D-1B4F-4AD9-A4A6-86ADEFC8AF5C}" srcOrd="10" destOrd="0" presId="urn:microsoft.com/office/officeart/2005/8/layout/target3"/>
    <dgm:cxn modelId="{E5F6BC4D-7F03-4AF0-AEB0-9BC858A3FC49}" type="presParOf" srcId="{333A1088-737F-45CB-B68E-254E46348037}" destId="{25B08C86-7E15-44DC-BE7F-FFB55DD49D12}" srcOrd="11" destOrd="0" presId="urn:microsoft.com/office/officeart/2005/8/layout/target3"/>
    <dgm:cxn modelId="{431478C2-4E6F-4979-BF59-354D0E29AE82}" type="presParOf" srcId="{333A1088-737F-45CB-B68E-254E46348037}" destId="{76644BE8-9D7C-4C09-B250-3D10AF48CBB7}" srcOrd="12" destOrd="0" presId="urn:microsoft.com/office/officeart/2005/8/layout/target3"/>
    <dgm:cxn modelId="{B688557B-96CF-41E3-B3FB-593997E1036E}" type="presParOf" srcId="{333A1088-737F-45CB-B68E-254E46348037}" destId="{EE85B701-7295-41C0-BA7A-34D3756A2AE6}" srcOrd="13" destOrd="0" presId="urn:microsoft.com/office/officeart/2005/8/layout/target3"/>
    <dgm:cxn modelId="{8A6DBAE7-E6EE-4E71-81F4-0FE5E39A2EEB}" type="presParOf" srcId="{333A1088-737F-45CB-B68E-254E46348037}" destId="{8BEBB6EC-1DAA-4CAC-8A25-BC0FCBD5DBD5}" srcOrd="14" destOrd="0" presId="urn:microsoft.com/office/officeart/2005/8/layout/target3"/>
    <dgm:cxn modelId="{75FB889C-F9E8-4CAC-AF5A-8B63860A2D3B}" type="presParOf" srcId="{333A1088-737F-45CB-B68E-254E46348037}" destId="{AED2198E-93D5-4001-81B4-73124B309672}" srcOrd="15" destOrd="0" presId="urn:microsoft.com/office/officeart/2005/8/layout/target3"/>
    <dgm:cxn modelId="{5170B2ED-FD84-4D5F-B3A8-E0498144D2CE}" type="presParOf" srcId="{333A1088-737F-45CB-B68E-254E46348037}" destId="{2BE915AB-18AA-4053-B92C-3BFC9ED204BB}" srcOrd="16" destOrd="0" presId="urn:microsoft.com/office/officeart/2005/8/layout/target3"/>
    <dgm:cxn modelId="{7D01788A-BE76-40F6-A593-22E0F54A80B9}" type="presParOf" srcId="{333A1088-737F-45CB-B68E-254E46348037}" destId="{6BB5E863-4638-4E1D-BFDE-399D028AC4ED}" srcOrd="17" destOrd="0" presId="urn:microsoft.com/office/officeart/2005/8/layout/target3"/>
    <dgm:cxn modelId="{ADF79425-D1EC-4FAA-94E2-1D7FEF3D032C}" type="presParOf" srcId="{333A1088-737F-45CB-B68E-254E46348037}" destId="{5A5FFA88-C948-4069-8E93-59FA12366E83}" srcOrd="18" destOrd="0" presId="urn:microsoft.com/office/officeart/2005/8/layout/target3"/>
    <dgm:cxn modelId="{C18B06DB-2F36-4600-99D8-EC2DAD48338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305469" y="419408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VY_32_INOVACE_3. 2. 4. 3. F 01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169378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Přírodopis 6, bezobratlí - Žahavci</a:t>
          </a:r>
          <a:endParaRPr lang="cs-CZ" sz="2000" kern="1200" dirty="0"/>
        </a:p>
      </dsp:txBody>
      <dsp:txXfrm>
        <a:off x="1273857" y="1169378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24251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24251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A26420-32DF-4EA4-8F36-CB5D30E2EF0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D15C0-C623-49E4-91C3-67654646B9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344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D15C0-C623-49E4-91C3-67654646B959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049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14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47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687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04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188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212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746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559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616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1670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058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B84CF-CAFC-4EEB-922C-6DD0FD15BD22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EE39C-0EBD-4264-852A-A6D7FC1177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658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u%C4%8Den%C3%AD" TargetMode="External"/><Relationship Id="rId3" Type="http://schemas.openxmlformats.org/officeDocument/2006/relationships/hyperlink" Target="http://cs.wikipedia.org/wiki/Med%C3%BAza" TargetMode="External"/><Relationship Id="rId7" Type="http://schemas.openxmlformats.org/officeDocument/2006/relationships/hyperlink" Target="http://cs.wikipedia.org/wiki/Polyp" TargetMode="External"/><Relationship Id="rId12" Type="http://schemas.openxmlformats.org/officeDocument/2006/relationships/hyperlink" Target="http://cs.wikipedia.org/wiki/Kor%C3%A1lnatci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s.wikipedia.org/w/index.php?title=Planula&amp;action=edit&amp;redlink=1" TargetMode="External"/><Relationship Id="rId11" Type="http://schemas.openxmlformats.org/officeDocument/2006/relationships/hyperlink" Target="http://cs.wikipedia.org/wiki/Hydra" TargetMode="External"/><Relationship Id="rId5" Type="http://schemas.openxmlformats.org/officeDocument/2006/relationships/hyperlink" Target="http://cs.wikipedia.org/wiki/Larva" TargetMode="External"/><Relationship Id="rId10" Type="http://schemas.openxmlformats.org/officeDocument/2006/relationships/hyperlink" Target="http://cs.wikipedia.org/w/index.php?title=Strobilace&amp;action=edit&amp;redlink=1" TargetMode="External"/><Relationship Id="rId4" Type="http://schemas.openxmlformats.org/officeDocument/2006/relationships/hyperlink" Target="http://cs.wikipedia.org/wiki/Pohlavn%C3%AD_org%C3%A1n" TargetMode="External"/><Relationship Id="rId9" Type="http://schemas.openxmlformats.org/officeDocument/2006/relationships/hyperlink" Target="http://cs.wikipedia.org/wiki/Med%C3%BAzy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or%C3%A1l" TargetMode="External"/><Relationship Id="rId2" Type="http://schemas.openxmlformats.org/officeDocument/2006/relationships/hyperlink" Target="http://cs.wikipedia.org/wiki/Mo%C5%99e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g"/><Relationship Id="rId4" Type="http://schemas.openxmlformats.org/officeDocument/2006/relationships/hyperlink" Target="http://cs.wikipedia.org/wiki/Tropy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ellyfish2.jpg" TargetMode="External"/><Relationship Id="rId2" Type="http://schemas.openxmlformats.org/officeDocument/2006/relationships/hyperlink" Target="http://cs.wikipedia.org/wiki/Soubor:Rhistozoma_pulm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etridium_senile_1.jpg" TargetMode="External"/><Relationship Id="rId5" Type="http://schemas.openxmlformats.org/officeDocument/2006/relationships/hyperlink" Target="http://cs.wikipedia.org/wiki/Soubor:Amphiprion_perideraion_(Pink_anemonefish)_in_Heteractis_magnifica_(Magnificent_sea_anemone).jpg" TargetMode="External"/><Relationship Id="rId4" Type="http://schemas.openxmlformats.org/officeDocument/2006/relationships/hyperlink" Target="http://cs.wikipedia.org/wiki/Soubor:GreatBarrierReef-EO.JPG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?CTT=6&amp;ver=14&amp;app=powerpnt.ex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672165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72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Tento materiál je určen pro žáky 6. ročníku, cílem je popsat životní prostředí žahavců a jejich hlavní znaky.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53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Žahavci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143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</p:spPr>
        <p:txBody>
          <a:bodyPr/>
          <a:lstStyle/>
          <a:p>
            <a:r>
              <a:rPr lang="cs-CZ" dirty="0" smtClean="0"/>
              <a:t>Kmen Žahavci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cs-CZ" dirty="0" smtClean="0"/>
              <a:t>jsou vodní, mořští i sladkovodní , bezobratlí živočichové</a:t>
            </a:r>
          </a:p>
          <a:p>
            <a:r>
              <a:rPr lang="cs-CZ" dirty="0" smtClean="0"/>
              <a:t>starý název láčkovci</a:t>
            </a:r>
          </a:p>
          <a:p>
            <a:r>
              <a:rPr lang="cs-CZ" dirty="0" smtClean="0"/>
              <a:t>Třídy:         a) medúzy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        b) koráli a sasanky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c) </a:t>
            </a:r>
            <a:r>
              <a:rPr lang="cs-CZ" dirty="0" err="1" smtClean="0"/>
              <a:t>nezmaři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656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Žahavci – tělní typy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18488" cy="4530725"/>
          </a:xfrm>
        </p:spPr>
        <p:txBody>
          <a:bodyPr/>
          <a:lstStyle/>
          <a:p>
            <a:pPr eaLnBrk="1" hangingPunct="1"/>
            <a:r>
              <a:rPr lang="cs-CZ" sz="3000" dirty="0" smtClean="0"/>
              <a:t>Žahavci mají 2 hlavní tělní typy:</a:t>
            </a:r>
          </a:p>
          <a:p>
            <a:pPr eaLnBrk="1" hangingPunct="1"/>
            <a:endParaRPr lang="cs-CZ" dirty="0" smtClean="0"/>
          </a:p>
          <a:p>
            <a:pPr lvl="1" eaLnBrk="1" hangingPunct="1">
              <a:spcBef>
                <a:spcPct val="0"/>
              </a:spcBef>
            </a:pPr>
            <a:r>
              <a:rPr lang="cs-CZ" dirty="0" smtClean="0"/>
              <a:t> Polyp (přisedlá forma)</a:t>
            </a:r>
          </a:p>
          <a:p>
            <a:pPr eaLnBrk="1" hangingPunct="1">
              <a:spcBef>
                <a:spcPct val="0"/>
              </a:spcBef>
            </a:pPr>
            <a:endParaRPr lang="cs-CZ" dirty="0" smtClean="0"/>
          </a:p>
          <a:p>
            <a:pPr lvl="1" eaLnBrk="1" hangingPunct="1">
              <a:spcBef>
                <a:spcPct val="0"/>
              </a:spcBef>
            </a:pPr>
            <a:r>
              <a:rPr lang="cs-CZ" dirty="0" smtClean="0"/>
              <a:t> Medúza (plovoucí forma)</a:t>
            </a:r>
          </a:p>
        </p:txBody>
      </p:sp>
      <p:pic>
        <p:nvPicPr>
          <p:cNvPr id="9220" name="Picture 4" descr="Cnidaria_medusa_n_poly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338638"/>
            <a:ext cx="421163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3714750" y="4143375"/>
            <a:ext cx="1217613" cy="1157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4787900" y="2997200"/>
            <a:ext cx="2952750" cy="165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708525" y="6550025"/>
            <a:ext cx="9350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400"/>
              <a:t>(7)</a:t>
            </a:r>
          </a:p>
        </p:txBody>
      </p:sp>
    </p:spTree>
    <p:extLst>
      <p:ext uri="{BB962C8B-B14F-4D97-AF65-F5344CB8AC3E}">
        <p14:creationId xmlns:p14="http://schemas.microsoft.com/office/powerpoint/2010/main" val="383368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Mořští žahavci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1196753"/>
            <a:ext cx="4040188" cy="576064"/>
          </a:xfrm>
        </p:spPr>
        <p:txBody>
          <a:bodyPr/>
          <a:lstStyle/>
          <a:p>
            <a:r>
              <a:rPr lang="cs-CZ" dirty="0" smtClean="0"/>
              <a:t>Medúzovci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645025" y="1124745"/>
            <a:ext cx="4041775" cy="648072"/>
          </a:xfrm>
        </p:spPr>
        <p:txBody>
          <a:bodyPr/>
          <a:lstStyle/>
          <a:p>
            <a:r>
              <a:rPr lang="cs-CZ" dirty="0" smtClean="0"/>
              <a:t>Korálnatci</a:t>
            </a:r>
            <a:endParaRPr lang="cs-CZ" dirty="0"/>
          </a:p>
        </p:txBody>
      </p:sp>
      <p:pic>
        <p:nvPicPr>
          <p:cNvPr id="1026" name="Picture 2" descr="C:\Users\FiedlerovaI\AppData\Local\Microsoft\Windows\Temporary Internet Files\Content.IE5\17KKVFZU\MP90039983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66506"/>
            <a:ext cx="3384376" cy="225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iedlerovaI\AppData\Local\Microsoft\Windows\Temporary Internet Files\Content.IE5\M1W1MX4L\MP90025549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132920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FiedlerovaI\AppData\Local\Microsoft\Windows\Temporary Internet Files\Content.IE5\QAJDIB46\MP90040178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32920"/>
            <a:ext cx="3914488" cy="260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iedlerovaI\AppData\Local\Microsoft\Windows\Temporary Internet Files\Content.IE5\DE4CGPLA\MP900149040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60648"/>
            <a:ext cx="243230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29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Medúzy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volně se pohybující se vodní organismy. Vyskytují se pouze v mořích a živí se většinou dravě. </a:t>
            </a:r>
          </a:p>
          <a:p>
            <a:r>
              <a:rPr lang="cs-CZ" dirty="0" smtClean="0"/>
              <a:t>žahavými rameny omráčí kořist, např. rybu. Ramena obsahují jed, který působí člověku bolest a může být pro něj dokonce i smrtelně nebezpečný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80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Talířovka ušatá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55" y="1196752"/>
            <a:ext cx="7674553" cy="5113171"/>
          </a:xfrm>
        </p:spPr>
      </p:pic>
    </p:spTree>
    <p:extLst>
      <p:ext uri="{BB962C8B-B14F-4D97-AF65-F5344CB8AC3E}">
        <p14:creationId xmlns:p14="http://schemas.microsoft.com/office/powerpoint/2010/main" val="325569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 smtClean="0"/>
              <a:t>Kořenoústka</a:t>
            </a:r>
            <a:r>
              <a:rPr lang="cs-CZ" b="1" dirty="0" smtClean="0"/>
              <a:t> plicnatá</a:t>
            </a:r>
            <a:r>
              <a:rPr lang="cs-CZ" dirty="0" smtClean="0"/>
              <a:t>  je mořská medúza.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2625464" cy="4126807"/>
          </a:xfrm>
        </p:spPr>
      </p:pic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3923928" y="1600200"/>
            <a:ext cx="4762872" cy="4525963"/>
          </a:xfrm>
        </p:spPr>
        <p:txBody>
          <a:bodyPr/>
          <a:lstStyle/>
          <a:p>
            <a:r>
              <a:rPr lang="cs-CZ" dirty="0" smtClean="0"/>
              <a:t>Žije v teplejších mořích. Můžeme se s ní setkat i na Evropských pobřežích</a:t>
            </a:r>
          </a:p>
          <a:p>
            <a:r>
              <a:rPr lang="cs-CZ" dirty="0" smtClean="0"/>
              <a:t>Je dravá. Živí se nejdrobnějšími organismy, dovede však lapat i větší kořist, kterou napřed rozloží trávicími šťávami mimo své tělo a pak ji vysaje.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28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Vývoj žahavců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3499740" cy="5212088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427984" y="1124744"/>
            <a:ext cx="4258816" cy="547260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Plovoucí stádium je </a:t>
            </a:r>
            <a:r>
              <a:rPr lang="cs-CZ" dirty="0" smtClean="0">
                <a:hlinkClick r:id="rId3" action="ppaction://hlinkfile" tooltip="Medúza"/>
              </a:rPr>
              <a:t>medúza</a:t>
            </a:r>
            <a:r>
              <a:rPr lang="cs-CZ" dirty="0" smtClean="0"/>
              <a:t>, která má </a:t>
            </a:r>
            <a:r>
              <a:rPr lang="cs-CZ" dirty="0" smtClean="0">
                <a:hlinkClick r:id="rId4" action="ppaction://hlinkfile" tooltip="Pohlavní orgán"/>
              </a:rPr>
              <a:t>pohlavní orgány</a:t>
            </a:r>
            <a:r>
              <a:rPr lang="cs-CZ" dirty="0" smtClean="0"/>
              <a:t> - pohlavním rozmnožováním vznikne </a:t>
            </a:r>
            <a:r>
              <a:rPr lang="cs-CZ" dirty="0" smtClean="0">
                <a:hlinkClick r:id="rId5" action="ppaction://hlinkfile" tooltip="Larva"/>
              </a:rPr>
              <a:t>larva</a:t>
            </a:r>
            <a:r>
              <a:rPr lang="cs-CZ" dirty="0" smtClean="0"/>
              <a:t> (</a:t>
            </a:r>
            <a:r>
              <a:rPr lang="cs-CZ" dirty="0">
                <a:hlinkClick r:id="rId6" action="ppaction://hlinkfile" tooltip="Planula (stránka neexistuje)"/>
              </a:rPr>
              <a:t>planula</a:t>
            </a:r>
            <a:r>
              <a:rPr lang="cs-CZ" dirty="0" smtClean="0"/>
              <a:t>), která přisedne a vyroste v </a:t>
            </a:r>
            <a:r>
              <a:rPr lang="cs-CZ" dirty="0" smtClean="0">
                <a:hlinkClick r:id="rId7" action="ppaction://hlinkfile" tooltip="Polyp"/>
              </a:rPr>
              <a:t>polypa</a:t>
            </a:r>
            <a:r>
              <a:rPr lang="cs-CZ" dirty="0" smtClean="0"/>
              <a:t>, ten se nepohlavně </a:t>
            </a:r>
            <a:r>
              <a:rPr lang="cs-CZ" dirty="0" smtClean="0">
                <a:hlinkClick r:id="rId8" action="ppaction://hlinkfile" tooltip="Pučení"/>
              </a:rPr>
              <a:t>pučením</a:t>
            </a:r>
            <a:r>
              <a:rPr lang="cs-CZ" dirty="0" smtClean="0"/>
              <a:t> dále množí a vznikají buď další polypi, nebo </a:t>
            </a:r>
            <a:r>
              <a:rPr lang="cs-CZ" dirty="0" smtClean="0">
                <a:hlinkClick r:id="rId9" action="ppaction://hlinkfile" tooltip="Medúzy"/>
              </a:rPr>
              <a:t>medúzy</a:t>
            </a:r>
            <a:r>
              <a:rPr lang="cs-CZ" dirty="0" smtClean="0"/>
              <a:t> (procesem zvaným </a:t>
            </a:r>
            <a:r>
              <a:rPr lang="cs-CZ" dirty="0">
                <a:hlinkClick r:id="rId10" action="ppaction://hlinkfile" tooltip="Strobilace (stránka neexistuje)"/>
              </a:rPr>
              <a:t>strobilace</a:t>
            </a:r>
            <a:r>
              <a:rPr lang="cs-CZ" dirty="0" smtClean="0"/>
              <a:t>). Jednotlivá stádia však mohou být u různých skupin i úplně potlačena. Například </a:t>
            </a:r>
            <a:r>
              <a:rPr lang="cs-CZ" dirty="0" smtClean="0">
                <a:hlinkClick r:id="rId11" action="ppaction://hlinkfile" tooltip="Hydra"/>
              </a:rPr>
              <a:t>nezmar</a:t>
            </a:r>
            <a:r>
              <a:rPr lang="cs-CZ" dirty="0" smtClean="0"/>
              <a:t> se vyskytuje pouze ve stádiu polypa a množí se v tomto stádiu pohlavně i nepohlavně, stejně jako </a:t>
            </a:r>
            <a:r>
              <a:rPr lang="cs-CZ" dirty="0" smtClean="0">
                <a:hlinkClick r:id="rId12" action="ppaction://hlinkfile" tooltip="Korálnatci"/>
              </a:rPr>
              <a:t>korálnatci</a:t>
            </a:r>
            <a:r>
              <a:rPr lang="cs-CZ" dirty="0" smtClean="0"/>
              <a:t> (také nemají žádné </a:t>
            </a:r>
            <a:r>
              <a:rPr lang="cs-CZ" dirty="0" err="1" smtClean="0"/>
              <a:t>medúzové</a:t>
            </a:r>
            <a:r>
              <a:rPr lang="cs-CZ" dirty="0" smtClean="0"/>
              <a:t> stádium). Někteří žahavci zase provozují jen stadium medúzy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016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Kořenoústka</a:t>
            </a:r>
            <a:r>
              <a:rPr lang="cs-CZ" b="1" dirty="0" smtClean="0"/>
              <a:t> plicnatá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6761725" cy="5071294"/>
          </a:xfrm>
        </p:spPr>
      </p:pic>
    </p:spTree>
    <p:extLst>
      <p:ext uri="{BB962C8B-B14F-4D97-AF65-F5344CB8AC3E}">
        <p14:creationId xmlns:p14="http://schemas.microsoft.com/office/powerpoint/2010/main" val="1063360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 smtClean="0"/>
              <a:t>Koráli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8579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se vyskytují v teplých mořích. Stádium je polyp, medúza  se nevyskytuje.</a:t>
            </a:r>
          </a:p>
          <a:p>
            <a:pPr marL="0" indent="0">
              <a:buNone/>
            </a:pPr>
            <a:r>
              <a:rPr lang="cs-CZ" dirty="0" smtClean="0"/>
              <a:t>Tvoří vnější kostru –exoskelet a vnitřní kostru - </a:t>
            </a:r>
            <a:r>
              <a:rPr lang="cs-CZ" dirty="0" err="1" smtClean="0"/>
              <a:t>endoskelet</a:t>
            </a:r>
            <a:r>
              <a:rPr lang="cs-CZ" dirty="0" smtClean="0"/>
              <a:t>. Ty jsou tvořeny </a:t>
            </a:r>
            <a:br>
              <a:rPr lang="cs-CZ" dirty="0" smtClean="0"/>
            </a:br>
            <a:r>
              <a:rPr lang="cs-CZ" dirty="0" smtClean="0"/>
              <a:t>uhličitanem vápenatým (CaCO</a:t>
            </a:r>
            <a:r>
              <a:rPr lang="cs-CZ" baseline="-25000" dirty="0" smtClean="0"/>
              <a:t>3</a:t>
            </a:r>
            <a:r>
              <a:rPr lang="cs-CZ" dirty="0" smtClean="0"/>
              <a:t>) </a:t>
            </a:r>
            <a:br>
              <a:rPr lang="cs-CZ" dirty="0" smtClean="0"/>
            </a:br>
            <a:r>
              <a:rPr lang="cs-CZ" dirty="0" smtClean="0"/>
              <a:t>či </a:t>
            </a:r>
            <a:r>
              <a:rPr lang="cs-CZ" dirty="0" err="1" smtClean="0"/>
              <a:t>koralinem</a:t>
            </a:r>
            <a:r>
              <a:rPr lang="cs-CZ" smtClean="0"/>
              <a:t> (barvivo</a:t>
            </a:r>
            <a:r>
              <a:rPr lang="cs-CZ" dirty="0" smtClean="0"/>
              <a:t>), </a:t>
            </a:r>
          </a:p>
          <a:p>
            <a:pPr marL="0" indent="0">
              <a:buNone/>
            </a:pPr>
            <a:r>
              <a:rPr lang="cs-CZ" dirty="0" smtClean="0"/>
              <a:t>který je červený.</a:t>
            </a:r>
          </a:p>
          <a:p>
            <a:pPr marL="0" indent="0">
              <a:buNone/>
            </a:pPr>
            <a:r>
              <a:rPr lang="cs-CZ" dirty="0" smtClean="0"/>
              <a:t>Z koster vznikají korálové útesy</a:t>
            </a:r>
          </a:p>
          <a:p>
            <a:pPr marL="0" indent="0">
              <a:buNone/>
            </a:pPr>
            <a:r>
              <a:rPr lang="cs-CZ" dirty="0" smtClean="0"/>
              <a:t> a dokonce celé ostrovy</a:t>
            </a:r>
            <a:endParaRPr lang="cs-CZ" dirty="0"/>
          </a:p>
        </p:txBody>
      </p:sp>
      <p:pic>
        <p:nvPicPr>
          <p:cNvPr id="3074" name="Picture 2" descr="C:\Users\FiedlerovaI\AppData\Local\Microsoft\Windows\Temporary Internet Files\Content.IE5\0EZ6HFUJ\MP90026253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24944"/>
            <a:ext cx="2444496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3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Korálový útes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dirty="0" smtClean="0"/>
              <a:t>Korálový útes</a:t>
            </a:r>
            <a:r>
              <a:rPr lang="cs-CZ" dirty="0" smtClean="0"/>
              <a:t> je velký </a:t>
            </a:r>
            <a:r>
              <a:rPr lang="cs-CZ" dirty="0" smtClean="0">
                <a:hlinkClick r:id="rId2" action="ppaction://hlinkfile" tooltip="Moře"/>
              </a:rPr>
              <a:t>podmořský</a:t>
            </a:r>
            <a:r>
              <a:rPr lang="cs-CZ" dirty="0" smtClean="0"/>
              <a:t> útvar, složený z </a:t>
            </a:r>
            <a:r>
              <a:rPr lang="cs-CZ" dirty="0" smtClean="0">
                <a:hlinkClick r:id="rId3" action="ppaction://hlinkfile" tooltip="Korál"/>
              </a:rPr>
              <a:t>korálů</a:t>
            </a:r>
            <a:r>
              <a:rPr lang="cs-CZ" dirty="0" smtClean="0"/>
              <a:t>. Korálové útesy se vyskytují v </a:t>
            </a:r>
            <a:r>
              <a:rPr lang="cs-CZ" dirty="0" smtClean="0">
                <a:hlinkClick r:id="rId4" action="ppaction://hlinkfile" tooltip="Tropy"/>
              </a:rPr>
              <a:t>tropických</a:t>
            </a:r>
            <a:r>
              <a:rPr lang="cs-CZ" dirty="0" smtClean="0"/>
              <a:t> oblastech planety a jsou domovem mnoha druhů tropických ryb a ostatních mořských tvorů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12776"/>
            <a:ext cx="4038600" cy="4038600"/>
          </a:xfrm>
        </p:spPr>
      </p:pic>
      <p:sp>
        <p:nvSpPr>
          <p:cNvPr id="7" name="TextovéPole 6"/>
          <p:cNvSpPr txBox="1"/>
          <p:nvPr/>
        </p:nvSpPr>
        <p:spPr>
          <a:xfrm>
            <a:off x="4644008" y="5733256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Velký bariérový(korálový ) útes – satelitní snímek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021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47857"/>
            <a:ext cx="5410200" cy="64262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620688"/>
            <a:ext cx="29523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Rohovitky</a:t>
            </a:r>
            <a:r>
              <a:rPr lang="cs-CZ" sz="2800" dirty="0" smtClean="0"/>
              <a:t> (</a:t>
            </a:r>
            <a:r>
              <a:rPr lang="cs-CZ" sz="2800" dirty="0" err="1" smtClean="0"/>
              <a:t>Gorgonacea</a:t>
            </a:r>
            <a:r>
              <a:rPr lang="cs-CZ" sz="2800" dirty="0" smtClean="0"/>
              <a:t>) je řád přisedlých žahavců (konkrétně korálnatců) žijících v mnoha oceánech světa, ale především v tropech a subtropech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174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Sasanky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78" y="1196752"/>
            <a:ext cx="3834426" cy="5112568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Žije v </a:t>
            </a:r>
            <a:r>
              <a:rPr lang="cs-CZ" sz="3200" dirty="0" err="1" smtClean="0"/>
              <a:t>indo</a:t>
            </a:r>
            <a:r>
              <a:rPr lang="cs-CZ" sz="3200" dirty="0" smtClean="0"/>
              <a:t>-pacifické oblasti </a:t>
            </a:r>
            <a:r>
              <a:rPr lang="cs-CZ" sz="3200" dirty="0"/>
              <a:t>a ve volné přírodě dorůstá až průměru jeden metr. Živí se </a:t>
            </a:r>
            <a:r>
              <a:rPr lang="cs-CZ" sz="3200" dirty="0" smtClean="0"/>
              <a:t>bezobratlými </a:t>
            </a:r>
            <a:r>
              <a:rPr lang="cs-CZ" sz="3200" dirty="0"/>
              <a:t>i drobnými </a:t>
            </a:r>
            <a:r>
              <a:rPr lang="cs-CZ" sz="3200" dirty="0" smtClean="0"/>
              <a:t>obratlovci včetně </a:t>
            </a:r>
            <a:r>
              <a:rPr lang="cs-CZ" sz="3200" dirty="0"/>
              <a:t>ryb a </a:t>
            </a:r>
            <a:r>
              <a:rPr lang="cs-CZ" sz="3200" dirty="0" smtClean="0"/>
              <a:t>korýšů.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8389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/>
              <a:t>Sasanka karafiátová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4244280" cy="532859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je mořský dravý </a:t>
            </a:r>
            <a:r>
              <a:rPr lang="cs-CZ" dirty="0" smtClean="0"/>
              <a:t>živočich </a:t>
            </a:r>
            <a:r>
              <a:rPr lang="cs-CZ" dirty="0"/>
              <a:t>z třídy </a:t>
            </a:r>
            <a:r>
              <a:rPr lang="cs-CZ" dirty="0" smtClean="0"/>
              <a:t>korálnatců </a:t>
            </a:r>
            <a:r>
              <a:rPr lang="cs-CZ" dirty="0"/>
              <a:t>řádu </a:t>
            </a:r>
            <a:r>
              <a:rPr lang="cs-CZ" dirty="0" smtClean="0"/>
              <a:t>sasanek</a:t>
            </a:r>
          </a:p>
          <a:p>
            <a:r>
              <a:rPr lang="cs-CZ" dirty="0"/>
              <a:t>obývá chladnější </a:t>
            </a:r>
            <a:r>
              <a:rPr lang="cs-CZ" dirty="0" smtClean="0"/>
              <a:t>moře severního Atlantského a Tichého oceánu , </a:t>
            </a:r>
            <a:r>
              <a:rPr lang="cs-CZ" dirty="0"/>
              <a:t>kde se vyskytuje od </a:t>
            </a:r>
            <a:r>
              <a:rPr lang="cs-CZ" dirty="0" smtClean="0"/>
              <a:t>přílivové </a:t>
            </a:r>
            <a:r>
              <a:rPr lang="cs-CZ" dirty="0"/>
              <a:t>zóny až do hloubek maximálně 100 </a:t>
            </a:r>
            <a:r>
              <a:rPr lang="cs-CZ" dirty="0" smtClean="0"/>
              <a:t>metrů</a:t>
            </a:r>
          </a:p>
          <a:p>
            <a:r>
              <a:rPr lang="cs-CZ" dirty="0"/>
              <a:t>Sasanka může mít velkou variaci ve vzhledu a v zabarvení.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02540"/>
            <a:ext cx="4411872" cy="3846740"/>
          </a:xfrm>
        </p:spPr>
      </p:pic>
    </p:spTree>
    <p:extLst>
      <p:ext uri="{BB962C8B-B14F-4D97-AF65-F5344CB8AC3E}">
        <p14:creationId xmlns:p14="http://schemas.microsoft.com/office/powerpoint/2010/main" val="40123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kmene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/>
              <a:t>Žije ve stojatých nebo mírně tekoucích vodách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Potřebuje dostatek rostlin, na které se přichytí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Dostatek kyslíku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Žije </a:t>
            </a:r>
            <a:r>
              <a:rPr lang="cs-CZ" dirty="0" err="1" smtClean="0"/>
              <a:t>přisedle</a:t>
            </a:r>
            <a:r>
              <a:rPr lang="cs-CZ" dirty="0" smtClean="0"/>
              <a:t> - polyp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379555"/>
            <a:ext cx="3035052" cy="4531501"/>
          </a:xfrm>
        </p:spPr>
      </p:pic>
    </p:spTree>
    <p:extLst>
      <p:ext uri="{BB962C8B-B14F-4D97-AF65-F5344CB8AC3E}">
        <p14:creationId xmlns:p14="http://schemas.microsoft.com/office/powerpoint/2010/main" val="182431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Nezmar hnědý</a:t>
            </a:r>
            <a:r>
              <a:rPr lang="cs-CZ" dirty="0" smtClean="0"/>
              <a:t>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" y="2601119"/>
            <a:ext cx="3600450" cy="2524125"/>
          </a:xfrm>
        </p:spPr>
      </p:pic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499992" y="1196752"/>
            <a:ext cx="4186808" cy="4929411"/>
          </a:xfrm>
        </p:spPr>
        <p:txBody>
          <a:bodyPr>
            <a:noAutofit/>
          </a:bodyPr>
          <a:lstStyle/>
          <a:p>
            <a:r>
              <a:rPr lang="cs-CZ" sz="3200" dirty="0" smtClean="0"/>
              <a:t>běžně se vyskytuje ve stojatých a líně tekoucích vodách mírného pásu na severní polokouli. </a:t>
            </a:r>
          </a:p>
          <a:p>
            <a:r>
              <a:rPr lang="cs-CZ" sz="3200" dirty="0" smtClean="0"/>
              <a:t>Jejich polypy přisedlé na kamenech a vodních rostlinách lze najít od jara do podzimu.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9476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chemeClr val="tx1"/>
                </a:solidFill>
              </a:rPr>
              <a:t>Rozmnožování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525688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800" b="1" dirty="0"/>
              <a:t>nepohlavní – pučení</a:t>
            </a:r>
            <a:r>
              <a:rPr lang="cs-CZ" sz="2800" dirty="0"/>
              <a:t> – probíhá zejména na jaře </a:t>
            </a:r>
          </a:p>
          <a:p>
            <a:pPr lvl="1">
              <a:lnSpc>
                <a:spcPct val="80000"/>
              </a:lnSpc>
            </a:pPr>
            <a:r>
              <a:rPr lang="cs-CZ" sz="2400" dirty="0"/>
              <a:t>na těle vyraší pupen, doroste v dospělého jedince a od mateřského se oddělí</a:t>
            </a:r>
          </a:p>
          <a:p>
            <a:pPr>
              <a:lnSpc>
                <a:spcPct val="80000"/>
              </a:lnSpc>
            </a:pPr>
            <a:r>
              <a:rPr lang="cs-CZ" sz="2800" b="1" dirty="0"/>
              <a:t>pohlavní  </a:t>
            </a:r>
            <a:r>
              <a:rPr lang="cs-CZ" sz="2800" b="1" dirty="0" smtClean="0"/>
              <a:t>- </a:t>
            </a:r>
            <a:r>
              <a:rPr lang="cs-CZ" sz="2800" b="1" dirty="0"/>
              <a:t>vajíčko  a spermie </a:t>
            </a:r>
            <a:r>
              <a:rPr lang="cs-CZ" sz="2800" dirty="0"/>
              <a:t>– léto – ochlazení vody</a:t>
            </a:r>
          </a:p>
          <a:p>
            <a:pPr lvl="1">
              <a:lnSpc>
                <a:spcPct val="80000"/>
              </a:lnSpc>
            </a:pPr>
            <a:r>
              <a:rPr lang="cs-CZ" sz="2400" dirty="0"/>
              <a:t>pod rameny se tvoří spermie, na spodní části těla vajíčka –) oplození </a:t>
            </a:r>
          </a:p>
          <a:p>
            <a:pPr lvl="1">
              <a:lnSpc>
                <a:spcPct val="80000"/>
              </a:lnSpc>
            </a:pPr>
            <a:r>
              <a:rPr lang="cs-CZ" sz="2400" dirty="0"/>
              <a:t>oplozená vajíčka přečkají zimu a na jaře se z nich líhnou noví </a:t>
            </a:r>
            <a:r>
              <a:rPr lang="cs-CZ" sz="2400" dirty="0" err="1"/>
              <a:t>nezmaři</a:t>
            </a:r>
            <a:endParaRPr lang="cs-CZ" sz="2400" dirty="0"/>
          </a:p>
          <a:p>
            <a:pPr>
              <a:lnSpc>
                <a:spcPct val="80000"/>
              </a:lnSpc>
            </a:pPr>
            <a:r>
              <a:rPr lang="cs-CZ" sz="2800" b="1" dirty="0"/>
              <a:t>nezmar je obojetník =  hermafrodit</a:t>
            </a:r>
            <a:r>
              <a:rPr lang="cs-CZ" sz="2800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800" dirty="0"/>
              <a:t>   ( na jednom jedinci se tvoří samčí i samičí pohlavní buňky)</a:t>
            </a:r>
          </a:p>
          <a:p>
            <a:pPr>
              <a:lnSpc>
                <a:spcPct val="80000"/>
              </a:lnSpc>
            </a:pPr>
            <a:r>
              <a:rPr lang="cs-CZ" sz="2800" dirty="0"/>
              <a:t>regenerace – schopnost obnovit poničenou tkáň</a:t>
            </a:r>
          </a:p>
        </p:txBody>
      </p:sp>
    </p:spTree>
    <p:extLst>
      <p:ext uri="{BB962C8B-B14F-4D97-AF65-F5344CB8AC3E}">
        <p14:creationId xmlns:p14="http://schemas.microsoft.com/office/powerpoint/2010/main" val="421910325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Nezmar zelený. </a:t>
            </a:r>
            <a:r>
              <a:rPr lang="cs-CZ" sz="2000" i="1" dirty="0" smtClean="0"/>
              <a:t>Rybsvaz.cz</a:t>
            </a:r>
            <a:r>
              <a:rPr lang="cs-CZ" sz="2000" dirty="0" smtClean="0"/>
              <a:t> [online]. 2011 [cit. 2011-10-24]. Dostupné z: http://www.rybsvaz.cz/zu/slides/Nezmarzeleny.html </a:t>
            </a:r>
          </a:p>
          <a:p>
            <a:r>
              <a:rPr lang="cs-CZ" sz="2000" dirty="0" smtClean="0"/>
              <a:t>Nezmar hnědý. </a:t>
            </a:r>
            <a:r>
              <a:rPr lang="cs-CZ" sz="2000" i="1" dirty="0" smtClean="0"/>
              <a:t>Cs.wikipedia.org</a:t>
            </a:r>
            <a:r>
              <a:rPr lang="cs-CZ" sz="2000" dirty="0" smtClean="0"/>
              <a:t> [online]. 2011 [cit. 2011-10-24]. Dostupné z: http://cs.wikipedia.org/wiki/Nezmar_hn%C4%9Bd%C3%BD </a:t>
            </a:r>
          </a:p>
          <a:p>
            <a:r>
              <a:rPr lang="cs-CZ" sz="2000" dirty="0" err="1" smtClean="0"/>
              <a:t>Kořenoústka</a:t>
            </a:r>
            <a:r>
              <a:rPr lang="cs-CZ" sz="2000" dirty="0" smtClean="0"/>
              <a:t> plicnatá. </a:t>
            </a:r>
            <a:r>
              <a:rPr lang="cs-CZ" sz="2000" i="1" dirty="0" smtClean="0"/>
              <a:t>Cs.wikipedia.org/</a:t>
            </a:r>
            <a:r>
              <a:rPr lang="cs-CZ" sz="2000" dirty="0" smtClean="0"/>
              <a:t> [online]. 2006 [cit. 2011-10-24]. Dostupné z: </a:t>
            </a:r>
            <a:r>
              <a:rPr lang="cs-CZ" sz="2000" dirty="0" smtClean="0">
                <a:hlinkClick r:id="rId2"/>
              </a:rPr>
              <a:t>http://cs.wikipedia.org/wiki/Soubor:Rhistozoma_pulmo.jpg</a:t>
            </a:r>
            <a:endParaRPr lang="cs-CZ" sz="2000" dirty="0" smtClean="0"/>
          </a:p>
          <a:p>
            <a:r>
              <a:rPr lang="cs-CZ" sz="2000" dirty="0" smtClean="0">
                <a:effectLst/>
              </a:rPr>
              <a:t>Medúza v Egejském moři: </a:t>
            </a:r>
            <a:r>
              <a:rPr lang="cs-CZ" sz="2000" dirty="0" err="1" smtClean="0">
                <a:effectLst/>
              </a:rPr>
              <a:t>kořenoústka</a:t>
            </a:r>
            <a:r>
              <a:rPr lang="cs-CZ" sz="2000" dirty="0" smtClean="0">
                <a:effectLst/>
              </a:rPr>
              <a:t> plicnatá. </a:t>
            </a:r>
            <a:r>
              <a:rPr lang="cs-CZ" sz="2000" i="1" dirty="0" smtClean="0">
                <a:effectLst/>
              </a:rPr>
              <a:t>Cs.wikipedia.org</a:t>
            </a:r>
            <a:r>
              <a:rPr lang="cs-CZ" sz="2000" dirty="0" smtClean="0">
                <a:effectLst/>
              </a:rPr>
              <a:t> [online]. 12.9.2008 [cit. 2011 -10 -24]. Dostupné z: </a:t>
            </a:r>
            <a:r>
              <a:rPr lang="cs-CZ" sz="2000" dirty="0" smtClean="0">
                <a:effectLst/>
                <a:hlinkClick r:id="rId3"/>
              </a:rPr>
              <a:t>http://cs.wikipedia.org/wiki/Soubor:Jellyfish2.jpg</a:t>
            </a:r>
            <a:endParaRPr lang="cs-CZ" sz="2000" dirty="0" smtClean="0">
              <a:effectLst/>
            </a:endParaRPr>
          </a:p>
          <a:p>
            <a:r>
              <a:rPr lang="cs-CZ" sz="2000" dirty="0" smtClean="0">
                <a:effectLst/>
              </a:rPr>
              <a:t>Velký korálový útes. NASA, by MISR. </a:t>
            </a:r>
            <a:r>
              <a:rPr lang="cs-CZ" sz="2000" i="1" dirty="0" smtClean="0">
                <a:effectLst/>
              </a:rPr>
              <a:t>Cs.wikipedia.org</a:t>
            </a:r>
            <a:r>
              <a:rPr lang="cs-CZ" sz="2000" dirty="0" smtClean="0">
                <a:effectLst/>
              </a:rPr>
              <a:t> [online]. 26. srpna 2000 [cit. 2011-10-24]. Dostupné z: </a:t>
            </a:r>
            <a:r>
              <a:rPr lang="cs-CZ" sz="2000" dirty="0" smtClean="0">
                <a:effectLst/>
                <a:hlinkClick r:id="rId4"/>
              </a:rPr>
              <a:t>http://cs.wikipedia.org/wiki/Soubor:GreatBarrierReef-EO.JPG.jpg</a:t>
            </a:r>
            <a:endParaRPr lang="cs-CZ" sz="2000" dirty="0" smtClean="0">
              <a:effectLst/>
            </a:endParaRPr>
          </a:p>
          <a:p>
            <a:r>
              <a:rPr lang="cs-CZ" sz="2000" dirty="0"/>
              <a:t>Sasanka velkolepá. </a:t>
            </a:r>
            <a:r>
              <a:rPr lang="cs-CZ" sz="2000" i="1" dirty="0"/>
              <a:t>Cs.wikipedia.org</a:t>
            </a:r>
            <a:r>
              <a:rPr lang="cs-CZ" sz="2000" dirty="0"/>
              <a:t> [online]. 11/25/06 [cit. </a:t>
            </a:r>
            <a:r>
              <a:rPr lang="cs-CZ" sz="2000" dirty="0" smtClean="0"/>
              <a:t>2011-10-25</a:t>
            </a:r>
            <a:r>
              <a:rPr lang="cs-CZ" sz="2000" dirty="0"/>
              <a:t>]. Dostupné z: </a:t>
            </a:r>
            <a:r>
              <a:rPr lang="cs-CZ" sz="2000" dirty="0">
                <a:hlinkClick r:id="rId5"/>
              </a:rPr>
              <a:t>http://cs.wikipedia.org/wiki/Soubor:Amphiprion_perideraion_(Pink_anemonefish)_in_Heteractis_magnifica_(Magnificent_sea_anemone).</a:t>
            </a:r>
            <a:r>
              <a:rPr lang="cs-CZ" sz="2000" dirty="0" smtClean="0">
                <a:hlinkClick r:id="rId5"/>
              </a:rPr>
              <a:t>jpg</a:t>
            </a:r>
            <a:endParaRPr lang="cs-CZ" sz="2000" dirty="0" smtClean="0"/>
          </a:p>
          <a:p>
            <a:r>
              <a:rPr lang="cs-CZ" sz="2000" dirty="0"/>
              <a:t>Sasanka karafiátová. </a:t>
            </a:r>
            <a:r>
              <a:rPr lang="cs-CZ" sz="2000" i="1" dirty="0"/>
              <a:t>Cs.wikipedia.org</a:t>
            </a:r>
            <a:r>
              <a:rPr lang="cs-CZ" sz="2000" dirty="0"/>
              <a:t> [online]. </a:t>
            </a:r>
            <a:r>
              <a:rPr lang="cs-CZ" sz="2000" dirty="0" err="1"/>
              <a:t>Photo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very </a:t>
            </a:r>
            <a:r>
              <a:rPr lang="cs-CZ" sz="2000" dirty="0" err="1"/>
              <a:t>small</a:t>
            </a:r>
            <a:r>
              <a:rPr lang="cs-CZ" sz="2000" dirty="0"/>
              <a:t> </a:t>
            </a:r>
            <a:r>
              <a:rPr lang="cs-CZ" sz="2000" dirty="0" err="1"/>
              <a:t>Metridium</a:t>
            </a:r>
            <a:r>
              <a:rPr lang="cs-CZ" sz="2000" dirty="0"/>
              <a:t> </a:t>
            </a:r>
            <a:r>
              <a:rPr lang="cs-CZ" sz="2000" dirty="0" err="1"/>
              <a:t>senile</a:t>
            </a:r>
            <a:r>
              <a:rPr lang="cs-CZ" sz="2000" dirty="0"/>
              <a:t> </a:t>
            </a:r>
            <a:r>
              <a:rPr lang="cs-CZ" sz="2000" dirty="0" err="1"/>
              <a:t>at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Steinhart</a:t>
            </a:r>
            <a:r>
              <a:rPr lang="cs-CZ" sz="2000" dirty="0"/>
              <a:t> </a:t>
            </a:r>
            <a:r>
              <a:rPr lang="cs-CZ" sz="2000" dirty="0" err="1"/>
              <a:t>Aquarium</a:t>
            </a:r>
            <a:r>
              <a:rPr lang="cs-CZ" sz="2000" dirty="0"/>
              <a:t> in San Francisco, </a:t>
            </a:r>
            <a:r>
              <a:rPr lang="cs-CZ" sz="2000" dirty="0" err="1"/>
              <a:t>taken</a:t>
            </a:r>
            <a:r>
              <a:rPr lang="cs-CZ" sz="2000" dirty="0"/>
              <a:t> June 2005 by . 30.11.2005 [cit. </a:t>
            </a:r>
            <a:r>
              <a:rPr lang="cs-CZ" sz="2000" dirty="0" smtClean="0"/>
              <a:t>2011-10-25</a:t>
            </a:r>
            <a:r>
              <a:rPr lang="cs-CZ" sz="2000" dirty="0"/>
              <a:t>]. Dostupné z: </a:t>
            </a:r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cs.wikipedia.org/wiki/Soubor:Metridium_senile_1.jpg</a:t>
            </a:r>
            <a:endParaRPr lang="cs-CZ" sz="2000" dirty="0" smtClean="0"/>
          </a:p>
          <a:p>
            <a:r>
              <a:rPr lang="cs-CZ" sz="1800" dirty="0"/>
              <a:t>Talířovka ušatá. In: </a:t>
            </a:r>
            <a:r>
              <a:rPr lang="cs-CZ" sz="1800" i="1" dirty="0" err="1"/>
              <a:t>Wikipedia</a:t>
            </a:r>
            <a:r>
              <a:rPr lang="cs-CZ" sz="1800" dirty="0"/>
              <a:t>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San Francisco (CA): </a:t>
            </a:r>
            <a:r>
              <a:rPr lang="cs-CZ" sz="1800" dirty="0" err="1"/>
              <a:t>Wikimedia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2001- [cit. </a:t>
            </a:r>
            <a:r>
              <a:rPr lang="cs-CZ" sz="1800" dirty="0" smtClean="0"/>
              <a:t>2011-10 -25</a:t>
            </a:r>
            <a:r>
              <a:rPr lang="cs-CZ" sz="1800" dirty="0"/>
              <a:t>]. Dostupné z: Sasanka karafiátová. &lt;i&gt;Cs.wikipedia.org&lt;/i&gt; [online]. </a:t>
            </a:r>
            <a:r>
              <a:rPr lang="cs-CZ" sz="1800" dirty="0" err="1"/>
              <a:t>Photo</a:t>
            </a:r>
            <a:r>
              <a:rPr lang="cs-CZ" sz="1800" dirty="0"/>
              <a:t> </a:t>
            </a:r>
            <a:r>
              <a:rPr lang="cs-CZ" sz="1800" dirty="0" err="1"/>
              <a:t>of</a:t>
            </a:r>
            <a:r>
              <a:rPr lang="cs-CZ" sz="1800" dirty="0"/>
              <a:t> very </a:t>
            </a:r>
            <a:r>
              <a:rPr lang="cs-CZ" sz="1800" dirty="0" err="1"/>
              <a:t>small</a:t>
            </a:r>
            <a:r>
              <a:rPr lang="cs-CZ" sz="1800" dirty="0"/>
              <a:t> </a:t>
            </a:r>
            <a:r>
              <a:rPr lang="cs-CZ" sz="1800" dirty="0" err="1"/>
              <a:t>Metridium</a:t>
            </a:r>
            <a:r>
              <a:rPr lang="cs-CZ" sz="1800" dirty="0"/>
              <a:t> </a:t>
            </a:r>
            <a:r>
              <a:rPr lang="cs-CZ" sz="1800" dirty="0" err="1"/>
              <a:t>senile</a:t>
            </a:r>
            <a:r>
              <a:rPr lang="cs-CZ" sz="1800" dirty="0"/>
              <a:t> </a:t>
            </a:r>
            <a:r>
              <a:rPr lang="cs-CZ" sz="1800" dirty="0" err="1"/>
              <a:t>at</a:t>
            </a:r>
            <a:r>
              <a:rPr lang="cs-CZ" sz="1800" dirty="0"/>
              <a:t> </a:t>
            </a:r>
            <a:r>
              <a:rPr lang="cs-CZ" sz="1800" dirty="0" err="1"/>
              <a:t>the</a:t>
            </a:r>
            <a:r>
              <a:rPr lang="cs-CZ" sz="1800" dirty="0"/>
              <a:t> </a:t>
            </a:r>
            <a:r>
              <a:rPr lang="cs-CZ" sz="1800" dirty="0" err="1"/>
              <a:t>Steinhart</a:t>
            </a:r>
            <a:r>
              <a:rPr lang="cs-CZ" sz="1800" dirty="0"/>
              <a:t> </a:t>
            </a:r>
            <a:r>
              <a:rPr lang="cs-CZ" sz="1800" dirty="0" err="1"/>
              <a:t>Aquarium</a:t>
            </a:r>
            <a:r>
              <a:rPr lang="cs-CZ" sz="1800" dirty="0"/>
              <a:t> in San Francisco, </a:t>
            </a:r>
            <a:r>
              <a:rPr lang="cs-CZ" sz="1800" dirty="0" err="1"/>
              <a:t>taken</a:t>
            </a:r>
            <a:r>
              <a:rPr lang="cs-CZ" sz="1800" dirty="0"/>
              <a:t> June 2005 by . 30.11.2005 [cit. </a:t>
            </a:r>
            <a:r>
              <a:rPr lang="cs-CZ" sz="1800" dirty="0" smtClean="0"/>
              <a:t>2011-10 -25</a:t>
            </a:r>
            <a:r>
              <a:rPr lang="cs-CZ" sz="1800" dirty="0"/>
              <a:t>]. Dostupné z: http://cs.wikipedia.org/wiki/Soubor:Metridium_senile_1.jpg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2630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Obrázky. </a:t>
            </a:r>
            <a:r>
              <a:rPr lang="cs-CZ" sz="2000" i="1" dirty="0"/>
              <a:t>Office.com</a:t>
            </a:r>
            <a:r>
              <a:rPr lang="cs-CZ" sz="2000" dirty="0"/>
              <a:t>: </a:t>
            </a:r>
            <a:r>
              <a:rPr lang="cs-CZ" sz="2000" i="1" dirty="0"/>
              <a:t>vyhledávání obrázků a klipartů</a:t>
            </a:r>
            <a:r>
              <a:rPr lang="cs-CZ" sz="2000" dirty="0"/>
              <a:t> [online]. 2011 [cit. 2011-10-29]. Dostupné z: </a:t>
            </a:r>
            <a:r>
              <a:rPr lang="cs-CZ" sz="2000" dirty="0">
                <a:hlinkClick r:id="rId3"/>
              </a:rPr>
              <a:t>http://office.microsoft.com/cs-cz/images/?</a:t>
            </a:r>
            <a:r>
              <a:rPr lang="cs-CZ" sz="2000" dirty="0" smtClean="0">
                <a:hlinkClick r:id="rId3"/>
              </a:rPr>
              <a:t>CTT=6&amp;ver=14&amp;app=powerpnt.exe</a:t>
            </a:r>
            <a:endParaRPr lang="cs-CZ" sz="2000" dirty="0" smtClean="0"/>
          </a:p>
          <a:p>
            <a:r>
              <a:rPr lang="cs-CZ" sz="2000" dirty="0"/>
              <a:t>ČERNÍK, Vladimír, Marta HAMERSKÁ, Zdeněk MARTINEC a Jan VANĚK. </a:t>
            </a:r>
            <a:r>
              <a:rPr lang="cs-CZ" sz="2000" i="1" dirty="0"/>
              <a:t>Přírodopis 6 pro základní školy</a:t>
            </a:r>
            <a:r>
              <a:rPr lang="cs-CZ" sz="2000" dirty="0"/>
              <a:t>: </a:t>
            </a:r>
            <a:r>
              <a:rPr lang="cs-CZ" sz="2000" i="1" dirty="0"/>
              <a:t>Zoologie a botanika</a:t>
            </a:r>
            <a:r>
              <a:rPr lang="cs-CZ" sz="2000" dirty="0"/>
              <a:t>. 1. vydání. Praha: SPN-pedagogické nakladatelství, a.s., 2007. </a:t>
            </a:r>
            <a:r>
              <a:rPr lang="cs-CZ" sz="2000"/>
              <a:t>ISBN 978-80-7235-374-3. </a:t>
            </a: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1389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928</Words>
  <Application>Microsoft Office PowerPoint</Application>
  <PresentationFormat>Předvádění na obrazovce (4:3)</PresentationFormat>
  <Paragraphs>81</Paragraphs>
  <Slides>21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Anotace</vt:lpstr>
      <vt:lpstr>Žahavci</vt:lpstr>
      <vt:lpstr>Kmen Žahavci</vt:lpstr>
      <vt:lpstr>Žahavci – tělní typy</vt:lpstr>
      <vt:lpstr>Mořští žahavci</vt:lpstr>
      <vt:lpstr>Medúzy</vt:lpstr>
      <vt:lpstr>Talířovka ušatá</vt:lpstr>
      <vt:lpstr>Kořenoústka plicnatá  je mořská medúza.</vt:lpstr>
      <vt:lpstr>Vývoj žahavců</vt:lpstr>
      <vt:lpstr>Kořenoústka plicnatá</vt:lpstr>
      <vt:lpstr>Koráli</vt:lpstr>
      <vt:lpstr>Korálový útes</vt:lpstr>
      <vt:lpstr>Prezentace aplikace PowerPoint</vt:lpstr>
      <vt:lpstr>Sasanky</vt:lpstr>
      <vt:lpstr>Sasanka karafiátová</vt:lpstr>
      <vt:lpstr>Charakteristika kmene</vt:lpstr>
      <vt:lpstr>Nezmar hnědý  </vt:lpstr>
      <vt:lpstr>Rozmnožování</vt:lpstr>
      <vt:lpstr>Citace a zdroje</vt:lpstr>
      <vt:lpstr>Zdroje a 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Žahavci</dc:title>
  <dc:creator>Fiedlerová Ivana</dc:creator>
  <cp:lastModifiedBy>Fiedlerová Ivana</cp:lastModifiedBy>
  <cp:revision>35</cp:revision>
  <dcterms:created xsi:type="dcterms:W3CDTF">2012-02-24T18:13:44Z</dcterms:created>
  <dcterms:modified xsi:type="dcterms:W3CDTF">2012-03-10T22:05:46Z</dcterms:modified>
</cp:coreProperties>
</file>