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3" r:id="rId2"/>
    <p:sldId id="272" r:id="rId3"/>
    <p:sldId id="256" r:id="rId4"/>
    <p:sldId id="257" r:id="rId5"/>
    <p:sldId id="258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1" r:id="rId15"/>
    <p:sldId id="260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VY_32_INOVACE_3. 2. 4. 3. F 02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2A5592-9BC9-4D5B-95D5-BE7FF4AA2B6E}">
      <dgm:prSet custT="1"/>
      <dgm:spPr/>
      <dgm:t>
        <a:bodyPr/>
        <a:lstStyle/>
        <a:p>
          <a:pPr algn="l" rtl="0"/>
          <a:r>
            <a:rPr lang="cs-CZ" sz="2000" dirty="0" smtClean="0"/>
            <a:t>TEMA: Přírodopis 6, bezobratlí - Ploštěnci</a:t>
          </a:r>
          <a:endParaRPr lang="cs-CZ" sz="2000" dirty="0"/>
        </a:p>
      </dgm:t>
    </dgm:pt>
    <dgm:pt modelId="{00E2202E-9072-406D-8F6E-AF8EEBFC1AAC}" type="parTrans" cxnId="{362A5601-D224-478E-A13D-F844FFFC26A4}">
      <dgm:prSet/>
      <dgm:spPr/>
      <dgm:t>
        <a:bodyPr/>
        <a:lstStyle/>
        <a:p>
          <a:endParaRPr lang="cs-CZ"/>
        </a:p>
      </dgm:t>
    </dgm:pt>
    <dgm:pt modelId="{78B4ED2D-3A18-4370-B197-EEE030BE26E9}" type="sibTrans" cxnId="{362A5601-D224-478E-A13D-F844FFFC26A4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8913F06C-02D2-4A70-9111-6211613ECBD6}" type="pres">
      <dgm:prSet presAssocID="{482A5592-9BC9-4D5B-95D5-BE7FF4AA2B6E}" presName="vertSpace4" presStyleLbl="node1" presStyleIdx="2" presStyleCnt="5"/>
      <dgm:spPr/>
    </dgm:pt>
    <dgm:pt modelId="{D13257B5-D2D1-4769-8403-3C4C25DA74BF}" type="pres">
      <dgm:prSet presAssocID="{482A5592-9BC9-4D5B-95D5-BE7FF4AA2B6E}" presName="circle4" presStyleLbl="node1" presStyleIdx="3" presStyleCnt="5"/>
      <dgm:spPr/>
    </dgm:pt>
    <dgm:pt modelId="{CC4D63BB-A037-42A3-88B4-927936ABCB37}" type="pres">
      <dgm:prSet presAssocID="{482A5592-9BC9-4D5B-95D5-BE7FF4AA2B6E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1825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3284EF-0F83-4C07-9009-5F3C589B6DBD}" type="pres">
      <dgm:prSet presAssocID="{482A5592-9BC9-4D5B-95D5-BE7FF4AA2B6E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481370-CFFF-4B0D-8EE3-E68B25598849}" type="presOf" srcId="{482A5592-9BC9-4D5B-95D5-BE7FF4AA2B6E}" destId="{CC4D63BB-A037-42A3-88B4-927936ABCB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0D0679E-F9F4-41AD-A48C-EF82EDC4FD6C}" type="presOf" srcId="{4C35D32F-0EAB-4CD7-82EE-45574DC2A586}" destId="{890E4F0B-2866-4A3F-A3C7-2A14B1797930}" srcOrd="1" destOrd="0" presId="urn:microsoft.com/office/officeart/2005/8/layout/target3"/>
    <dgm:cxn modelId="{FAF7DADA-3808-433B-AA82-1CB9884F7249}" type="presOf" srcId="{D1B46980-6531-4606-95E6-44980827E919}" destId="{2BE915AB-18AA-4053-B92C-3BFC9ED204BB}" srcOrd="1" destOrd="0" presId="urn:microsoft.com/office/officeart/2005/8/layout/target3"/>
    <dgm:cxn modelId="{6060B857-D17B-4D2D-A5D4-56D669AB722C}" type="presOf" srcId="{D1D4F407-5343-4D3F-B5B9-D407B03CAEB4}" destId="{D005CE8C-CC26-4C3E-AC11-E15060ECD759}" srcOrd="0" destOrd="0" presId="urn:microsoft.com/office/officeart/2005/8/layout/target3"/>
    <dgm:cxn modelId="{0455D664-15C0-41DE-8F78-37D2D80C2D62}" type="presOf" srcId="{4C35D32F-0EAB-4CD7-82EE-45574DC2A586}" destId="{8BEBB6EC-1DAA-4CAC-8A25-BC0FCBD5DBD5}" srcOrd="0" destOrd="0" presId="urn:microsoft.com/office/officeart/2005/8/layout/target3"/>
    <dgm:cxn modelId="{F74F5152-2058-4ADA-89A0-C1F48C3A8B69}" type="presOf" srcId="{B651F6E3-6281-48DB-9319-2AEAFDAE7572}" destId="{6BB5E863-4638-4E1D-BFDE-399D028AC4ED}" srcOrd="1" destOrd="0" presId="urn:microsoft.com/office/officeart/2005/8/layout/target3"/>
    <dgm:cxn modelId="{4764D9F0-F86F-4072-8698-1ACEFA3322E0}" type="presOf" srcId="{D1D4F407-5343-4D3F-B5B9-D407B03CAEB4}" destId="{AED2198E-93D5-4001-81B4-73124B309672}" srcOrd="1" destOrd="0" presId="urn:microsoft.com/office/officeart/2005/8/layout/target3"/>
    <dgm:cxn modelId="{3970EDA5-2D9D-4A9D-8933-B24CC2A96077}" type="presOf" srcId="{B651F6E3-6281-48DB-9319-2AEAFDAE7572}" destId="{619D679B-A015-4ECF-8348-D1034C574F40}" srcOrd="0" destOrd="0" presId="urn:microsoft.com/office/officeart/2005/8/layout/target3"/>
    <dgm:cxn modelId="{362A5601-D224-478E-A13D-F844FFFC26A4}" srcId="{757F3AB3-0718-4624-B441-E567A8F0AB56}" destId="{482A5592-9BC9-4D5B-95D5-BE7FF4AA2B6E}" srcOrd="3" destOrd="0" parTransId="{00E2202E-9072-406D-8F6E-AF8EEBFC1AAC}" sibTransId="{78B4ED2D-3A18-4370-B197-EEE030BE26E9}"/>
    <dgm:cxn modelId="{CC93A67D-62FA-4625-904B-02230A88F5F0}" type="presOf" srcId="{482A5592-9BC9-4D5B-95D5-BE7FF4AA2B6E}" destId="{973284EF-0F83-4C07-9009-5F3C589B6DB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2DF029-CD9D-46F4-898F-D0824D629EB0}" type="presOf" srcId="{757F3AB3-0718-4624-B441-E567A8F0AB56}" destId="{333A1088-737F-45CB-B68E-254E46348037}" srcOrd="0" destOrd="0" presId="urn:microsoft.com/office/officeart/2005/8/layout/target3"/>
    <dgm:cxn modelId="{8158EF27-DCF8-458E-A4CF-579803A05EBE}" type="presOf" srcId="{D1B46980-6531-4606-95E6-44980827E919}" destId="{6140AFEC-043D-4C43-A2F9-D0F5331DF3A3}" srcOrd="0" destOrd="0" presId="urn:microsoft.com/office/officeart/2005/8/layout/target3"/>
    <dgm:cxn modelId="{9AAE9727-941E-4552-A2F1-100A74F018E0}" type="presParOf" srcId="{333A1088-737F-45CB-B68E-254E46348037}" destId="{F5ABB229-8D3B-4694-996A-96F23CF14429}" srcOrd="0" destOrd="0" presId="urn:microsoft.com/office/officeart/2005/8/layout/target3"/>
    <dgm:cxn modelId="{CA27F8A6-BAC1-43C7-8AD9-F1E9BA0DB11B}" type="presParOf" srcId="{333A1088-737F-45CB-B68E-254E46348037}" destId="{F41139FD-01EE-4571-8B17-4FB00FC51163}" srcOrd="1" destOrd="0" presId="urn:microsoft.com/office/officeart/2005/8/layout/target3"/>
    <dgm:cxn modelId="{E63FFFC1-8132-4D36-88AA-041AA63D4D81}" type="presParOf" srcId="{333A1088-737F-45CB-B68E-254E46348037}" destId="{D005CE8C-CC26-4C3E-AC11-E15060ECD759}" srcOrd="2" destOrd="0" presId="urn:microsoft.com/office/officeart/2005/8/layout/target3"/>
    <dgm:cxn modelId="{5B635544-E8DA-4991-A190-D977FAFD0FC8}" type="presParOf" srcId="{333A1088-737F-45CB-B68E-254E46348037}" destId="{2C702D82-9B77-49B7-9568-BB8EB47C3372}" srcOrd="3" destOrd="0" presId="urn:microsoft.com/office/officeart/2005/8/layout/target3"/>
    <dgm:cxn modelId="{657039C7-6536-40C3-A26E-C0F618D09977}" type="presParOf" srcId="{333A1088-737F-45CB-B68E-254E46348037}" destId="{A52A0455-90FF-4808-ABD0-F02540D31D5A}" srcOrd="4" destOrd="0" presId="urn:microsoft.com/office/officeart/2005/8/layout/target3"/>
    <dgm:cxn modelId="{67986A2B-C03B-47C1-B603-794E86EB20D9}" type="presParOf" srcId="{333A1088-737F-45CB-B68E-254E46348037}" destId="{6140AFEC-043D-4C43-A2F9-D0F5331DF3A3}" srcOrd="5" destOrd="0" presId="urn:microsoft.com/office/officeart/2005/8/layout/target3"/>
    <dgm:cxn modelId="{7B452737-5EC1-4021-BDC8-31352B7B99FF}" type="presParOf" srcId="{333A1088-737F-45CB-B68E-254E46348037}" destId="{9358AC05-5D7D-4327-9F80-1AD486AEA664}" srcOrd="6" destOrd="0" presId="urn:microsoft.com/office/officeart/2005/8/layout/target3"/>
    <dgm:cxn modelId="{1922D8DA-27EA-4B63-A188-1E80140E4F18}" type="presParOf" srcId="{333A1088-737F-45CB-B68E-254E46348037}" destId="{313FC574-E1CD-4FB4-B054-0B805CE0447D}" srcOrd="7" destOrd="0" presId="urn:microsoft.com/office/officeart/2005/8/layout/target3"/>
    <dgm:cxn modelId="{C8D6B8B2-0DC9-48F4-B496-176C5F192ED1}" type="presParOf" srcId="{333A1088-737F-45CB-B68E-254E46348037}" destId="{619D679B-A015-4ECF-8348-D1034C574F40}" srcOrd="8" destOrd="0" presId="urn:microsoft.com/office/officeart/2005/8/layout/target3"/>
    <dgm:cxn modelId="{43C25663-96B6-4C3E-8512-E705556EC0DD}" type="presParOf" srcId="{333A1088-737F-45CB-B68E-254E46348037}" destId="{8913F06C-02D2-4A70-9111-6211613ECBD6}" srcOrd="9" destOrd="0" presId="urn:microsoft.com/office/officeart/2005/8/layout/target3"/>
    <dgm:cxn modelId="{7548CAB4-15EE-4D3B-B5B0-CEB6B79A89FD}" type="presParOf" srcId="{333A1088-737F-45CB-B68E-254E46348037}" destId="{D13257B5-D2D1-4769-8403-3C4C25DA74BF}" srcOrd="10" destOrd="0" presId="urn:microsoft.com/office/officeart/2005/8/layout/target3"/>
    <dgm:cxn modelId="{BC7B285A-7211-42D2-A7DD-04BF8EBFA669}" type="presParOf" srcId="{333A1088-737F-45CB-B68E-254E46348037}" destId="{CC4D63BB-A037-42A3-88B4-927936ABCB37}" srcOrd="11" destOrd="0" presId="urn:microsoft.com/office/officeart/2005/8/layout/target3"/>
    <dgm:cxn modelId="{C1858928-EC94-4861-9E93-B88D902BF621}" type="presParOf" srcId="{333A1088-737F-45CB-B68E-254E46348037}" destId="{76644BE8-9D7C-4C09-B250-3D10AF48CBB7}" srcOrd="12" destOrd="0" presId="urn:microsoft.com/office/officeart/2005/8/layout/target3"/>
    <dgm:cxn modelId="{1E4B4ED2-8E9F-4C5F-8C26-1C8DCCE184D4}" type="presParOf" srcId="{333A1088-737F-45CB-B68E-254E46348037}" destId="{EE85B701-7295-41C0-BA7A-34D3756A2AE6}" srcOrd="13" destOrd="0" presId="urn:microsoft.com/office/officeart/2005/8/layout/target3"/>
    <dgm:cxn modelId="{310D7AE8-92FD-4528-BE1F-5BB0DDF21A1D}" type="presParOf" srcId="{333A1088-737F-45CB-B68E-254E46348037}" destId="{8BEBB6EC-1DAA-4CAC-8A25-BC0FCBD5DBD5}" srcOrd="14" destOrd="0" presId="urn:microsoft.com/office/officeart/2005/8/layout/target3"/>
    <dgm:cxn modelId="{CDBCA61E-0FCF-4CAF-974A-B96E4055714D}" type="presParOf" srcId="{333A1088-737F-45CB-B68E-254E46348037}" destId="{AED2198E-93D5-4001-81B4-73124B309672}" srcOrd="15" destOrd="0" presId="urn:microsoft.com/office/officeart/2005/8/layout/target3"/>
    <dgm:cxn modelId="{A3CF8232-B8C1-4561-9CBB-EF8CAD1EFADF}" type="presParOf" srcId="{333A1088-737F-45CB-B68E-254E46348037}" destId="{2BE915AB-18AA-4053-B92C-3BFC9ED204BB}" srcOrd="16" destOrd="0" presId="urn:microsoft.com/office/officeart/2005/8/layout/target3"/>
    <dgm:cxn modelId="{5735BF29-A317-4B49-9965-94460E9A8971}" type="presParOf" srcId="{333A1088-737F-45CB-B68E-254E46348037}" destId="{6BB5E863-4638-4E1D-BFDE-399D028AC4ED}" srcOrd="17" destOrd="0" presId="urn:microsoft.com/office/officeart/2005/8/layout/target3"/>
    <dgm:cxn modelId="{9D9AA88A-8660-4B58-82F1-D0283BA8D47B}" type="presParOf" srcId="{333A1088-737F-45CB-B68E-254E46348037}" destId="{973284EF-0F83-4C07-9009-5F3C589B6DBD}" srcOrd="18" destOrd="0" presId="urn:microsoft.com/office/officeart/2005/8/layout/target3"/>
    <dgm:cxn modelId="{DE6CF987-D3B0-484A-AF04-A2C02E2EF3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VY_32_INOVACE_3. 2. 4. 3. F 02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D13257B5-D2D1-4769-8403-3C4C25DA74BF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C4D63BB-A037-42A3-88B4-927936ABCB3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Přírodopis 6, bezobratlí - Ploštěnci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56111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556111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B22EDC-0752-4D0A-9F01-F5B50A6E718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9C2E9-138C-4109-8568-1853CC47C0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803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89C2E9-138C-4109-8568-1853CC47C0D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2549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0E384-14B2-47FD-BE17-BDBCF6575A5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96227-17E5-4AE5-9964-962ACE611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895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0E384-14B2-47FD-BE17-BDBCF6575A5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96227-17E5-4AE5-9964-962ACE611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712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0E384-14B2-47FD-BE17-BDBCF6575A5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96227-17E5-4AE5-9964-962ACE611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961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0E384-14B2-47FD-BE17-BDBCF6575A5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96227-17E5-4AE5-9964-962ACE611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8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0E384-14B2-47FD-BE17-BDBCF6575A5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96227-17E5-4AE5-9964-962ACE611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089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0E384-14B2-47FD-BE17-BDBCF6575A5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96227-17E5-4AE5-9964-962ACE611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870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0E384-14B2-47FD-BE17-BDBCF6575A5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96227-17E5-4AE5-9964-962ACE611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032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0E384-14B2-47FD-BE17-BDBCF6575A5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96227-17E5-4AE5-9964-962ACE611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198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0E384-14B2-47FD-BE17-BDBCF6575A5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96227-17E5-4AE5-9964-962ACE611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420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0E384-14B2-47FD-BE17-BDBCF6575A5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96227-17E5-4AE5-9964-962ACE611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257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0E384-14B2-47FD-BE17-BDBCF6575A5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96227-17E5-4AE5-9964-962ACE611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105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5000">
              <a:schemeClr val="accent1">
                <a:lumMod val="20000"/>
                <a:lumOff val="80000"/>
                <a:alpha val="9000"/>
              </a:schemeClr>
            </a:gs>
            <a:gs pos="100000">
              <a:srgbClr val="8E9DC5"/>
            </a:gs>
            <a:gs pos="92000">
              <a:schemeClr val="tx2">
                <a:lumMod val="20000"/>
                <a:lumOff val="8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E0E384-14B2-47FD-BE17-BDBCF6575A55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796227-17E5-4AE5-9964-962ACE611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04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h.cz/edu/bi/biologie_bezobratli/html04/foto_002.html" TargetMode="External"/><Relationship Id="rId2" Type="http://schemas.openxmlformats.org/officeDocument/2006/relationships/hyperlink" Target="http://www.guh.cz/edu/bi/biologie_bezobratli/html04/foto_001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uh.cz/edu/bi/biologie_bezobratli/html04/foto_005.html" TargetMode="External"/><Relationship Id="rId4" Type="http://schemas.openxmlformats.org/officeDocument/2006/relationships/hyperlink" Target="http://www.guh.cz/edu/bi/biologie_bezobratli/html04/foto_003.html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opf_bewaffneter_Bandwurm-drawing.jpg" TargetMode="External"/><Relationship Id="rId2" Type="http://schemas.openxmlformats.org/officeDocument/2006/relationships/hyperlink" Target="http://www.guh.cz/edu/bi/biologie_bezobratli/html04/foto_005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asciola_hepatica.JPG" TargetMode="External"/><Relationship Id="rId5" Type="http://schemas.openxmlformats.org/officeDocument/2006/relationships/hyperlink" Target="http://www.guh.cz/edu/bi/biologie_bezobratli/html04/foto_006.html" TargetMode="External"/><Relationship Id="rId4" Type="http://schemas.openxmlformats.org/officeDocument/2006/relationships/hyperlink" Target="http://upload.wikimedia.org/wikipedia/commons/2/25/Taenia_LifeCycle.gif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0683905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72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je určen pro žáky 6. ročníku, cílem je popsat životní prostředí ploštěnců a jejich hlavní společné znaky. </a:t>
            </a:r>
            <a:r>
              <a:rPr lang="cs-CZ" smtClean="0"/>
              <a:t>Popisuje některé </a:t>
            </a:r>
            <a:r>
              <a:rPr lang="cs-CZ" dirty="0" smtClean="0"/>
              <a:t>zástupce tohoto kmene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539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298575"/>
          </a:xfrm>
        </p:spPr>
        <p:txBody>
          <a:bodyPr/>
          <a:lstStyle/>
          <a:p>
            <a:r>
              <a:rPr lang="cs-CZ" dirty="0" smtClean="0"/>
              <a:t>Kmen ploštěnci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207096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Třídy :         a) ploštěnky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                    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b) tasemnice, motolice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534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Ploštěnci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Žijí ve vodě i ve vlhku, někteří parazitují uvnitř těl obratlovců</a:t>
            </a:r>
          </a:p>
          <a:p>
            <a:r>
              <a:rPr lang="cs-CZ" dirty="0" smtClean="0"/>
              <a:t>Mají ploché tělo, je dvoustraně souměrné</a:t>
            </a:r>
          </a:p>
          <a:p>
            <a:r>
              <a:rPr lang="cs-CZ" dirty="0" smtClean="0"/>
              <a:t>Můžeme rozlišit přední a zadní část těla</a:t>
            </a:r>
          </a:p>
          <a:p>
            <a:r>
              <a:rPr lang="cs-CZ" dirty="0" smtClean="0"/>
              <a:t>Schopnost regenerace- schopnost nahradit poškozené části těla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2086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Ploštěnka potoční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Může dorůst délky až 25 mm. Žije hojně pod kameny v potocích a čistých řekách. Na bocích hlavy má ouškovité výběžky.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332656"/>
            <a:ext cx="2074550" cy="6192688"/>
          </a:xfrm>
        </p:spPr>
      </p:pic>
    </p:spTree>
    <p:extLst>
      <p:ext uri="{BB962C8B-B14F-4D97-AF65-F5344CB8AC3E}">
        <p14:creationId xmlns:p14="http://schemas.microsoft.com/office/powerpoint/2010/main" val="1725894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Zástupci </a:t>
            </a:r>
            <a:r>
              <a:rPr lang="cs-CZ" dirty="0" err="1" smtClean="0"/>
              <a:t>ploštěněk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052737"/>
            <a:ext cx="4040188" cy="648072"/>
          </a:xfrm>
        </p:spPr>
        <p:txBody>
          <a:bodyPr/>
          <a:lstStyle/>
          <a:p>
            <a:r>
              <a:rPr lang="cs-CZ" dirty="0" smtClean="0"/>
              <a:t>Ploštěnka horská</a:t>
            </a:r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772816"/>
            <a:ext cx="1647046" cy="4705846"/>
          </a:xfrm>
        </p:spPr>
      </p:pic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644008" y="1052736"/>
            <a:ext cx="4041775" cy="43204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Ploštěnka mléčná</a:t>
            </a: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700808"/>
            <a:ext cx="1616220" cy="4824536"/>
          </a:xfrm>
        </p:spPr>
      </p:pic>
      <p:sp>
        <p:nvSpPr>
          <p:cNvPr id="12" name="TextovéPole 11"/>
          <p:cNvSpPr txBox="1"/>
          <p:nvPr/>
        </p:nvSpPr>
        <p:spPr>
          <a:xfrm>
            <a:off x="6467195" y="1412776"/>
            <a:ext cx="257423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Dorůstá délky až 25 mm. Má bílé, šedé nebo růžové tělo s prosvítajícím rozvětveným střevem. Žije ve stojatých vodách, ale i pomalejších řekách a potocích, pod kůrou, kameny a mezi rostlinami. Snáší i teplejší a více znečištěné vody. </a:t>
            </a:r>
            <a:r>
              <a:rPr lang="cs-CZ" sz="2400" b="1" dirty="0" smtClean="0"/>
              <a:t>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2420888"/>
            <a:ext cx="201622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Dorůstá délky až 16 mm, má jeden pár očí, přední okraj hlavy s růžky. Žije v pramenech a studených horských potocích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44411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Tasemnice </a:t>
            </a:r>
            <a:r>
              <a:rPr lang="cs-CZ" b="1" dirty="0" err="1" smtClean="0"/>
              <a:t>dlouhočlenná</a:t>
            </a:r>
            <a:r>
              <a:rPr lang="cs-CZ" b="1" dirty="0" smtClean="0"/>
              <a:t> 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Cizopasí v tenkém střevě člověka. V dospělosti měří 2-3 m. Mezihostitelem je prase, v jehož svalech se tvoří boubel. Vyvolává trávicí a psychické potíže. </a:t>
            </a: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5352" y="3253581"/>
            <a:ext cx="844296" cy="1219200"/>
          </a:xfrm>
        </p:spPr>
      </p:pic>
    </p:spTree>
    <p:extLst>
      <p:ext uri="{BB962C8B-B14F-4D97-AF65-F5344CB8AC3E}">
        <p14:creationId xmlns:p14="http://schemas.microsoft.com/office/powerpoint/2010/main" val="2831922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Tasemnice bezbranná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300" y="3157569"/>
            <a:ext cx="2438400" cy="1411224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052736"/>
            <a:ext cx="1869192" cy="5538346"/>
          </a:xfrm>
        </p:spPr>
      </p:pic>
      <p:sp>
        <p:nvSpPr>
          <p:cNvPr id="7" name="TextovéPole 6"/>
          <p:cNvSpPr txBox="1"/>
          <p:nvPr/>
        </p:nvSpPr>
        <p:spPr>
          <a:xfrm>
            <a:off x="809007" y="1844823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Žije ve střevě člověka a měří 3-10 m. Mezihostitelem je skot.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5989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Tasemnice bezbranná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1819228"/>
            <a:ext cx="5334000" cy="4087906"/>
          </a:xfrm>
        </p:spPr>
      </p:pic>
    </p:spTree>
    <p:extLst>
      <p:ext uri="{BB962C8B-B14F-4D97-AF65-F5344CB8AC3E}">
        <p14:creationId xmlns:p14="http://schemas.microsoft.com/office/powerpoint/2010/main" val="3098406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Tasemnice bezbranná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hostitelem je člověk, mezihostitelem skot, případně buvol, výjimečně ovce nebo koza. Dospělí jedinci se lokalizují v tenkém střevě člověka, kde se živí tráveninou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8012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Vývojový cyklus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12968" cy="54006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Dospělé tasemnice žijí v tenkém střevě člověka. Zralé články s oplodněnými vajíčky se postupně oddělují od těla tasemnice a odcházejí s faeces do vnějšího prostředí. Vajíčka se ve střevě nebo až ve vnějším prostředí uvolňují z dělohy článku. Vajíčko měří 31–43 µm a obsahuje larvu zvanou </a:t>
            </a:r>
            <a:r>
              <a:rPr lang="cs-CZ" dirty="0" err="1" smtClean="0"/>
              <a:t>onkosféra</a:t>
            </a:r>
            <a:r>
              <a:rPr lang="cs-CZ" dirty="0" smtClean="0"/>
              <a:t>. Mezihostitel (skot) se nakazí pozřením vajíček.</a:t>
            </a:r>
          </a:p>
          <a:p>
            <a:r>
              <a:rPr lang="cs-CZ" dirty="0" smtClean="0"/>
              <a:t>larva </a:t>
            </a:r>
            <a:r>
              <a:rPr lang="cs-CZ" dirty="0" smtClean="0"/>
              <a:t>uvolní z obalu vajíčka a penetruje stěnou střevní do krevního oběhu</a:t>
            </a:r>
          </a:p>
          <a:p>
            <a:r>
              <a:rPr lang="cs-CZ" dirty="0" smtClean="0"/>
              <a:t>Ve svalové tkáni se z ní zhruba za 75 dní vyvine boubel</a:t>
            </a:r>
          </a:p>
          <a:p>
            <a:r>
              <a:rPr lang="cs-CZ" dirty="0" smtClean="0"/>
              <a:t>hostitel (člověk) se nakazí pozřením tepelně neupraveného hovězího masa (např. tatarský biftek) s boubelemi. Ve střevě hostitele se </a:t>
            </a:r>
            <a:r>
              <a:rPr lang="cs-CZ" dirty="0" err="1" smtClean="0"/>
              <a:t>skolex</a:t>
            </a:r>
            <a:r>
              <a:rPr lang="cs-CZ" dirty="0" smtClean="0"/>
              <a:t> přichytí a vyvine se v dospělého jedince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5476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Cyklus vývoje tasemnice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139401"/>
            <a:ext cx="6696744" cy="5277325"/>
          </a:xfrm>
        </p:spPr>
      </p:pic>
    </p:spTree>
    <p:extLst>
      <p:ext uri="{BB962C8B-B14F-4D97-AF65-F5344CB8AC3E}">
        <p14:creationId xmlns:p14="http://schemas.microsoft.com/office/powerpoint/2010/main" val="621211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Motolice jaterní 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99924"/>
            <a:ext cx="2880320" cy="5075454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V dospělosti dosahuje délky 20-30 mm. Cizopasí v játrech krav, ovcí a koz, zřídka u člověka. Mezihostitelem je </a:t>
            </a:r>
            <a:r>
              <a:rPr lang="cs-CZ" dirty="0" err="1"/>
              <a:t>bahnatka</a:t>
            </a:r>
            <a:r>
              <a:rPr lang="cs-CZ" dirty="0"/>
              <a:t> malá. </a:t>
            </a:r>
          </a:p>
        </p:txBody>
      </p:sp>
    </p:spTree>
    <p:extLst>
      <p:ext uri="{BB962C8B-B14F-4D97-AF65-F5344CB8AC3E}">
        <p14:creationId xmlns:p14="http://schemas.microsoft.com/office/powerpoint/2010/main" val="927664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Motolice jaterní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7200" y="1729581"/>
            <a:ext cx="5689600" cy="4267200"/>
          </a:xfrm>
        </p:spPr>
      </p:pic>
    </p:spTree>
    <p:extLst>
      <p:ext uri="{BB962C8B-B14F-4D97-AF65-F5344CB8AC3E}">
        <p14:creationId xmlns:p14="http://schemas.microsoft.com/office/powerpoint/2010/main" val="4176253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i="1" dirty="0" smtClean="0">
                <a:effectLst/>
              </a:rPr>
              <a:t>Ploštěnka potoční</a:t>
            </a:r>
            <a:r>
              <a:rPr lang="cs-CZ" sz="2000" dirty="0" smtClean="0">
                <a:effectLst/>
              </a:rPr>
              <a:t> [online]. 2004 [cit. 2012-02-25]. Dostupné z: </a:t>
            </a:r>
            <a:r>
              <a:rPr lang="cs-CZ" sz="2000" dirty="0" smtClean="0">
                <a:effectLst/>
                <a:hlinkClick r:id="rId2"/>
              </a:rPr>
              <a:t>http://www.guh.cz/edu/bi/biologie_bezobratli/html04/foto_001.html</a:t>
            </a:r>
            <a:endParaRPr lang="cs-CZ" sz="2000" dirty="0" smtClean="0">
              <a:effectLst/>
            </a:endParaRPr>
          </a:p>
          <a:p>
            <a:r>
              <a:rPr lang="cs-CZ" sz="2000" i="1" dirty="0" smtClean="0">
                <a:effectLst/>
              </a:rPr>
              <a:t>Ploštěnka horská</a:t>
            </a:r>
            <a:r>
              <a:rPr lang="cs-CZ" sz="2000" dirty="0" smtClean="0">
                <a:effectLst/>
              </a:rPr>
              <a:t> [online]. 2004 [cit. 2012-02-25]. Dostupné z: </a:t>
            </a:r>
            <a:r>
              <a:rPr lang="cs-CZ" sz="2000" dirty="0" smtClean="0">
                <a:effectLst/>
                <a:hlinkClick r:id="rId3"/>
              </a:rPr>
              <a:t>http://www.guh.cz/edu/bi/biologie_bezobratli/html04/foto_002.html</a:t>
            </a:r>
            <a:endParaRPr lang="cs-CZ" sz="2000" dirty="0" smtClean="0">
              <a:effectLst/>
            </a:endParaRPr>
          </a:p>
          <a:p>
            <a:r>
              <a:rPr lang="cs-CZ" sz="2000" i="1" dirty="0" smtClean="0">
                <a:effectLst/>
              </a:rPr>
              <a:t>Ploštěnka mléčná</a:t>
            </a:r>
            <a:r>
              <a:rPr lang="cs-CZ" sz="2000" dirty="0" smtClean="0">
                <a:effectLst/>
              </a:rPr>
              <a:t> [online]. 2004 [cit. 2012-02-25]. Dostupné z: </a:t>
            </a:r>
            <a:r>
              <a:rPr lang="cs-CZ" sz="2000" dirty="0" smtClean="0">
                <a:effectLst/>
                <a:hlinkClick r:id="rId4"/>
              </a:rPr>
              <a:t>http://www.guh.cz/edu/bi/biologie_bezobratli/html04/foto_003.html</a:t>
            </a:r>
            <a:endParaRPr lang="cs-CZ" sz="2000" dirty="0" smtClean="0">
              <a:effectLst/>
            </a:endParaRPr>
          </a:p>
          <a:p>
            <a:r>
              <a:rPr lang="cs-CZ" sz="2000" dirty="0" smtClean="0"/>
              <a:t>&lt;i&gt;Tasemnice </a:t>
            </a:r>
            <a:r>
              <a:rPr lang="cs-CZ" sz="2000" dirty="0" err="1" smtClean="0"/>
              <a:t>dlouhočlenná</a:t>
            </a:r>
            <a:r>
              <a:rPr lang="cs-CZ" sz="2000" dirty="0" smtClean="0"/>
              <a:t>&lt;/i&gt; [online]. 2004 [cit. 2012-02-25]. Dostupné z: &amp;</a:t>
            </a:r>
            <a:r>
              <a:rPr lang="cs-CZ" sz="2000" dirty="0" err="1" smtClean="0"/>
              <a:t>lt;i&amp;gt;Ploštěnka</a:t>
            </a:r>
            <a:r>
              <a:rPr lang="cs-CZ" sz="2000" dirty="0" smtClean="0"/>
              <a:t> </a:t>
            </a:r>
            <a:r>
              <a:rPr lang="cs-CZ" sz="2000" dirty="0" err="1" smtClean="0"/>
              <a:t>mléčná&amp;lt</a:t>
            </a:r>
            <a:r>
              <a:rPr lang="cs-CZ" sz="2000" dirty="0" smtClean="0"/>
              <a:t>;/</a:t>
            </a:r>
            <a:r>
              <a:rPr lang="cs-CZ" sz="2000" dirty="0" err="1" smtClean="0"/>
              <a:t>i&amp;gt</a:t>
            </a:r>
            <a:r>
              <a:rPr lang="cs-CZ" sz="2000" dirty="0" smtClean="0"/>
              <a:t>; [online]. 2004 [cit. 2012-02-25]. Dostupné z: </a:t>
            </a:r>
            <a:r>
              <a:rPr lang="cs-CZ" sz="2000" dirty="0" smtClean="0">
                <a:hlinkClick r:id="rId4"/>
              </a:rPr>
              <a:t>http://www.guh.cz/edu/bi/biologie_bezobratli/html04/foto_003.html</a:t>
            </a:r>
            <a:endParaRPr lang="cs-CZ" sz="2000" dirty="0" smtClean="0"/>
          </a:p>
          <a:p>
            <a:r>
              <a:rPr lang="pl-PL" sz="2000" i="1" dirty="0" smtClean="0">
                <a:effectLst/>
              </a:rPr>
              <a:t>Tasemnice bezbranná</a:t>
            </a:r>
            <a:r>
              <a:rPr lang="pl-PL" sz="2000" dirty="0" smtClean="0">
                <a:effectLst/>
              </a:rPr>
              <a:t> [online]. 2004 [cit. 2012-02-25]. Dostupné z: </a:t>
            </a:r>
            <a:r>
              <a:rPr lang="pl-PL" sz="2000" dirty="0" smtClean="0">
                <a:effectLst/>
                <a:hlinkClick r:id="rId5"/>
              </a:rPr>
              <a:t>http://www.guh.cz/edu/bi/biologie_bezobratli/html04/foto_005.html</a:t>
            </a:r>
            <a:endParaRPr lang="pl-PL" sz="2000" dirty="0" smtClean="0">
              <a:effectLst/>
            </a:endParaRPr>
          </a:p>
          <a:p>
            <a:endParaRPr lang="pl-PL" sz="2000" dirty="0" smtClean="0">
              <a:effectLst/>
            </a:endParaRPr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64240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lnSpcReduction="10000"/>
          </a:bodyPr>
          <a:lstStyle/>
          <a:p>
            <a:r>
              <a:rPr lang="cs-CZ" sz="2000" i="1" dirty="0" smtClean="0">
                <a:effectLst/>
              </a:rPr>
              <a:t>Tasemnice bezbranná</a:t>
            </a:r>
            <a:r>
              <a:rPr lang="cs-CZ" sz="2000" dirty="0" smtClean="0">
                <a:effectLst/>
              </a:rPr>
              <a:t> [online]. 2006 [cit. 2012-02-25]. Dostupné z: &lt;i&gt;Tasemnice bezbranná&lt;/i&gt; [online]. 2004 [cit. 2012-02-25]. Dostupné z: </a:t>
            </a:r>
            <a:r>
              <a:rPr lang="cs-CZ" sz="2000" dirty="0" smtClean="0">
                <a:effectLst/>
                <a:hlinkClick r:id="rId2"/>
              </a:rPr>
              <a:t>http://www.guh.cz/edu/bi/biologie_bezobratli/html04/foto_005.html</a:t>
            </a:r>
            <a:endParaRPr lang="cs-CZ" sz="2000" dirty="0" smtClean="0">
              <a:effectLst/>
            </a:endParaRPr>
          </a:p>
          <a:p>
            <a:r>
              <a:rPr lang="cs-CZ" sz="2000" i="1" dirty="0" smtClean="0">
                <a:effectLst/>
              </a:rPr>
              <a:t>Tasemnice - přísavky</a:t>
            </a:r>
            <a:r>
              <a:rPr lang="cs-CZ" sz="2000" dirty="0" smtClean="0">
                <a:effectLst/>
              </a:rPr>
              <a:t> [online]. 2005 [cit. 2012-02-25]. Dostupné z: </a:t>
            </a:r>
            <a:r>
              <a:rPr lang="cs-CZ" sz="2000" dirty="0" smtClean="0">
                <a:effectLst/>
                <a:hlinkClick r:id="rId3"/>
              </a:rPr>
              <a:t>http://cs.wikipedia.org/wiki/Soubor:Kopf_bewaffneter_Bandwurm-drawing.jpg</a:t>
            </a:r>
            <a:endParaRPr lang="cs-CZ" sz="2000" dirty="0" smtClean="0">
              <a:effectLst/>
            </a:endParaRPr>
          </a:p>
          <a:p>
            <a:r>
              <a:rPr lang="pl-PL" sz="2000" i="1" dirty="0" smtClean="0">
                <a:effectLst/>
              </a:rPr>
              <a:t>Cyklus vývoje tasemnice</a:t>
            </a:r>
            <a:r>
              <a:rPr lang="pl-PL" sz="2000" dirty="0" smtClean="0">
                <a:effectLst/>
              </a:rPr>
              <a:t> [online]. 2010 [cit. 2012-02-25]. Dostupné z: </a:t>
            </a:r>
            <a:r>
              <a:rPr lang="pl-PL" sz="2000" dirty="0" smtClean="0">
                <a:effectLst/>
                <a:hlinkClick r:id="rId4"/>
              </a:rPr>
              <a:t>http://upload.wikimedia.org/wikipedia/commons/2/25/Taenia_LifeCycle.gifjpg</a:t>
            </a:r>
            <a:endParaRPr lang="pl-PL" sz="2000" dirty="0" smtClean="0">
              <a:effectLst/>
            </a:endParaRPr>
          </a:p>
          <a:p>
            <a:r>
              <a:rPr lang="cs-CZ" sz="2000" i="1" dirty="0"/>
              <a:t>Motolice jaterní</a:t>
            </a:r>
            <a:r>
              <a:rPr lang="cs-CZ" sz="2000" dirty="0"/>
              <a:t> [online]. 2004 [cit. 2012-02-25].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www.guh.cz/edu/bi/biologie_bezobratli/html04/foto_006.html</a:t>
            </a:r>
            <a:endParaRPr lang="cs-CZ" sz="2000" dirty="0" smtClean="0"/>
          </a:p>
          <a:p>
            <a:r>
              <a:rPr lang="cs-CZ" sz="2000" i="1" dirty="0"/>
              <a:t>Motolice jaterní</a:t>
            </a:r>
            <a:r>
              <a:rPr lang="cs-CZ" sz="2000" dirty="0"/>
              <a:t> [online]. 2005 [cit. 2012-02-25].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cs.wikipedia.org/wiki/Soubor:Fasciola_hepatica.JPG</a:t>
            </a:r>
            <a:endParaRPr lang="cs-CZ" sz="2000" dirty="0" smtClean="0"/>
          </a:p>
          <a:p>
            <a:r>
              <a:rPr lang="cs-CZ" sz="2000" dirty="0"/>
              <a:t>ČERNÍK, Vladimír, Marta HAMERSKÁ, Zdeněk MARTINEC a Jan VANĚK. </a:t>
            </a:r>
            <a:r>
              <a:rPr lang="cs-CZ" sz="2000" i="1" dirty="0"/>
              <a:t>Přírodopis 6 pro základní školy</a:t>
            </a:r>
            <a:r>
              <a:rPr lang="cs-CZ" sz="2000" dirty="0"/>
              <a:t>: </a:t>
            </a:r>
            <a:r>
              <a:rPr lang="cs-CZ" sz="2000" i="1" dirty="0"/>
              <a:t>Zoologie a botanika</a:t>
            </a:r>
            <a:r>
              <a:rPr lang="cs-CZ" sz="2000" dirty="0"/>
              <a:t>. 1. vydání. Praha: SPN-pedagogické nakladatelství, a.s., 2007. </a:t>
            </a:r>
            <a:r>
              <a:rPr lang="cs-CZ" sz="2000"/>
              <a:t>ISBN 978-80-7235-374-3. </a:t>
            </a:r>
            <a:endParaRPr lang="cs-CZ" sz="2000" dirty="0" smtClean="0"/>
          </a:p>
          <a:p>
            <a:endParaRPr lang="pl-PL" sz="2000" dirty="0" smtClean="0">
              <a:effectLst/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21328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</TotalTime>
  <Words>697</Words>
  <Application>Microsoft Office PowerPoint</Application>
  <PresentationFormat>Předvádění na obrazovce (4:3)</PresentationFormat>
  <Paragraphs>54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</vt:lpstr>
      <vt:lpstr>Kmen ploštěnci</vt:lpstr>
      <vt:lpstr>Ploštěnci</vt:lpstr>
      <vt:lpstr>Ploštěnka potoční</vt:lpstr>
      <vt:lpstr>Zástupci ploštěněk</vt:lpstr>
      <vt:lpstr>Tasemnice dlouhočlenná </vt:lpstr>
      <vt:lpstr>Tasemnice bezbranná</vt:lpstr>
      <vt:lpstr>Tasemnice bezbranná</vt:lpstr>
      <vt:lpstr>Tasemnice bezbranná</vt:lpstr>
      <vt:lpstr>Vývojový cyklus</vt:lpstr>
      <vt:lpstr>Cyklus vývoje tasemnice</vt:lpstr>
      <vt:lpstr>Motolice jaterní </vt:lpstr>
      <vt:lpstr>Motolice jaterní</vt:lpstr>
      <vt:lpstr>Zdroje a citace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Kmen ploštěnci</dc:title>
  <dc:creator>Fiedlerová Ivana</dc:creator>
  <cp:lastModifiedBy>Fiedlerová Ivana</cp:lastModifiedBy>
  <cp:revision>25</cp:revision>
  <dcterms:created xsi:type="dcterms:W3CDTF">2012-02-25T18:45:59Z</dcterms:created>
  <dcterms:modified xsi:type="dcterms:W3CDTF">2012-03-10T22:11:20Z</dcterms:modified>
</cp:coreProperties>
</file>