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28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D3B857"/>
    <a:srgbClr val="4CDEF2"/>
    <a:srgbClr val="99FF33"/>
    <a:srgbClr val="FF66FF"/>
    <a:srgbClr val="FF66CC"/>
    <a:srgbClr val="FF33CC"/>
    <a:srgbClr val="FF6699"/>
    <a:srgbClr val="FFFF66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1818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VY_32_INOVACE_XI_1_08 : Slova přejatá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XI</a:t>
            </a:r>
            <a:r>
              <a:rPr lang="cs-CZ" b="1" dirty="0" smtClean="0"/>
              <a:t>    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Pořadové číslo DUM: </a:t>
            </a:r>
            <a:r>
              <a:rPr lang="cs-CZ" dirty="0" smtClean="0"/>
              <a:t>08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seznámení se slovy přejatými jako s významným zdrojem obohacování slovní zásoby češtiny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dirty="0" smtClean="0"/>
              <a:t> žáci poznají slova přejatá a dokáží je v rámci své jazykové praxe použít nebo je vhodně nahradit slovy domácími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13 – 14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slova přejatá, slova mezinárodní, exotismy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nejprve vypracují úvodní motivační cvičení a potom se formou prezentace na interaktivní tabuli seznámí se slovy přejatými jako </a:t>
            </a:r>
            <a:r>
              <a:rPr lang="cs-CZ" dirty="0" smtClean="0"/>
              <a:t>                                s </a:t>
            </a:r>
            <a:r>
              <a:rPr lang="cs-CZ" dirty="0" smtClean="0"/>
              <a:t>významnou formou obohacování slovní zásoby češtiny. Velký důraz by měl být kladen na jazykovou zkušenost žáků a dostatečný počet příkladů slov přejatých. Poté žáci společně vypracují závěrečná cvičení.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95630" y="2924944"/>
            <a:ext cx="4093749" cy="830997"/>
          </a:xfrm>
          <a:prstGeom prst="rect">
            <a:avLst/>
          </a:prstGeom>
          <a:solidFill>
            <a:srgbClr val="4CDEF2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SLOVA PŘEJATÁ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2856840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 BYSTRÉ HLAVY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1"/>
            <a:ext cx="8229600" cy="3168351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Nahraď podtržená slova jinými:</a:t>
            </a:r>
          </a:p>
          <a:p>
            <a:pPr marL="0" indent="0">
              <a:buNone/>
            </a:pPr>
            <a:r>
              <a:rPr lang="cs-CZ" dirty="0" smtClean="0"/>
              <a:t>    Včera jsme hráli </a:t>
            </a:r>
            <a:r>
              <a:rPr lang="cs-CZ" b="1" u="sng" dirty="0" smtClean="0"/>
              <a:t>košíkovou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Psali jsme cvičení z české </a:t>
            </a:r>
            <a:r>
              <a:rPr lang="cs-CZ" b="1" u="sng" dirty="0" smtClean="0"/>
              <a:t>mluvnice</a:t>
            </a:r>
            <a:r>
              <a:rPr lang="cs-CZ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5656" y="5000843"/>
            <a:ext cx="6411050" cy="584775"/>
          </a:xfrm>
          <a:prstGeom prst="rect">
            <a:avLst/>
          </a:prstGeom>
          <a:solidFill>
            <a:srgbClr val="D3B857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Jakého původu jsou tato nová slova?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18918" y="5805264"/>
            <a:ext cx="5524526" cy="769441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= SLOVA CIZÍ (PŘEJATÁ)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3958064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SLOVA PŘEJATÁ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525963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= obohacují slovní zásobu češtiny</a:t>
            </a:r>
          </a:p>
          <a:p>
            <a:r>
              <a:rPr lang="cs-CZ" b="1" dirty="0"/>
              <a:t>r</a:t>
            </a:r>
            <a:r>
              <a:rPr lang="cs-CZ" b="1" dirty="0" smtClean="0"/>
              <a:t>ozdělení slov přejatých: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a)zdomácnělá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přejatá již dávno, cizí původ si neuvědomujeme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(např. škola, tabule, křída, žák, beton, model)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b)zcela odlišná od češtiny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mají jiný pravopis a výslovnost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(např. diktát, televize, laser, pizza, boršč)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9362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SLOVA PŘEJATÁ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784976" cy="4525963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/>
              <a:t>č</a:t>
            </a:r>
            <a:r>
              <a:rPr lang="cs-CZ" b="1" dirty="0" smtClean="0"/>
              <a:t>eština přejímala: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a)ve středověku </a:t>
            </a:r>
            <a:r>
              <a:rPr lang="cs-CZ" dirty="0" smtClean="0"/>
              <a:t>– </a:t>
            </a:r>
            <a:r>
              <a:rPr lang="cs-CZ" b="1" dirty="0" smtClean="0"/>
              <a:t>z latiny: </a:t>
            </a:r>
            <a:r>
              <a:rPr lang="cs-CZ" dirty="0" smtClean="0"/>
              <a:t>cirkus, doktor, student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- </a:t>
            </a:r>
            <a:r>
              <a:rPr lang="cs-CZ" b="1" dirty="0" smtClean="0"/>
              <a:t>z němčiny:</a:t>
            </a:r>
            <a:r>
              <a:rPr lang="cs-CZ" dirty="0" smtClean="0"/>
              <a:t> brýle, policie, šroub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- </a:t>
            </a:r>
            <a:r>
              <a:rPr lang="cs-CZ" b="1" dirty="0" smtClean="0"/>
              <a:t>z románských jazyků: </a:t>
            </a:r>
            <a:r>
              <a:rPr lang="cs-CZ" dirty="0" smtClean="0"/>
              <a:t>armáda,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banka, salám, facka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b)v době národního obrození: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b="1" dirty="0" smtClean="0"/>
              <a:t>z ruštiny: </a:t>
            </a:r>
            <a:r>
              <a:rPr lang="cs-CZ" dirty="0" smtClean="0"/>
              <a:t>borec, lyže, sloh, svět, vesmír, vzduch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b="1" dirty="0" smtClean="0"/>
              <a:t>z polštiny</a:t>
            </a:r>
            <a:r>
              <a:rPr lang="cs-CZ" dirty="0" smtClean="0"/>
              <a:t>: ohon, ochota, vzor, kořalka, závoj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1367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SLOVA PŘEJATÁ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712968" cy="4525963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/>
              <a:t>č</a:t>
            </a:r>
            <a:r>
              <a:rPr lang="cs-CZ" b="1" dirty="0" smtClean="0"/>
              <a:t>eština přejímala: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  c)v novější době: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- z francouzštiny:</a:t>
            </a:r>
            <a:r>
              <a:rPr lang="cs-CZ" dirty="0" smtClean="0"/>
              <a:t> alarm, baterie, bonbón, hotel,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</a:t>
            </a:r>
            <a:r>
              <a:rPr lang="cs-CZ" dirty="0" smtClean="0"/>
              <a:t>omeleta, rande, terén, túra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- z italštiny:</a:t>
            </a:r>
            <a:r>
              <a:rPr lang="cs-CZ" dirty="0" smtClean="0"/>
              <a:t> basa, kalhoty, festival, pasta, paruka,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</a:t>
            </a:r>
            <a:r>
              <a:rPr lang="cs-CZ" dirty="0" smtClean="0"/>
              <a:t>soprán, tenor, viola, virtuos, tempo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- z angličtiny: </a:t>
            </a:r>
            <a:r>
              <a:rPr lang="cs-CZ" dirty="0" smtClean="0"/>
              <a:t>farma, film, klub, rekord, sport,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</a:t>
            </a:r>
            <a:r>
              <a:rPr lang="cs-CZ" dirty="0" smtClean="0"/>
              <a:t>tenis, test, trénink, vagón, zip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364940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SLOVA PŘEJATÁ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640960" cy="4525963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/>
              <a:t>č</a:t>
            </a:r>
            <a:r>
              <a:rPr lang="cs-CZ" b="1" dirty="0" smtClean="0"/>
              <a:t>eština přejímala: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d)z ostatních jazyků (exotismy):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- indiánské jazyky: </a:t>
            </a:r>
            <a:r>
              <a:rPr lang="cs-CZ" dirty="0" err="1" smtClean="0"/>
              <a:t>kanoe</a:t>
            </a:r>
            <a:r>
              <a:rPr lang="cs-CZ" dirty="0" smtClean="0"/>
              <a:t>, tabák, čokoláda, kakao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- perština: </a:t>
            </a:r>
            <a:r>
              <a:rPr lang="cs-CZ" dirty="0" smtClean="0"/>
              <a:t>bazar, kabát, sandál, šach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- arabština: </a:t>
            </a:r>
            <a:r>
              <a:rPr lang="cs-CZ" dirty="0" smtClean="0"/>
              <a:t>trafika, algebra, alkohol, káva, mat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- eskymáčtina: </a:t>
            </a:r>
            <a:r>
              <a:rPr lang="cs-CZ" dirty="0" smtClean="0"/>
              <a:t>iglú, kajak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- turečtina: </a:t>
            </a:r>
            <a:r>
              <a:rPr lang="cs-CZ" dirty="0" smtClean="0"/>
              <a:t>klobouk, salaš, tasemnice, jogurt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407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SLOVA PŘEJATÁ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lova mezinárodní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= slova přejatá vyskytující se i v jiných jazycích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(např. atom, televize, atlet, datum, luxus,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demokracie, telefon, traktor, motor, hymna)</a:t>
            </a:r>
          </a:p>
          <a:p>
            <a:r>
              <a:rPr lang="cs-CZ" b="1" dirty="0"/>
              <a:t>s</a:t>
            </a:r>
            <a:r>
              <a:rPr lang="cs-CZ" b="1" dirty="0" smtClean="0"/>
              <a:t>ousloví složená z cizích slov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= atomový reaktor, absolutistická monarchie,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televizní seriál, fotbalová liga, filmový festival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4634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b="1" dirty="0" smtClean="0"/>
              <a:t>POZOR! POZOR! POZOR! POZOR!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r>
              <a:rPr lang="cs-CZ" b="1" dirty="0" smtClean="0"/>
              <a:t>PAMATUJ: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420888"/>
            <a:ext cx="7464358" cy="34163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V BĚŽNÉ KOMUNIKACI </a:t>
            </a:r>
          </a:p>
          <a:p>
            <a:r>
              <a:rPr lang="cs-CZ" sz="5400" b="1" dirty="0" smtClean="0"/>
              <a:t>    </a:t>
            </a:r>
            <a:r>
              <a:rPr lang="cs-CZ" sz="5400" b="1" u="sng" dirty="0" smtClean="0"/>
              <a:t>DÁVEJ PŘEDNOST</a:t>
            </a:r>
          </a:p>
          <a:p>
            <a:r>
              <a:rPr lang="cs-CZ" sz="5400" b="1" dirty="0" smtClean="0"/>
              <a:t>  SLOVŮM DOMÁCÍM</a:t>
            </a:r>
            <a:br>
              <a:rPr lang="cs-CZ" sz="5400" b="1" dirty="0" smtClean="0"/>
            </a:br>
            <a:r>
              <a:rPr lang="cs-CZ" sz="5400" b="1" dirty="0" smtClean="0"/>
              <a:t>PŘED SLOVY PŘEJATÝMI!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xmlns="" val="1096562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ln w="28575"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Napiš, co znamenají tato slova:</a:t>
            </a:r>
          </a:p>
          <a:p>
            <a:pPr marL="0" indent="0">
              <a:buNone/>
            </a:pPr>
            <a:r>
              <a:rPr lang="cs-CZ" dirty="0" smtClean="0"/>
              <a:t>  volejbal – </a:t>
            </a:r>
          </a:p>
          <a:p>
            <a:pPr marL="0" indent="0">
              <a:buNone/>
            </a:pPr>
            <a:r>
              <a:rPr lang="cs-CZ" dirty="0" smtClean="0"/>
              <a:t>  subjektivní –</a:t>
            </a:r>
          </a:p>
          <a:p>
            <a:pPr marL="0" indent="0">
              <a:buNone/>
            </a:pPr>
            <a:r>
              <a:rPr lang="cs-CZ" dirty="0" smtClean="0"/>
              <a:t>  pozitivní –</a:t>
            </a:r>
          </a:p>
          <a:p>
            <a:pPr marL="0" indent="0">
              <a:buNone/>
            </a:pPr>
            <a:r>
              <a:rPr lang="cs-CZ" dirty="0" smtClean="0"/>
              <a:t>  interview –</a:t>
            </a:r>
          </a:p>
          <a:p>
            <a:pPr marL="0" indent="0">
              <a:buNone/>
            </a:pPr>
            <a:r>
              <a:rPr lang="cs-CZ" dirty="0" smtClean="0"/>
              <a:t>  epidemie –</a:t>
            </a:r>
          </a:p>
          <a:p>
            <a:pPr marL="0" indent="0">
              <a:buNone/>
            </a:pPr>
            <a:r>
              <a:rPr lang="cs-CZ" dirty="0" smtClean="0"/>
              <a:t>  symptom –</a:t>
            </a:r>
          </a:p>
          <a:p>
            <a:pPr marL="0" indent="0">
              <a:buNone/>
            </a:pPr>
            <a:r>
              <a:rPr lang="cs-CZ" dirty="0" smtClean="0"/>
              <a:t>  lingvista –</a:t>
            </a:r>
          </a:p>
          <a:p>
            <a:pPr marL="0" indent="0">
              <a:buNone/>
            </a:pPr>
            <a:r>
              <a:rPr lang="cs-CZ" dirty="0" smtClean="0"/>
              <a:t>  idea –</a:t>
            </a:r>
          </a:p>
          <a:p>
            <a:pPr marL="0" indent="0">
              <a:buNone/>
            </a:pPr>
            <a:r>
              <a:rPr lang="cs-CZ" dirty="0" smtClean="0"/>
              <a:t>  imitace –</a:t>
            </a:r>
          </a:p>
          <a:p>
            <a:pPr marL="0" indent="0">
              <a:buNone/>
            </a:pPr>
            <a:r>
              <a:rPr lang="cs-CZ" dirty="0" smtClean="0"/>
              <a:t>  absolutně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8182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ln w="28575"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Uveď, jak se jmenuje ten:</a:t>
            </a:r>
          </a:p>
          <a:p>
            <a:pPr marL="0" indent="0">
              <a:buNone/>
            </a:pPr>
            <a:r>
              <a:rPr lang="cs-CZ" dirty="0" smtClean="0"/>
              <a:t>Kdo řídí natáčení filmu =</a:t>
            </a:r>
          </a:p>
          <a:p>
            <a:pPr marL="0" indent="0">
              <a:buNone/>
            </a:pPr>
            <a:r>
              <a:rPr lang="cs-CZ" dirty="0" smtClean="0"/>
              <a:t>Kdo řídí orchestr =</a:t>
            </a:r>
          </a:p>
          <a:p>
            <a:pPr marL="0" indent="0">
              <a:buNone/>
            </a:pPr>
            <a:r>
              <a:rPr lang="cs-CZ" dirty="0" smtClean="0"/>
              <a:t>Kdo hraje basketbal =</a:t>
            </a:r>
          </a:p>
          <a:p>
            <a:pPr marL="0" indent="0">
              <a:buNone/>
            </a:pPr>
            <a:r>
              <a:rPr lang="cs-CZ" dirty="0" smtClean="0"/>
              <a:t>Kdo opravuje vodovody =</a:t>
            </a:r>
          </a:p>
          <a:p>
            <a:pPr marL="0" indent="0">
              <a:buNone/>
            </a:pPr>
            <a:r>
              <a:rPr lang="cs-CZ" dirty="0" smtClean="0"/>
              <a:t>Kdo řídí firmu =</a:t>
            </a:r>
          </a:p>
          <a:p>
            <a:pPr marL="0" indent="0">
              <a:buNone/>
            </a:pPr>
            <a:r>
              <a:rPr lang="cs-CZ" dirty="0" smtClean="0"/>
              <a:t>Kdo navrhuje budovy =</a:t>
            </a:r>
          </a:p>
          <a:p>
            <a:pPr marL="0" indent="0">
              <a:buNone/>
            </a:pPr>
            <a:r>
              <a:rPr lang="cs-CZ" dirty="0" smtClean="0"/>
              <a:t>Kdo ukončil studium =</a:t>
            </a:r>
          </a:p>
          <a:p>
            <a:pPr marL="0" indent="0">
              <a:buNone/>
            </a:pPr>
            <a:r>
              <a:rPr lang="cs-CZ" dirty="0" smtClean="0"/>
              <a:t>Kdo pečuje o nehty =</a:t>
            </a:r>
          </a:p>
          <a:p>
            <a:pPr marL="0" indent="0">
              <a:buNone/>
            </a:pPr>
            <a:r>
              <a:rPr lang="cs-CZ" dirty="0" smtClean="0"/>
              <a:t>Kdo léčí pacienty =</a:t>
            </a:r>
          </a:p>
          <a:p>
            <a:pPr marL="0" indent="0">
              <a:buNone/>
            </a:pPr>
            <a:r>
              <a:rPr lang="cs-CZ" dirty="0" smtClean="0"/>
              <a:t>Kdo zkoumá dějiny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3437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Nahraď cizí slova slovy domácími: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Naše babička mluví podkrkonošským </a:t>
            </a:r>
            <a:r>
              <a:rPr lang="cs-CZ" b="1" u="sng" dirty="0" smtClean="0"/>
              <a:t>dialektem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Mnoho Čechů žilo v </a:t>
            </a:r>
            <a:r>
              <a:rPr lang="cs-CZ" b="1" u="sng" dirty="0" smtClean="0"/>
              <a:t>emigraci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Získal jsem </a:t>
            </a:r>
            <a:r>
              <a:rPr lang="cs-CZ" b="1" u="sng" dirty="0" smtClean="0"/>
              <a:t>autogram</a:t>
            </a:r>
            <a:r>
              <a:rPr lang="cs-CZ" dirty="0" smtClean="0"/>
              <a:t> slavného sportovce.</a:t>
            </a:r>
          </a:p>
          <a:p>
            <a:pPr marL="0" indent="0">
              <a:buNone/>
            </a:pPr>
            <a:r>
              <a:rPr lang="cs-CZ" dirty="0" smtClean="0"/>
              <a:t>V televizi vystoupil i známý </a:t>
            </a:r>
            <a:r>
              <a:rPr lang="cs-CZ" b="1" u="sng" dirty="0" smtClean="0"/>
              <a:t>imitátor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Můj bratr mě zcela </a:t>
            </a:r>
            <a:r>
              <a:rPr lang="cs-CZ" b="1" u="sng" dirty="0" smtClean="0"/>
              <a:t>ignoroval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Vyslechl jsem ve vlaku zajímavý </a:t>
            </a:r>
            <a:r>
              <a:rPr lang="cs-CZ" b="1" u="sng" dirty="0" smtClean="0"/>
              <a:t>dialog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Známý herec napsal svoji </a:t>
            </a:r>
            <a:r>
              <a:rPr lang="cs-CZ" b="1" u="sng" dirty="0" smtClean="0"/>
              <a:t>biografii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715029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20486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KVAČKOVÁ, Jaromíra. </a:t>
            </a:r>
            <a:r>
              <a:rPr lang="cs-CZ" i="1" dirty="0"/>
              <a:t>Opakujeme češtinu v 8. ročníku-2.díl</a:t>
            </a:r>
            <a:r>
              <a:rPr lang="cs-CZ" dirty="0"/>
              <a:t>. Brno: Nová škola, 2001, ISBN 80-7289-029-8.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326815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PŘEMYSL, Hauser. </a:t>
            </a:r>
            <a:r>
              <a:rPr lang="cs-CZ" i="1" dirty="0"/>
              <a:t>Nauka o slovní zásobě</a:t>
            </a:r>
            <a:r>
              <a:rPr lang="cs-CZ" dirty="0"/>
              <a:t>. Praha: Státní pedagogické nakladatelství, 1986, ISBN 16-00-15/2. </a:t>
            </a:r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944</TotalTime>
  <Words>659</Words>
  <Application>Microsoft Office PowerPoint</Application>
  <PresentationFormat>Předvádění na obrazovce (4:3)</PresentationFormat>
  <Paragraphs>120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PRO BYSTRÉ HLAVY</vt:lpstr>
      <vt:lpstr>SLOVA PŘEJATÁ</vt:lpstr>
      <vt:lpstr>SLOVA PŘEJATÁ</vt:lpstr>
      <vt:lpstr>SLOVA PŘEJATÁ</vt:lpstr>
      <vt:lpstr>SLOVA PŘEJATÁ</vt:lpstr>
      <vt:lpstr>SLOVA PŘEJATÁ</vt:lpstr>
      <vt:lpstr>POZOR! POZOR! POZOR! POZOR!</vt:lpstr>
      <vt:lpstr>PROCVIČENÍ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200</cp:revision>
  <dcterms:created xsi:type="dcterms:W3CDTF">2012-03-26T21:10:22Z</dcterms:created>
  <dcterms:modified xsi:type="dcterms:W3CDTF">2013-01-25T17:33:42Z</dcterms:modified>
</cp:coreProperties>
</file>