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89" r:id="rId2"/>
    <p:sldId id="290" r:id="rId3"/>
    <p:sldId id="291" r:id="rId4"/>
    <p:sldId id="292" r:id="rId5"/>
    <p:sldId id="293" r:id="rId6"/>
    <p:sldId id="294" r:id="rId7"/>
    <p:sldId id="295" r:id="rId8"/>
    <p:sldId id="296" r:id="rId9"/>
    <p:sldId id="297" r:id="rId10"/>
    <p:sldId id="298" r:id="rId11"/>
    <p:sldId id="288" r:id="rId12"/>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33"/>
    <a:srgbClr val="FF66FF"/>
    <a:srgbClr val="FF66CC"/>
    <a:srgbClr val="FF33CC"/>
    <a:srgbClr val="D3B857"/>
    <a:srgbClr val="FF6699"/>
    <a:srgbClr val="FFFF00"/>
    <a:srgbClr val="FFFF66"/>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10" autoAdjust="0"/>
  </p:normalViewPr>
  <p:slideViewPr>
    <p:cSldViewPr>
      <p:cViewPr>
        <p:scale>
          <a:sx n="66" d="100"/>
          <a:sy n="66" d="100"/>
        </p:scale>
        <p:origin x="-636" y="5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3D6297F7-B377-4BA2-8245-276F286ABC68}" type="datetimeFigureOut">
              <a:rPr lang="cs-CZ"/>
              <a:pPr>
                <a:defRPr/>
              </a:pPr>
              <a:t>25.1.2013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3C40A74-4688-4CAC-B0EF-A11DDFFCFFAF}"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Zástupný symbol pro obrázek snímku 1"/>
          <p:cNvSpPr>
            <a:spLocks noGrp="1" noRot="1" noChangeAspect="1"/>
          </p:cNvSpPr>
          <p:nvPr>
            <p:ph type="sldImg"/>
          </p:nvPr>
        </p:nvSpPr>
        <p:spPr bwMode="auto">
          <a:noFill/>
          <a:ln>
            <a:solidFill>
              <a:srgbClr val="000000"/>
            </a:solidFill>
            <a:miter lim="800000"/>
            <a:headEnd/>
            <a:tailEnd/>
          </a:ln>
        </p:spPr>
      </p:sp>
      <p:sp>
        <p:nvSpPr>
          <p:cNvPr id="15362"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3"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FE3F21-F54E-44F1-A2C6-4ADF8351563A}" type="slidenum">
              <a:rPr lang="cs-CZ">
                <a:cs typeface="Arial" charset="0"/>
              </a:rPr>
              <a:pPr fontAlgn="base">
                <a:spcBef>
                  <a:spcPct val="0"/>
                </a:spcBef>
                <a:spcAft>
                  <a:spcPct val="0"/>
                </a:spcAft>
              </a:pPr>
              <a:t>1</a:t>
            </a:fld>
            <a:endParaRPr lang="cs-CZ">
              <a:cs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Zástupný symbol pro obrázek snímku 1"/>
          <p:cNvSpPr>
            <a:spLocks noGrp="1" noRot="1" noChangeAspect="1"/>
          </p:cNvSpPr>
          <p:nvPr>
            <p:ph type="sldImg"/>
          </p:nvPr>
        </p:nvSpPr>
        <p:spPr bwMode="auto">
          <a:noFill/>
          <a:ln>
            <a:solidFill>
              <a:srgbClr val="000000"/>
            </a:solidFill>
            <a:miter lim="800000"/>
            <a:headEnd/>
            <a:tailEnd/>
          </a:ln>
        </p:spPr>
      </p:sp>
      <p:sp>
        <p:nvSpPr>
          <p:cNvPr id="1741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41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8F32092-341A-445F-9197-8A91B323E904}" type="slidenum">
              <a:rPr lang="cs-CZ">
                <a:cs typeface="Arial" charset="0"/>
              </a:rPr>
              <a:pPr fontAlgn="base">
                <a:spcBef>
                  <a:spcPct val="0"/>
                </a:spcBef>
                <a:spcAft>
                  <a:spcPct val="0"/>
                </a:spcAft>
              </a:pPr>
              <a:t>2</a:t>
            </a:fld>
            <a:endParaRPr lang="cs-CZ">
              <a:cs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Zástupný symbol pro obrázek snímku 1"/>
          <p:cNvSpPr>
            <a:spLocks noGrp="1" noRot="1" noChangeAspect="1"/>
          </p:cNvSpPr>
          <p:nvPr>
            <p:ph type="sldImg"/>
          </p:nvPr>
        </p:nvSpPr>
        <p:spPr bwMode="auto">
          <a:noFill/>
          <a:ln>
            <a:solidFill>
              <a:srgbClr val="000000"/>
            </a:solidFill>
            <a:miter lim="800000"/>
            <a:headEnd/>
            <a:tailEnd/>
          </a:ln>
        </p:spPr>
      </p:sp>
      <p:sp>
        <p:nvSpPr>
          <p:cNvPr id="27650"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7651"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EEE47C7-350D-41C6-83F1-D953C895A4AA}" type="slidenum">
              <a:rPr lang="cs-CZ">
                <a:cs typeface="Arial" charset="0"/>
              </a:rPr>
              <a:pPr fontAlgn="base">
                <a:spcBef>
                  <a:spcPct val="0"/>
                </a:spcBef>
                <a:spcAft>
                  <a:spcPct val="0"/>
                </a:spcAft>
              </a:pPr>
              <a:t>11</a:t>
            </a:fld>
            <a:endParaRPr lang="cs-CZ">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2.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3.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4.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5.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6.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7.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8.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9.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0.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2.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16BD5A87-3209-4B05-819E-7610FC70628A}" type="datetimeFigureOut">
              <a:rPr lang="cs-CZ"/>
              <a:pPr>
                <a:defRPr/>
              </a:pPr>
              <a:t>25.1.2013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D96B2F2-BBBC-49EA-915F-9F245B2C2FD0}"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CAFA771-084F-4989-ADDC-D4CB90315D5F}" type="datetimeFigureOut">
              <a:rPr lang="cs-CZ"/>
              <a:pPr>
                <a:defRPr/>
              </a:pPr>
              <a:t>25.1.2013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DBC3A88-39D0-45CA-8A99-0BAD544B7995}"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85927813-DE50-4E34-A36C-2F4DAC9AB2E8}" type="datetimeFigureOut">
              <a:rPr lang="cs-CZ"/>
              <a:pPr>
                <a:defRPr/>
              </a:pPr>
              <a:t>25.1.2013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38DDEC4-66EE-4DE3-A9FA-90521AF50C67}"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AC381D9F-7A9D-4DF7-89BC-75AE362F9978}" type="datetimeFigureOut">
              <a:rPr lang="cs-CZ"/>
              <a:pPr>
                <a:defRPr/>
              </a:pPr>
              <a:t>25.1.2013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E5A71530-8F5C-460F-A186-0A843C9856FA}"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CBB47054-0C8D-4AC8-8518-E0CCEC085CD1}" type="datetimeFigureOut">
              <a:rPr lang="cs-CZ"/>
              <a:pPr>
                <a:defRPr/>
              </a:pPr>
              <a:t>25.1.2013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FEA6D5E7-F8AA-43CE-B00F-6C0CA6449F2C}"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5C84AAEA-97C7-4CBA-8B23-8B6EA5337FB9}" type="datetimeFigureOut">
              <a:rPr lang="cs-CZ"/>
              <a:pPr>
                <a:defRPr/>
              </a:pPr>
              <a:t>25.1.2013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3AC444A9-F210-47AD-8C8C-398083B43DD6}"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17829AB2-4CCC-4AF4-9C06-B1E63A5C5F23}" type="datetimeFigureOut">
              <a:rPr lang="cs-CZ"/>
              <a:pPr>
                <a:defRPr/>
              </a:pPr>
              <a:t>25.1.2013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7111C013-62D9-43DA-85C1-9879F818923A}"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16745A94-D539-4C99-8541-D4BDDE1BC2C4}" type="datetimeFigureOut">
              <a:rPr lang="cs-CZ"/>
              <a:pPr>
                <a:defRPr/>
              </a:pPr>
              <a:t>25.1.2013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9BEA17F-DF6A-4674-B5BB-FF8FCFA7B243}"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C0AF6934-5CD4-42FF-9228-A1C94F580627}" type="datetimeFigureOut">
              <a:rPr lang="cs-CZ"/>
              <a:pPr>
                <a:defRPr/>
              </a:pPr>
              <a:t>25.1.2013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A0DE606D-9E5B-4847-948A-42ED5E402901}"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D8F0138-02BF-4D91-B674-5A167636C9E1}" type="datetimeFigureOut">
              <a:rPr lang="cs-CZ"/>
              <a:pPr>
                <a:defRPr/>
              </a:pPr>
              <a:t>25.1.2013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66616F9-CC6A-445F-9C93-64072C5E3A5C}"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241EA7C-5E5B-4633-977E-606BA29A5F50}" type="datetimeFigureOut">
              <a:rPr lang="cs-CZ"/>
              <a:pPr>
                <a:defRPr/>
              </a:pPr>
              <a:t>25.1.2013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EA73C7F-8C85-44BC-82EE-05B7835AC909}" type="slidenum">
              <a:rPr lang="cs-CZ"/>
              <a:pPr>
                <a:defRPr/>
              </a:pPr>
              <a:t>‹#›</a:t>
            </a:fld>
            <a:endParaRPr lang="cs-CZ"/>
          </a:p>
        </p:txBody>
      </p:sp>
    </p:spTree>
  </p:cSld>
  <p:clrMapOvr>
    <a:masterClrMapping/>
  </p:clrMapOvr>
  <p:transition spd="slow">
    <p:wipe dir="d"/>
    <p:sndAc>
      <p:stSnd>
        <p:snd r:embed="rId1" name="chimes.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32941"/>
          </a:schemeClr>
        </a:solidFill>
        <a:effectLst/>
      </p:bgPr>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0F9715A1-02B3-4725-9F3D-B6FF5E7990CF}" type="datetimeFigureOut">
              <a:rPr lang="cs-CZ"/>
              <a:pPr>
                <a:defRPr/>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CD96C136-86CA-4DD8-9673-1BCC6EAC8B2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ransition spd="slow">
    <p:wipe dir="d"/>
    <p:sndAc>
      <p:stSnd>
        <p:snd r:embed="rId13" name="chimes.wav"/>
      </p:stSnd>
    </p:sndAc>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813" y="2133600"/>
          <a:ext cx="6264275" cy="1738313"/>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4351" name="Picture 2"/>
          <p:cNvPicPr>
            <a:picLocks noChangeAspect="1" noChangeArrowheads="1"/>
          </p:cNvPicPr>
          <p:nvPr/>
        </p:nvPicPr>
        <p:blipFill>
          <a:blip r:embed="rId3"/>
          <a:srcRect/>
          <a:stretch>
            <a:fillRect/>
          </a:stretch>
        </p:blipFill>
        <p:spPr bwMode="auto">
          <a:xfrm>
            <a:off x="2627313" y="549275"/>
            <a:ext cx="3767137" cy="1328738"/>
          </a:xfrm>
          <a:prstGeom prst="rect">
            <a:avLst/>
          </a:prstGeom>
          <a:solidFill>
            <a:srgbClr val="FFFFFF"/>
          </a:solidFill>
          <a:ln w="9525">
            <a:noFill/>
            <a:miter lim="800000"/>
            <a:headEnd/>
            <a:tailEnd/>
          </a:ln>
        </p:spPr>
      </p:pic>
      <p:sp>
        <p:nvSpPr>
          <p:cNvPr id="14352" name="TextovéPole 3"/>
          <p:cNvSpPr txBox="1">
            <a:spLocks noChangeArrowheads="1"/>
          </p:cNvSpPr>
          <p:nvPr/>
        </p:nvSpPr>
        <p:spPr bwMode="auto">
          <a:xfrm>
            <a:off x="1187450" y="4508500"/>
            <a:ext cx="7129463" cy="1477963"/>
          </a:xfrm>
          <a:prstGeom prst="rect">
            <a:avLst/>
          </a:prstGeom>
          <a:noFill/>
          <a:ln w="9525">
            <a:noFill/>
            <a:miter lim="800000"/>
            <a:headEnd/>
            <a:tailEnd/>
          </a:ln>
        </p:spPr>
        <p:txBody>
          <a:bodyPr>
            <a:spAutoFit/>
          </a:bodyPr>
          <a:lstStyle/>
          <a:p>
            <a:r>
              <a:rPr lang="cs-CZ" b="1">
                <a:latin typeface="Calibri" pitchFamily="34" charset="0"/>
              </a:rPr>
              <a:t>Název DUM:  </a:t>
            </a:r>
            <a:r>
              <a:rPr lang="cs-CZ">
                <a:latin typeface="Calibri" pitchFamily="34" charset="0"/>
              </a:rPr>
              <a:t>VY_32_INOVACE_XI_1_10 : Slova přejatá - opakovací test</a:t>
            </a:r>
          </a:p>
          <a:p>
            <a:endParaRPr lang="cs-CZ" b="1">
              <a:latin typeface="Calibri" pitchFamily="34" charset="0"/>
            </a:endParaRPr>
          </a:p>
          <a:p>
            <a:r>
              <a:rPr lang="cs-CZ" b="1">
                <a:latin typeface="Calibri" pitchFamily="34" charset="0"/>
              </a:rPr>
              <a:t>Šablona číslo: </a:t>
            </a:r>
            <a:r>
              <a:rPr lang="cs-CZ">
                <a:latin typeface="Calibri" pitchFamily="34" charset="0"/>
              </a:rPr>
              <a:t>XI</a:t>
            </a:r>
            <a:r>
              <a:rPr lang="cs-CZ" b="1">
                <a:latin typeface="Calibri" pitchFamily="34" charset="0"/>
              </a:rPr>
              <a:t>            Sada číslo: </a:t>
            </a:r>
            <a:r>
              <a:rPr lang="cs-CZ">
                <a:latin typeface="Calibri" pitchFamily="34" charset="0"/>
              </a:rPr>
              <a:t>1</a:t>
            </a:r>
            <a:r>
              <a:rPr lang="cs-CZ" b="1">
                <a:latin typeface="Calibri" pitchFamily="34" charset="0"/>
              </a:rPr>
              <a:t>            Pořadové číslo DUM</a:t>
            </a:r>
            <a:r>
              <a:rPr lang="cs-CZ">
                <a:latin typeface="Calibri" pitchFamily="34" charset="0"/>
              </a:rPr>
              <a:t>: 10  </a:t>
            </a:r>
          </a:p>
          <a:p>
            <a:endParaRPr lang="cs-CZ" b="1">
              <a:latin typeface="Calibri" pitchFamily="34" charset="0"/>
            </a:endParaRPr>
          </a:p>
          <a:p>
            <a:r>
              <a:rPr lang="cs-CZ" b="1">
                <a:latin typeface="Calibri" pitchFamily="34" charset="0"/>
              </a:rPr>
              <a:t>Autor: </a:t>
            </a:r>
            <a:r>
              <a:rPr lang="cs-CZ">
                <a:latin typeface="Calibri" pitchFamily="34" charset="0"/>
              </a:rPr>
              <a:t>Mgr. Martin Beneš</a:t>
            </a:r>
          </a:p>
        </p:txBody>
      </p:sp>
    </p:spTree>
  </p:cSld>
  <p:clrMapOvr>
    <a:masterClrMapping/>
  </p:clrMapOvr>
  <p:transition spd="slow">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Obdélník 3"/>
          <p:cNvSpPr>
            <a:spLocks noChangeArrowheads="1"/>
          </p:cNvSpPr>
          <p:nvPr/>
        </p:nvSpPr>
        <p:spPr bwMode="auto">
          <a:xfrm>
            <a:off x="827088" y="765175"/>
            <a:ext cx="7273925" cy="6740525"/>
          </a:xfrm>
          <a:prstGeom prst="rect">
            <a:avLst/>
          </a:prstGeom>
          <a:noFill/>
          <a:ln w="9525">
            <a:noFill/>
            <a:miter lim="800000"/>
            <a:headEnd/>
            <a:tailEnd/>
          </a:ln>
        </p:spPr>
        <p:txBody>
          <a:bodyPr>
            <a:spAutoFit/>
          </a:bodyPr>
          <a:lstStyle/>
          <a:p>
            <a:r>
              <a:rPr lang="cs-CZ" b="1">
                <a:latin typeface="Calibri" pitchFamily="34" charset="0"/>
              </a:rPr>
              <a:t>Anotace:</a:t>
            </a:r>
            <a:r>
              <a:rPr lang="cs-CZ">
                <a:latin typeface="Calibri" pitchFamily="34" charset="0"/>
              </a:rPr>
              <a:t> opakovací test z učiva o slovech přejatých a jejich praktickém použití </a:t>
            </a:r>
          </a:p>
          <a:p>
            <a:r>
              <a:rPr lang="cs-CZ">
                <a:latin typeface="Calibri" pitchFamily="34" charset="0"/>
              </a:rPr>
              <a:t/>
            </a:r>
            <a:br>
              <a:rPr lang="cs-CZ">
                <a:latin typeface="Calibri" pitchFamily="34" charset="0"/>
              </a:rPr>
            </a:br>
            <a:r>
              <a:rPr lang="cs-CZ" b="1">
                <a:latin typeface="Calibri" pitchFamily="34" charset="0"/>
              </a:rPr>
              <a:t>Očekávaný výstup</a:t>
            </a:r>
            <a:r>
              <a:rPr lang="cs-CZ" sz="1600" b="1">
                <a:latin typeface="Calibri" pitchFamily="34" charset="0"/>
              </a:rPr>
              <a:t>: </a:t>
            </a:r>
            <a:r>
              <a:rPr lang="cs-CZ">
                <a:latin typeface="Calibri" pitchFamily="34" charset="0"/>
              </a:rPr>
              <a:t>žáci si formou testu zopakují a upevní učivo o slovech přejatých a dovedou je správně použít ve své jazykové praxi</a:t>
            </a:r>
            <a:endParaRPr lang="cs-CZ" sz="1600">
              <a:latin typeface="Calibri" pitchFamily="34" charset="0"/>
            </a:endParaRPr>
          </a:p>
          <a:p>
            <a:r>
              <a:rPr lang="cs-CZ">
                <a:latin typeface="Calibri" pitchFamily="34" charset="0"/>
              </a:rPr>
              <a:t/>
            </a:r>
            <a:br>
              <a:rPr lang="cs-CZ">
                <a:latin typeface="Calibri" pitchFamily="34" charset="0"/>
              </a:rPr>
            </a:br>
            <a:r>
              <a:rPr lang="cs-CZ" b="1">
                <a:latin typeface="Calibri" pitchFamily="34" charset="0"/>
              </a:rPr>
              <a:t>Druh učebního materiálu:</a:t>
            </a:r>
            <a:r>
              <a:rPr lang="cs-CZ">
                <a:latin typeface="Calibri" pitchFamily="34" charset="0"/>
              </a:rPr>
              <a:t> prezentace</a:t>
            </a:r>
          </a:p>
          <a:p>
            <a:r>
              <a:rPr lang="cs-CZ">
                <a:latin typeface="Calibri" pitchFamily="34" charset="0"/>
              </a:rPr>
              <a:t/>
            </a:r>
            <a:br>
              <a:rPr lang="cs-CZ">
                <a:latin typeface="Calibri" pitchFamily="34" charset="0"/>
              </a:rPr>
            </a:br>
            <a:r>
              <a:rPr lang="cs-CZ" b="1">
                <a:latin typeface="Calibri" pitchFamily="34" charset="0"/>
              </a:rPr>
              <a:t>Typická věková skupina: </a:t>
            </a:r>
            <a:r>
              <a:rPr lang="cs-CZ">
                <a:latin typeface="Calibri" pitchFamily="34" charset="0"/>
              </a:rPr>
              <a:t>13 – 14 let</a:t>
            </a:r>
          </a:p>
          <a:p>
            <a:r>
              <a:rPr lang="cs-CZ">
                <a:latin typeface="Calibri" pitchFamily="34" charset="0"/>
              </a:rPr>
              <a:t/>
            </a:r>
            <a:br>
              <a:rPr lang="cs-CZ">
                <a:latin typeface="Calibri" pitchFamily="34" charset="0"/>
              </a:rPr>
            </a:br>
            <a:r>
              <a:rPr lang="cs-CZ" b="1">
                <a:latin typeface="Calibri" pitchFamily="34" charset="0"/>
              </a:rPr>
              <a:t>Klíčová slova: </a:t>
            </a:r>
            <a:r>
              <a:rPr lang="cs-CZ">
                <a:latin typeface="Calibri" pitchFamily="34" charset="0"/>
              </a:rPr>
              <a:t>slova přejatá, slova domácí</a:t>
            </a:r>
          </a:p>
          <a:p>
            <a:r>
              <a:rPr lang="cs-CZ">
                <a:latin typeface="Calibri" pitchFamily="34" charset="0"/>
              </a:rPr>
              <a:t/>
            </a:r>
            <a:br>
              <a:rPr lang="cs-CZ">
                <a:latin typeface="Calibri" pitchFamily="34" charset="0"/>
              </a:rPr>
            </a:br>
            <a:r>
              <a:rPr lang="cs-CZ" b="1">
                <a:latin typeface="Calibri" pitchFamily="34" charset="0"/>
              </a:rPr>
              <a:t>Pomůcky a materiál: </a:t>
            </a:r>
            <a:r>
              <a:rPr lang="cs-CZ">
                <a:latin typeface="Calibri" pitchFamily="34" charset="0"/>
              </a:rPr>
              <a:t>interaktivní tabule, písemná forma testu</a:t>
            </a:r>
          </a:p>
          <a:p>
            <a:r>
              <a:rPr lang="cs-CZ">
                <a:latin typeface="Calibri" pitchFamily="34" charset="0"/>
              </a:rPr>
              <a:t/>
            </a:r>
            <a:br>
              <a:rPr lang="cs-CZ">
                <a:latin typeface="Calibri" pitchFamily="34" charset="0"/>
              </a:rPr>
            </a:br>
            <a:r>
              <a:rPr lang="cs-CZ" b="1">
                <a:latin typeface="Calibri" pitchFamily="34" charset="0"/>
              </a:rPr>
              <a:t>Potřebný čas pro výuku DUM: </a:t>
            </a:r>
            <a:r>
              <a:rPr lang="cs-CZ">
                <a:latin typeface="Calibri" pitchFamily="34" charset="0"/>
              </a:rPr>
              <a:t>30 – 35 minut</a:t>
            </a:r>
            <a:endParaRPr lang="cs-CZ" b="1">
              <a:latin typeface="Calibri" pitchFamily="34" charset="0"/>
            </a:endParaRPr>
          </a:p>
          <a:p>
            <a:r>
              <a:rPr lang="cs-CZ">
                <a:latin typeface="Calibri" pitchFamily="34" charset="0"/>
              </a:rPr>
              <a:t/>
            </a:r>
            <a:br>
              <a:rPr lang="cs-CZ">
                <a:latin typeface="Calibri" pitchFamily="34" charset="0"/>
              </a:rPr>
            </a:br>
            <a:r>
              <a:rPr lang="cs-CZ" b="1">
                <a:latin typeface="Calibri" pitchFamily="34" charset="0"/>
              </a:rPr>
              <a:t>Metodické zhodnocení a popis práce s digitálním učebním materiálem:</a:t>
            </a:r>
          </a:p>
          <a:p>
            <a:r>
              <a:rPr lang="cs-CZ">
                <a:latin typeface="Calibri" pitchFamily="34" charset="0"/>
              </a:rPr>
              <a:t>Učitel žáky seznámí na interaktivní tabuli se zadáním jednotlivých úkolů a vysvětlí postup při jejich plnění. Žáci potom samostatně vypracují testové otázky.  Možno použít i pro společné zopakování a procvičení.</a:t>
            </a:r>
            <a:r>
              <a:rPr lang="cs-CZ" b="1">
                <a:latin typeface="Calibri" pitchFamily="34" charset="0"/>
              </a:rPr>
              <a:t>   </a:t>
            </a:r>
            <a:endParaRPr lang="cs-CZ">
              <a:latin typeface="Calibri" pitchFamily="34" charset="0"/>
            </a:endParaRPr>
          </a:p>
          <a:p>
            <a:endParaRPr lang="cs-CZ" b="1">
              <a:latin typeface="Calibri" pitchFamily="34" charset="0"/>
            </a:endParaRPr>
          </a:p>
          <a:p>
            <a:endParaRPr lang="cs-CZ" b="1">
              <a:latin typeface="Calibri" pitchFamily="34" charset="0"/>
            </a:endParaRPr>
          </a:p>
          <a:p>
            <a:endParaRPr lang="cs-CZ" b="1">
              <a:latin typeface="Calibri" pitchFamily="34" charset="0"/>
            </a:endParaRPr>
          </a:p>
          <a:p>
            <a:r>
              <a:rPr lang="cs-CZ" b="1">
                <a:latin typeface="Calibri" pitchFamily="34" charset="0"/>
              </a:rPr>
              <a:t> </a:t>
            </a:r>
            <a:endParaRPr lang="cs-CZ">
              <a:latin typeface="Calibri" pitchFamily="34" charset="0"/>
            </a:endParaRPr>
          </a:p>
        </p:txBody>
      </p:sp>
    </p:spTree>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ln w="38100">
            <a:solidFill>
              <a:schemeClr val="tx1"/>
            </a:solidFill>
          </a:ln>
        </p:spPr>
        <p:txBody>
          <a:bodyPr rtlCol="0">
            <a:normAutofit/>
          </a:bodyPr>
          <a:lstStyle/>
          <a:p>
            <a:pPr fontAlgn="auto">
              <a:spcAft>
                <a:spcPts val="0"/>
              </a:spcAft>
              <a:defRPr/>
            </a:pPr>
            <a:r>
              <a:rPr lang="cs-CZ" b="1" dirty="0" smtClean="0"/>
              <a:t>SLOVA PŘEJATÁ – opakovací test</a:t>
            </a:r>
            <a:endParaRPr lang="cs-CZ" b="1" dirty="0"/>
          </a:p>
        </p:txBody>
      </p:sp>
      <p:sp>
        <p:nvSpPr>
          <p:cNvPr id="3" name="Zástupný symbol pro obsah 2"/>
          <p:cNvSpPr>
            <a:spLocks noGrp="1"/>
          </p:cNvSpPr>
          <p:nvPr>
            <p:ph idx="1"/>
          </p:nvPr>
        </p:nvSpPr>
        <p:spPr/>
        <p:txBody>
          <a:bodyPr rtlCol="0">
            <a:normAutofit/>
          </a:bodyPr>
          <a:lstStyle/>
          <a:p>
            <a:pPr fontAlgn="auto">
              <a:spcAft>
                <a:spcPts val="0"/>
              </a:spcAft>
              <a:buFont typeface="Arial" pitchFamily="34" charset="0"/>
              <a:buChar char="•"/>
              <a:defRPr/>
            </a:pPr>
            <a:r>
              <a:rPr lang="cs-CZ" b="1" dirty="0" smtClean="0"/>
              <a:t>1)Podtrhni v textu slova cizího původu:</a:t>
            </a:r>
          </a:p>
          <a:p>
            <a:pPr marL="0" indent="0" fontAlgn="auto">
              <a:spcAft>
                <a:spcPts val="0"/>
              </a:spcAft>
              <a:buFont typeface="Arial" pitchFamily="34" charset="0"/>
              <a:buNone/>
              <a:defRPr/>
            </a:pPr>
            <a:r>
              <a:rPr lang="cs-CZ" dirty="0" smtClean="0"/>
              <a:t>Jedním z pozitivních projevů demokracie jsou</a:t>
            </a:r>
          </a:p>
          <a:p>
            <a:pPr marL="0" indent="0" fontAlgn="auto">
              <a:spcAft>
                <a:spcPts val="0"/>
              </a:spcAft>
              <a:buFont typeface="Arial" pitchFamily="34" charset="0"/>
              <a:buNone/>
              <a:defRPr/>
            </a:pPr>
            <a:r>
              <a:rPr lang="cs-CZ" dirty="0"/>
              <a:t>v</a:t>
            </a:r>
            <a:r>
              <a:rPr lang="cs-CZ" dirty="0" smtClean="0"/>
              <a:t>olby. V naší republice letos proběhnou přímé volby prezidenta. Zvítězí ten kandidát, který získá ve 2. kole absolutní většinu hlasů. Nový prezident potom bude instalován do svého úřadu na slavnostní inauguraci. Náš stát bude reprezentovat po dobu šesti let.</a:t>
            </a:r>
            <a:endParaRPr lang="cs-CZ" dirty="0"/>
          </a:p>
        </p:txBody>
      </p:sp>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813"/>
            <a:ext cx="8291513" cy="5721350"/>
          </a:xfrm>
        </p:spPr>
        <p:txBody>
          <a:bodyPr rtlCol="0">
            <a:normAutofit/>
          </a:bodyPr>
          <a:lstStyle/>
          <a:p>
            <a:pPr fontAlgn="auto">
              <a:spcAft>
                <a:spcPts val="0"/>
              </a:spcAft>
              <a:buFont typeface="Arial" pitchFamily="34" charset="0"/>
              <a:buChar char="•"/>
              <a:defRPr/>
            </a:pPr>
            <a:r>
              <a:rPr lang="cs-CZ" b="1" dirty="0" smtClean="0"/>
              <a:t>2)Nahraď vyznačená slova přejatá domácími:</a:t>
            </a:r>
          </a:p>
          <a:p>
            <a:pPr marL="0" indent="0" fontAlgn="auto">
              <a:spcAft>
                <a:spcPts val="0"/>
              </a:spcAft>
              <a:buFont typeface="Arial" pitchFamily="34" charset="0"/>
              <a:buNone/>
              <a:defRPr/>
            </a:pPr>
            <a:r>
              <a:rPr lang="cs-CZ" dirty="0" smtClean="0"/>
              <a:t>Tvoje odpověď je </a:t>
            </a:r>
            <a:r>
              <a:rPr lang="cs-CZ" b="1" dirty="0" smtClean="0"/>
              <a:t>absolutně</a:t>
            </a:r>
            <a:r>
              <a:rPr lang="cs-CZ" dirty="0" smtClean="0"/>
              <a:t>/……………… špatná.</a:t>
            </a:r>
          </a:p>
          <a:p>
            <a:pPr marL="0" indent="0" fontAlgn="auto">
              <a:spcAft>
                <a:spcPts val="0"/>
              </a:spcAft>
              <a:buFont typeface="Arial" pitchFamily="34" charset="0"/>
              <a:buNone/>
              <a:defRPr/>
            </a:pPr>
            <a:r>
              <a:rPr lang="cs-CZ" dirty="0" smtClean="0"/>
              <a:t>V </a:t>
            </a:r>
            <a:r>
              <a:rPr lang="cs-CZ" b="1" dirty="0" smtClean="0"/>
              <a:t>centru</a:t>
            </a:r>
            <a:r>
              <a:rPr lang="cs-CZ" dirty="0" smtClean="0"/>
              <a:t>/…………. města se nachází stará kašna.</a:t>
            </a:r>
          </a:p>
          <a:p>
            <a:pPr marL="0" indent="0" fontAlgn="auto">
              <a:spcAft>
                <a:spcPts val="0"/>
              </a:spcAft>
              <a:buFont typeface="Arial" pitchFamily="34" charset="0"/>
              <a:buNone/>
              <a:defRPr/>
            </a:pPr>
            <a:r>
              <a:rPr lang="cs-CZ" dirty="0" smtClean="0"/>
              <a:t>Pobyt u moře již není žádný </a:t>
            </a:r>
            <a:r>
              <a:rPr lang="cs-CZ" b="1" dirty="0" smtClean="0"/>
              <a:t>luxus</a:t>
            </a:r>
            <a:r>
              <a:rPr lang="cs-CZ" dirty="0" smtClean="0"/>
              <a:t>/………………… .</a:t>
            </a:r>
          </a:p>
          <a:p>
            <a:pPr marL="0" indent="0" fontAlgn="auto">
              <a:spcAft>
                <a:spcPts val="0"/>
              </a:spcAft>
              <a:buFont typeface="Arial" pitchFamily="34" charset="0"/>
              <a:buNone/>
              <a:defRPr/>
            </a:pPr>
            <a:r>
              <a:rPr lang="cs-CZ" dirty="0" smtClean="0"/>
              <a:t>Hráč vstřelil vítězný </a:t>
            </a:r>
            <a:r>
              <a:rPr lang="cs-CZ" b="1" dirty="0" smtClean="0"/>
              <a:t>gól</a:t>
            </a:r>
            <a:r>
              <a:rPr lang="cs-CZ" dirty="0" smtClean="0"/>
              <a:t>/…………………… .</a:t>
            </a:r>
          </a:p>
          <a:p>
            <a:pPr marL="0" indent="0" fontAlgn="auto">
              <a:spcAft>
                <a:spcPts val="0"/>
              </a:spcAft>
              <a:buFont typeface="Arial" pitchFamily="34" charset="0"/>
              <a:buNone/>
              <a:defRPr/>
            </a:pPr>
            <a:r>
              <a:rPr lang="cs-CZ" dirty="0" smtClean="0"/>
              <a:t>Máš zcela nesprávné </a:t>
            </a:r>
            <a:r>
              <a:rPr lang="cs-CZ" b="1" dirty="0" smtClean="0"/>
              <a:t>informace</a:t>
            </a:r>
            <a:r>
              <a:rPr lang="cs-CZ" dirty="0" smtClean="0"/>
              <a:t>/…………………… .</a:t>
            </a:r>
          </a:p>
          <a:p>
            <a:pPr marL="0" indent="0" fontAlgn="auto">
              <a:spcAft>
                <a:spcPts val="0"/>
              </a:spcAft>
              <a:buFont typeface="Arial" pitchFamily="34" charset="0"/>
              <a:buNone/>
              <a:defRPr/>
            </a:pPr>
            <a:r>
              <a:rPr lang="cs-CZ" dirty="0" smtClean="0"/>
              <a:t>Stal se svědkem sousedského </a:t>
            </a:r>
            <a:r>
              <a:rPr lang="cs-CZ" b="1" dirty="0" smtClean="0"/>
              <a:t>konfliktu</a:t>
            </a:r>
            <a:r>
              <a:rPr lang="cs-CZ" dirty="0" smtClean="0"/>
              <a:t>/……………. </a:t>
            </a:r>
            <a:endParaRPr lang="cs-CZ" dirty="0"/>
          </a:p>
          <a:p>
            <a:pPr marL="0" indent="0" fontAlgn="auto">
              <a:spcAft>
                <a:spcPts val="0"/>
              </a:spcAft>
              <a:buFont typeface="Arial" pitchFamily="34" charset="0"/>
              <a:buNone/>
              <a:defRPr/>
            </a:pPr>
            <a:r>
              <a:rPr lang="cs-CZ" b="1" dirty="0" smtClean="0"/>
              <a:t>Transport</a:t>
            </a:r>
            <a:r>
              <a:rPr lang="cs-CZ" dirty="0" smtClean="0"/>
              <a:t>/……………. nákladu byl velice obtížný.  </a:t>
            </a:r>
          </a:p>
          <a:p>
            <a:pPr marL="0" indent="0" fontAlgn="auto">
              <a:spcAft>
                <a:spcPts val="0"/>
              </a:spcAft>
              <a:buFont typeface="Arial" pitchFamily="34" charset="0"/>
              <a:buNone/>
              <a:defRPr/>
            </a:pPr>
            <a:r>
              <a:rPr lang="cs-CZ" dirty="0" smtClean="0"/>
              <a:t>Dostal jsem k svátku </a:t>
            </a:r>
            <a:r>
              <a:rPr lang="cs-CZ" b="1" dirty="0" smtClean="0"/>
              <a:t>bicykl</a:t>
            </a:r>
            <a:r>
              <a:rPr lang="cs-CZ" dirty="0" smtClean="0"/>
              <a:t>/……………….</a:t>
            </a:r>
            <a:endParaRPr lang="cs-CZ" dirty="0"/>
          </a:p>
        </p:txBody>
      </p:sp>
    </p:spTree>
  </p:cSld>
  <p:clrMapOvr>
    <a:masterClrMapping/>
  </p:clrMapOvr>
  <p:transition spd="slow">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813"/>
            <a:ext cx="8229600" cy="5721350"/>
          </a:xfrm>
        </p:spPr>
        <p:txBody>
          <a:bodyPr>
            <a:normAutofit/>
          </a:bodyPr>
          <a:lstStyle/>
          <a:p>
            <a:r>
              <a:rPr lang="cs-CZ" b="1" smtClean="0"/>
              <a:t>3)Vysvětli význam přej</a:t>
            </a:r>
            <a:r>
              <a:rPr lang="cs-CZ" b="1" smtClean="0">
                <a:latin typeface="Arial" charset="0"/>
              </a:rPr>
              <a:t>a</a:t>
            </a:r>
            <a:r>
              <a:rPr lang="cs-CZ" b="1" smtClean="0"/>
              <a:t>tých slov:</a:t>
            </a:r>
          </a:p>
          <a:p>
            <a:pPr>
              <a:buFont typeface="Arial" charset="0"/>
              <a:buNone/>
            </a:pPr>
            <a:r>
              <a:rPr lang="cs-CZ" smtClean="0"/>
              <a:t>  emigrant =</a:t>
            </a:r>
          </a:p>
          <a:p>
            <a:pPr>
              <a:buFont typeface="Arial" charset="0"/>
              <a:buNone/>
            </a:pPr>
            <a:r>
              <a:rPr lang="cs-CZ" smtClean="0"/>
              <a:t>  suplovat =</a:t>
            </a:r>
          </a:p>
          <a:p>
            <a:pPr>
              <a:buFont typeface="Arial" charset="0"/>
              <a:buNone/>
            </a:pPr>
            <a:r>
              <a:rPr lang="cs-CZ" smtClean="0"/>
              <a:t>  epidemie =</a:t>
            </a:r>
          </a:p>
          <a:p>
            <a:pPr>
              <a:buFont typeface="Arial" charset="0"/>
              <a:buNone/>
            </a:pPr>
            <a:r>
              <a:rPr lang="cs-CZ" smtClean="0"/>
              <a:t>  demokracie =</a:t>
            </a:r>
          </a:p>
          <a:p>
            <a:pPr>
              <a:buFont typeface="Arial" charset="0"/>
              <a:buNone/>
            </a:pPr>
            <a:r>
              <a:rPr lang="cs-CZ" smtClean="0"/>
              <a:t>  idea =</a:t>
            </a:r>
          </a:p>
          <a:p>
            <a:pPr>
              <a:buFont typeface="Arial" charset="0"/>
              <a:buNone/>
            </a:pPr>
            <a:r>
              <a:rPr lang="cs-CZ" smtClean="0"/>
              <a:t>  dezert =</a:t>
            </a:r>
          </a:p>
          <a:p>
            <a:pPr>
              <a:buFont typeface="Arial" charset="0"/>
              <a:buNone/>
            </a:pPr>
            <a:r>
              <a:rPr lang="cs-CZ" smtClean="0"/>
              <a:t>  subjektivní =</a:t>
            </a:r>
          </a:p>
          <a:p>
            <a:pPr>
              <a:buFont typeface="Arial" charset="0"/>
              <a:buNone/>
            </a:pPr>
            <a:r>
              <a:rPr lang="cs-CZ" smtClean="0"/>
              <a:t>  aktuality =</a:t>
            </a:r>
          </a:p>
        </p:txBody>
      </p:sp>
    </p:spTree>
  </p:cSld>
  <p:clrMapOvr>
    <a:masterClrMapping/>
  </p:clrMapOvr>
  <p:transition spd="slow">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9275"/>
            <a:ext cx="8229600" cy="5576888"/>
          </a:xfrm>
        </p:spPr>
        <p:txBody>
          <a:bodyPr rtlCol="0">
            <a:normAutofit/>
          </a:bodyPr>
          <a:lstStyle/>
          <a:p>
            <a:pPr fontAlgn="auto">
              <a:spcAft>
                <a:spcPts val="0"/>
              </a:spcAft>
              <a:buFont typeface="Arial" pitchFamily="34" charset="0"/>
              <a:buChar char="•"/>
              <a:defRPr/>
            </a:pPr>
            <a:r>
              <a:rPr lang="cs-CZ" b="1" dirty="0" smtClean="0"/>
              <a:t>4)Užij uvedená slova ve větách:</a:t>
            </a:r>
          </a:p>
          <a:p>
            <a:pPr marL="0" indent="0" fontAlgn="auto">
              <a:spcAft>
                <a:spcPts val="0"/>
              </a:spcAft>
              <a:buFont typeface="Arial" pitchFamily="34" charset="0"/>
              <a:buNone/>
              <a:defRPr/>
            </a:pPr>
            <a:r>
              <a:rPr lang="cs-CZ" dirty="0" smtClean="0"/>
              <a:t>  inzerát</a:t>
            </a:r>
          </a:p>
          <a:p>
            <a:pPr marL="0" indent="0" fontAlgn="auto">
              <a:spcAft>
                <a:spcPts val="0"/>
              </a:spcAft>
              <a:buFont typeface="Arial" pitchFamily="34" charset="0"/>
              <a:buNone/>
              <a:defRPr/>
            </a:pPr>
            <a:endParaRPr lang="cs-CZ" dirty="0"/>
          </a:p>
          <a:p>
            <a:pPr marL="0" indent="0" fontAlgn="auto">
              <a:spcAft>
                <a:spcPts val="0"/>
              </a:spcAft>
              <a:buFont typeface="Arial" pitchFamily="34" charset="0"/>
              <a:buNone/>
              <a:defRPr/>
            </a:pPr>
            <a:r>
              <a:rPr lang="cs-CZ" dirty="0" smtClean="0"/>
              <a:t>  koncert</a:t>
            </a:r>
          </a:p>
          <a:p>
            <a:pPr marL="0" indent="0" fontAlgn="auto">
              <a:spcAft>
                <a:spcPts val="0"/>
              </a:spcAft>
              <a:buFont typeface="Arial" pitchFamily="34" charset="0"/>
              <a:buNone/>
              <a:defRPr/>
            </a:pPr>
            <a:endParaRPr lang="cs-CZ" dirty="0"/>
          </a:p>
          <a:p>
            <a:pPr marL="0" indent="0" fontAlgn="auto">
              <a:spcAft>
                <a:spcPts val="0"/>
              </a:spcAft>
              <a:buFont typeface="Arial" pitchFamily="34" charset="0"/>
              <a:buNone/>
              <a:defRPr/>
            </a:pPr>
            <a:r>
              <a:rPr lang="cs-CZ" dirty="0" smtClean="0"/>
              <a:t>  hospitalizovat</a:t>
            </a:r>
          </a:p>
          <a:p>
            <a:pPr marL="0" indent="0" fontAlgn="auto">
              <a:spcAft>
                <a:spcPts val="0"/>
              </a:spcAft>
              <a:buFont typeface="Arial" pitchFamily="34" charset="0"/>
              <a:buNone/>
              <a:defRPr/>
            </a:pPr>
            <a:endParaRPr lang="cs-CZ" dirty="0"/>
          </a:p>
          <a:p>
            <a:pPr marL="0" indent="0" fontAlgn="auto">
              <a:spcAft>
                <a:spcPts val="0"/>
              </a:spcAft>
              <a:buFont typeface="Arial" pitchFamily="34" charset="0"/>
              <a:buNone/>
              <a:defRPr/>
            </a:pPr>
            <a:r>
              <a:rPr lang="cs-CZ" dirty="0" smtClean="0"/>
              <a:t>  exkurze</a:t>
            </a:r>
            <a:endParaRPr lang="cs-CZ" dirty="0"/>
          </a:p>
        </p:txBody>
      </p:sp>
    </p:spTree>
  </p:cSld>
  <p:clrMapOvr>
    <a:masterClrMapping/>
  </p:clrMapOvr>
  <p:transition spd="slow">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9275"/>
            <a:ext cx="8229600" cy="5576888"/>
          </a:xfrm>
        </p:spPr>
        <p:txBody>
          <a:bodyPr rtlCol="0">
            <a:normAutofit/>
          </a:bodyPr>
          <a:lstStyle/>
          <a:p>
            <a:pPr fontAlgn="auto">
              <a:spcAft>
                <a:spcPts val="0"/>
              </a:spcAft>
              <a:buFont typeface="Arial" pitchFamily="34" charset="0"/>
              <a:buChar char="•"/>
              <a:defRPr/>
            </a:pPr>
            <a:r>
              <a:rPr lang="cs-CZ" b="1" dirty="0" smtClean="0"/>
              <a:t>5)Znáš tyto sporty?</a:t>
            </a:r>
            <a:endParaRPr lang="cs-CZ" dirty="0" smtClean="0"/>
          </a:p>
          <a:p>
            <a:pPr marL="0" indent="0" fontAlgn="auto">
              <a:spcAft>
                <a:spcPts val="0"/>
              </a:spcAft>
              <a:buFont typeface="Arial" pitchFamily="34" charset="0"/>
              <a:buNone/>
              <a:defRPr/>
            </a:pPr>
            <a:r>
              <a:rPr lang="cs-CZ" dirty="0" smtClean="0"/>
              <a:t>  basketbal =</a:t>
            </a:r>
          </a:p>
          <a:p>
            <a:pPr marL="0" indent="0" fontAlgn="auto">
              <a:spcAft>
                <a:spcPts val="0"/>
              </a:spcAft>
              <a:buFont typeface="Arial" pitchFamily="34" charset="0"/>
              <a:buNone/>
              <a:defRPr/>
            </a:pPr>
            <a:r>
              <a:rPr lang="cs-CZ" dirty="0" smtClean="0"/>
              <a:t>  volejbal =</a:t>
            </a:r>
          </a:p>
          <a:p>
            <a:pPr marL="0" indent="0" fontAlgn="auto">
              <a:spcAft>
                <a:spcPts val="0"/>
              </a:spcAft>
              <a:buFont typeface="Arial" pitchFamily="34" charset="0"/>
              <a:buNone/>
              <a:defRPr/>
            </a:pPr>
            <a:r>
              <a:rPr lang="cs-CZ" dirty="0" smtClean="0"/>
              <a:t>  handbal =</a:t>
            </a:r>
          </a:p>
          <a:p>
            <a:pPr marL="0" indent="0" fontAlgn="auto">
              <a:spcAft>
                <a:spcPts val="0"/>
              </a:spcAft>
              <a:buFont typeface="Arial" pitchFamily="34" charset="0"/>
              <a:buNone/>
              <a:defRPr/>
            </a:pPr>
            <a:r>
              <a:rPr lang="cs-CZ" dirty="0" smtClean="0"/>
              <a:t>  baseball =</a:t>
            </a:r>
          </a:p>
          <a:p>
            <a:pPr marL="0" indent="0" fontAlgn="auto">
              <a:spcAft>
                <a:spcPts val="0"/>
              </a:spcAft>
              <a:buFont typeface="Arial" pitchFamily="34" charset="0"/>
              <a:buNone/>
              <a:defRPr/>
            </a:pPr>
            <a:r>
              <a:rPr lang="cs-CZ" dirty="0" smtClean="0"/>
              <a:t>  curling =</a:t>
            </a:r>
          </a:p>
          <a:p>
            <a:pPr marL="0" indent="0" fontAlgn="auto">
              <a:spcAft>
                <a:spcPts val="0"/>
              </a:spcAft>
              <a:buFont typeface="Arial" pitchFamily="34" charset="0"/>
              <a:buNone/>
              <a:defRPr/>
            </a:pPr>
            <a:r>
              <a:rPr lang="cs-CZ" dirty="0" smtClean="0"/>
              <a:t>  </a:t>
            </a:r>
            <a:r>
              <a:rPr lang="cs-CZ" dirty="0" err="1" smtClean="0"/>
              <a:t>fishing</a:t>
            </a:r>
            <a:r>
              <a:rPr lang="cs-CZ" dirty="0" smtClean="0"/>
              <a:t> =</a:t>
            </a:r>
          </a:p>
          <a:p>
            <a:pPr marL="0" indent="0" fontAlgn="auto">
              <a:spcAft>
                <a:spcPts val="0"/>
              </a:spcAft>
              <a:buFont typeface="Arial" pitchFamily="34" charset="0"/>
              <a:buNone/>
              <a:defRPr/>
            </a:pPr>
            <a:r>
              <a:rPr lang="cs-CZ" dirty="0" smtClean="0"/>
              <a:t>  pentatlon =</a:t>
            </a:r>
          </a:p>
          <a:p>
            <a:pPr marL="0" indent="0" fontAlgn="auto">
              <a:spcAft>
                <a:spcPts val="0"/>
              </a:spcAft>
              <a:buFont typeface="Arial" pitchFamily="34" charset="0"/>
              <a:buNone/>
              <a:defRPr/>
            </a:pPr>
            <a:r>
              <a:rPr lang="cs-CZ" dirty="0" smtClean="0"/>
              <a:t>  fotbal =</a:t>
            </a:r>
            <a:endParaRPr lang="cs-CZ" dirty="0"/>
          </a:p>
        </p:txBody>
      </p:sp>
    </p:spTree>
  </p:cSld>
  <p:clrMapOvr>
    <a:masterClrMapping/>
  </p:clrMapOvr>
  <p:transition spd="slow">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813"/>
            <a:ext cx="8229600" cy="5721350"/>
          </a:xfrm>
        </p:spPr>
        <p:txBody>
          <a:bodyPr rtlCol="0">
            <a:normAutofit/>
          </a:bodyPr>
          <a:lstStyle/>
          <a:p>
            <a:pPr fontAlgn="auto">
              <a:spcAft>
                <a:spcPts val="0"/>
              </a:spcAft>
              <a:buFont typeface="Arial" pitchFamily="34" charset="0"/>
              <a:buChar char="•"/>
              <a:defRPr/>
            </a:pPr>
            <a:r>
              <a:rPr lang="cs-CZ" b="1" dirty="0" smtClean="0"/>
              <a:t>6)Utvoř sousloví:</a:t>
            </a:r>
            <a:endParaRPr lang="cs-CZ" b="1" dirty="0"/>
          </a:p>
          <a:p>
            <a:pPr marL="0" indent="0" fontAlgn="auto">
              <a:spcAft>
                <a:spcPts val="0"/>
              </a:spcAft>
              <a:buFont typeface="Arial" pitchFamily="34" charset="0"/>
              <a:buNone/>
              <a:defRPr/>
            </a:pPr>
            <a:r>
              <a:rPr lang="cs-CZ" dirty="0" smtClean="0"/>
              <a:t>  filmový ……………………..</a:t>
            </a:r>
          </a:p>
          <a:p>
            <a:pPr marL="0" indent="0" fontAlgn="auto">
              <a:spcAft>
                <a:spcPts val="0"/>
              </a:spcAft>
              <a:buFont typeface="Arial" pitchFamily="34" charset="0"/>
              <a:buNone/>
              <a:defRPr/>
            </a:pPr>
            <a:r>
              <a:rPr lang="cs-CZ" dirty="0" smtClean="0"/>
              <a:t>  absolutistický ………………………</a:t>
            </a:r>
          </a:p>
          <a:p>
            <a:pPr marL="0" indent="0" fontAlgn="auto">
              <a:spcAft>
                <a:spcPts val="0"/>
              </a:spcAft>
              <a:buFont typeface="Arial" pitchFamily="34" charset="0"/>
              <a:buNone/>
              <a:defRPr/>
            </a:pPr>
            <a:r>
              <a:rPr lang="cs-CZ" dirty="0" smtClean="0"/>
              <a:t>  fotbalová ………………………….</a:t>
            </a:r>
          </a:p>
          <a:p>
            <a:pPr marL="0" indent="0" fontAlgn="auto">
              <a:spcAft>
                <a:spcPts val="0"/>
              </a:spcAft>
              <a:buFont typeface="Arial" pitchFamily="34" charset="0"/>
              <a:buNone/>
              <a:defRPr/>
            </a:pPr>
            <a:r>
              <a:rPr lang="cs-CZ" dirty="0" smtClean="0"/>
              <a:t>  chemická …………………………</a:t>
            </a:r>
          </a:p>
          <a:p>
            <a:pPr marL="0" indent="0" fontAlgn="auto">
              <a:spcAft>
                <a:spcPts val="0"/>
              </a:spcAft>
              <a:buFont typeface="Arial" pitchFamily="34" charset="0"/>
              <a:buNone/>
              <a:defRPr/>
            </a:pPr>
            <a:r>
              <a:rPr lang="cs-CZ" dirty="0" smtClean="0"/>
              <a:t>  evropská ………………………</a:t>
            </a:r>
          </a:p>
          <a:p>
            <a:pPr marL="0" indent="0" fontAlgn="auto">
              <a:spcAft>
                <a:spcPts val="0"/>
              </a:spcAft>
              <a:buFont typeface="Arial" pitchFamily="34" charset="0"/>
              <a:buNone/>
              <a:defRPr/>
            </a:pPr>
            <a:r>
              <a:rPr lang="cs-CZ" dirty="0" smtClean="0"/>
              <a:t>  chirurgická ……………………..</a:t>
            </a:r>
          </a:p>
          <a:p>
            <a:pPr marL="0" indent="0" fontAlgn="auto">
              <a:spcAft>
                <a:spcPts val="0"/>
              </a:spcAft>
              <a:buFont typeface="Arial" pitchFamily="34" charset="0"/>
              <a:buNone/>
              <a:defRPr/>
            </a:pPr>
            <a:r>
              <a:rPr lang="cs-CZ" dirty="0" smtClean="0"/>
              <a:t>  digitální ……………………….</a:t>
            </a:r>
          </a:p>
          <a:p>
            <a:pPr marL="0" indent="0" fontAlgn="auto">
              <a:spcAft>
                <a:spcPts val="0"/>
              </a:spcAft>
              <a:buFont typeface="Arial" pitchFamily="34" charset="0"/>
              <a:buNone/>
              <a:defRPr/>
            </a:pPr>
            <a:r>
              <a:rPr lang="cs-CZ" dirty="0" smtClean="0"/>
              <a:t>  americký ……………………………..</a:t>
            </a:r>
            <a:endParaRPr lang="cs-CZ" dirty="0"/>
          </a:p>
        </p:txBody>
      </p:sp>
    </p:spTree>
  </p:cSld>
  <p:clrMapOvr>
    <a:masterClrMapping/>
  </p:clrMapOvr>
  <p:transition spd="slow">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9275"/>
            <a:ext cx="8229600" cy="5576888"/>
          </a:xfrm>
        </p:spPr>
        <p:txBody>
          <a:bodyPr rtlCol="0">
            <a:normAutofit/>
          </a:bodyPr>
          <a:lstStyle/>
          <a:p>
            <a:pPr fontAlgn="auto">
              <a:spcAft>
                <a:spcPts val="0"/>
              </a:spcAft>
              <a:buFont typeface="Arial" pitchFamily="34" charset="0"/>
              <a:buChar char="•"/>
              <a:defRPr/>
            </a:pPr>
            <a:r>
              <a:rPr lang="cs-CZ" b="1" dirty="0" smtClean="0"/>
              <a:t>7)Zapiš do hranatých závorek výslovnost  </a:t>
            </a:r>
          </a:p>
          <a:p>
            <a:pPr marL="0" indent="0" fontAlgn="auto">
              <a:spcAft>
                <a:spcPts val="0"/>
              </a:spcAft>
              <a:buFont typeface="Arial" pitchFamily="34" charset="0"/>
              <a:buNone/>
              <a:defRPr/>
            </a:pPr>
            <a:r>
              <a:rPr lang="cs-CZ" b="1" dirty="0"/>
              <a:t> </a:t>
            </a:r>
            <a:r>
              <a:rPr lang="cs-CZ" b="1" dirty="0" smtClean="0"/>
              <a:t>      těchto slov:</a:t>
            </a:r>
          </a:p>
          <a:p>
            <a:pPr marL="0" indent="0" fontAlgn="auto">
              <a:spcAft>
                <a:spcPts val="0"/>
              </a:spcAft>
              <a:buFont typeface="Arial" pitchFamily="34" charset="0"/>
              <a:buNone/>
              <a:defRPr/>
            </a:pPr>
            <a:r>
              <a:rPr lang="cs-CZ" dirty="0" smtClean="0"/>
              <a:t>  praxe</a:t>
            </a:r>
          </a:p>
          <a:p>
            <a:pPr marL="0" indent="0" fontAlgn="auto">
              <a:spcAft>
                <a:spcPts val="0"/>
              </a:spcAft>
              <a:buFont typeface="Arial" pitchFamily="34" charset="0"/>
              <a:buNone/>
              <a:defRPr/>
            </a:pPr>
            <a:r>
              <a:rPr lang="cs-CZ" dirty="0" smtClean="0"/>
              <a:t>  diktát</a:t>
            </a:r>
          </a:p>
          <a:p>
            <a:pPr marL="0" indent="0" fontAlgn="auto">
              <a:spcAft>
                <a:spcPts val="0"/>
              </a:spcAft>
              <a:buFont typeface="Arial" pitchFamily="34" charset="0"/>
              <a:buNone/>
              <a:defRPr/>
            </a:pPr>
            <a:r>
              <a:rPr lang="cs-CZ" dirty="0" smtClean="0"/>
              <a:t>  literatura</a:t>
            </a:r>
          </a:p>
          <a:p>
            <a:pPr marL="0" indent="0" fontAlgn="auto">
              <a:spcAft>
                <a:spcPts val="0"/>
              </a:spcAft>
              <a:buFont typeface="Arial" pitchFamily="34" charset="0"/>
              <a:buNone/>
              <a:defRPr/>
            </a:pPr>
            <a:r>
              <a:rPr lang="cs-CZ" dirty="0" smtClean="0"/>
              <a:t>  dieta</a:t>
            </a:r>
          </a:p>
          <a:p>
            <a:pPr marL="0" indent="0" fontAlgn="auto">
              <a:spcAft>
                <a:spcPts val="0"/>
              </a:spcAft>
              <a:buFont typeface="Arial" pitchFamily="34" charset="0"/>
              <a:buNone/>
              <a:defRPr/>
            </a:pPr>
            <a:r>
              <a:rPr lang="cs-CZ" dirty="0" smtClean="0"/>
              <a:t>  existence</a:t>
            </a:r>
          </a:p>
          <a:p>
            <a:pPr marL="0" indent="0" fontAlgn="auto">
              <a:spcAft>
                <a:spcPts val="0"/>
              </a:spcAft>
              <a:buFont typeface="Arial" pitchFamily="34" charset="0"/>
              <a:buNone/>
              <a:defRPr/>
            </a:pPr>
            <a:r>
              <a:rPr lang="cs-CZ" dirty="0" smtClean="0"/>
              <a:t>  diskuse</a:t>
            </a:r>
          </a:p>
          <a:p>
            <a:pPr marL="0" indent="0" fontAlgn="auto">
              <a:spcAft>
                <a:spcPts val="0"/>
              </a:spcAft>
              <a:buFont typeface="Arial" pitchFamily="34" charset="0"/>
              <a:buNone/>
              <a:defRPr/>
            </a:pPr>
            <a:r>
              <a:rPr lang="cs-CZ" dirty="0" smtClean="0"/>
              <a:t>  akvárium</a:t>
            </a:r>
            <a:endParaRPr lang="cs-CZ" dirty="0"/>
          </a:p>
        </p:txBody>
      </p:sp>
    </p:spTree>
  </p:cSld>
  <p:clrMapOvr>
    <a:masterClrMapping/>
  </p:clrMapOvr>
  <p:transition spd="slow">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250"/>
            <a:ext cx="8229600" cy="5649913"/>
          </a:xfrm>
        </p:spPr>
        <p:txBody>
          <a:bodyPr rtlCol="0">
            <a:normAutofit/>
          </a:bodyPr>
          <a:lstStyle/>
          <a:p>
            <a:pPr fontAlgn="auto">
              <a:spcAft>
                <a:spcPts val="0"/>
              </a:spcAft>
              <a:buFont typeface="Arial" pitchFamily="34" charset="0"/>
              <a:buChar char="•"/>
              <a:defRPr/>
            </a:pPr>
            <a:r>
              <a:rPr lang="cs-CZ" b="1" dirty="0" smtClean="0"/>
              <a:t>8)Doplň jména osobností:</a:t>
            </a:r>
          </a:p>
          <a:p>
            <a:pPr marL="0" indent="0" fontAlgn="auto">
              <a:spcAft>
                <a:spcPts val="0"/>
              </a:spcAft>
              <a:buFont typeface="Arial" pitchFamily="34" charset="0"/>
              <a:buNone/>
              <a:defRPr/>
            </a:pPr>
            <a:r>
              <a:rPr lang="cs-CZ" dirty="0" smtClean="0"/>
              <a:t>Knihu Robinson </a:t>
            </a:r>
            <a:r>
              <a:rPr lang="cs-CZ" dirty="0" err="1" smtClean="0"/>
              <a:t>Crusoe</a:t>
            </a:r>
            <a:r>
              <a:rPr lang="cs-CZ" dirty="0" smtClean="0"/>
              <a:t> napsal </a:t>
            </a:r>
            <a:r>
              <a:rPr lang="cs-CZ" b="1" dirty="0" smtClean="0"/>
              <a:t>D</a:t>
            </a:r>
            <a:r>
              <a:rPr lang="cs-CZ" dirty="0" smtClean="0"/>
              <a:t>………… </a:t>
            </a:r>
            <a:r>
              <a:rPr lang="cs-CZ" b="1" dirty="0" smtClean="0"/>
              <a:t>D</a:t>
            </a:r>
            <a:r>
              <a:rPr lang="cs-CZ" dirty="0" smtClean="0"/>
              <a:t>…………</a:t>
            </a:r>
          </a:p>
          <a:p>
            <a:pPr marL="0" indent="0" fontAlgn="auto">
              <a:spcAft>
                <a:spcPts val="0"/>
              </a:spcAft>
              <a:buFont typeface="Arial" pitchFamily="34" charset="0"/>
              <a:buNone/>
              <a:defRPr/>
            </a:pPr>
            <a:r>
              <a:rPr lang="cs-CZ" dirty="0" smtClean="0"/>
              <a:t>Autorem tragédie Romeo a Julie je anglický dramatik </a:t>
            </a:r>
            <a:r>
              <a:rPr lang="cs-CZ" b="1" dirty="0" smtClean="0"/>
              <a:t>W</a:t>
            </a:r>
            <a:r>
              <a:rPr lang="cs-CZ" dirty="0" smtClean="0"/>
              <a:t>……………… </a:t>
            </a:r>
            <a:r>
              <a:rPr lang="cs-CZ" b="1" dirty="0" smtClean="0"/>
              <a:t>S</a:t>
            </a:r>
            <a:r>
              <a:rPr lang="cs-CZ" dirty="0" smtClean="0"/>
              <a:t>…………………………..</a:t>
            </a:r>
          </a:p>
          <a:p>
            <a:pPr marL="0" indent="0" fontAlgn="auto">
              <a:spcAft>
                <a:spcPts val="0"/>
              </a:spcAft>
              <a:buFont typeface="Arial" pitchFamily="34" charset="0"/>
              <a:buNone/>
              <a:defRPr/>
            </a:pPr>
            <a:r>
              <a:rPr lang="cs-CZ" dirty="0" smtClean="0"/>
              <a:t>V trójské válce bojoval i hrdinný </a:t>
            </a:r>
            <a:r>
              <a:rPr lang="cs-CZ" b="1" dirty="0" smtClean="0"/>
              <a:t>A</a:t>
            </a:r>
            <a:r>
              <a:rPr lang="cs-CZ" dirty="0" smtClean="0"/>
              <a:t>……............</a:t>
            </a:r>
          </a:p>
          <a:p>
            <a:pPr marL="0" indent="0" fontAlgn="auto">
              <a:spcAft>
                <a:spcPts val="0"/>
              </a:spcAft>
              <a:buFont typeface="Arial" pitchFamily="34" charset="0"/>
              <a:buNone/>
              <a:defRPr/>
            </a:pPr>
            <a:r>
              <a:rPr lang="cs-CZ" dirty="0" smtClean="0"/>
              <a:t>Zakladatelem sci-fi literatury je francouzský spisovatel </a:t>
            </a:r>
            <a:r>
              <a:rPr lang="cs-CZ" b="1" dirty="0" smtClean="0"/>
              <a:t>J</a:t>
            </a:r>
            <a:r>
              <a:rPr lang="cs-CZ" dirty="0" smtClean="0"/>
              <a:t>…………. </a:t>
            </a:r>
            <a:r>
              <a:rPr lang="cs-CZ" b="1" dirty="0" smtClean="0"/>
              <a:t>V</a:t>
            </a:r>
            <a:r>
              <a:rPr lang="cs-CZ" dirty="0" smtClean="0"/>
              <a:t>…………….</a:t>
            </a:r>
          </a:p>
          <a:p>
            <a:pPr marL="0" indent="0" fontAlgn="auto">
              <a:spcAft>
                <a:spcPts val="0"/>
              </a:spcAft>
              <a:buFont typeface="Arial" pitchFamily="34" charset="0"/>
              <a:buNone/>
              <a:defRPr/>
            </a:pPr>
            <a:r>
              <a:rPr lang="cs-CZ" dirty="0" smtClean="0"/>
              <a:t>Ke skále byl přikován bájný </a:t>
            </a:r>
            <a:r>
              <a:rPr lang="cs-CZ" b="1" dirty="0" smtClean="0"/>
              <a:t>P</a:t>
            </a:r>
            <a:r>
              <a:rPr lang="cs-CZ" dirty="0" smtClean="0"/>
              <a:t>…………………..</a:t>
            </a:r>
          </a:p>
          <a:p>
            <a:pPr marL="0" indent="0" fontAlgn="auto">
              <a:spcAft>
                <a:spcPts val="0"/>
              </a:spcAft>
              <a:buFont typeface="Arial" pitchFamily="34" charset="0"/>
              <a:buNone/>
              <a:defRPr/>
            </a:pPr>
            <a:r>
              <a:rPr lang="cs-CZ" dirty="0" smtClean="0"/>
              <a:t>Autorem matematické věty je </a:t>
            </a:r>
            <a:r>
              <a:rPr lang="cs-CZ" b="1" dirty="0" smtClean="0"/>
              <a:t>P</a:t>
            </a:r>
            <a:r>
              <a:rPr lang="cs-CZ" dirty="0" smtClean="0"/>
              <a:t>…………………</a:t>
            </a:r>
            <a:endParaRPr lang="cs-CZ" dirty="0"/>
          </a:p>
        </p:txBody>
      </p:sp>
    </p:spTree>
  </p:cSld>
  <p:clrMapOvr>
    <a:masterClrMapping/>
  </p:clrMapOvr>
  <p:transition spd="slow">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p:txBody>
          <a:bodyPr/>
          <a:lstStyle/>
          <a:p>
            <a:r>
              <a:rPr lang="cs-CZ" smtClean="0"/>
              <a:t>Zdroje:</a:t>
            </a:r>
          </a:p>
        </p:txBody>
      </p:sp>
      <p:sp>
        <p:nvSpPr>
          <p:cNvPr id="26626" name="Zástupný symbol pro obsah 2"/>
          <p:cNvSpPr>
            <a:spLocks noGrp="1"/>
          </p:cNvSpPr>
          <p:nvPr>
            <p:ph idx="1"/>
          </p:nvPr>
        </p:nvSpPr>
        <p:spPr/>
        <p:txBody>
          <a:bodyPr/>
          <a:lstStyle/>
          <a:p>
            <a:r>
              <a:rPr lang="cs-CZ" sz="2800" smtClean="0"/>
              <a:t>http: //office.microsoft.com</a:t>
            </a:r>
          </a:p>
        </p:txBody>
      </p:sp>
    </p:spTree>
  </p:cSld>
  <p:clrMapOvr>
    <a:masterClrMapping/>
  </p:clrMapOvr>
  <p:transition spd="slow">
    <p:wipe dir="d"/>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923</TotalTime>
  <Words>357</Words>
  <Application>Microsoft Office PowerPoint</Application>
  <PresentationFormat>On-screen Show (4:3)</PresentationFormat>
  <Paragraphs>93</Paragraphs>
  <Slides>11</Slides>
  <Notes>3</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11</vt:i4>
      </vt:variant>
    </vt:vector>
  </HeadingPairs>
  <TitlesOfParts>
    <vt:vector size="15" baseType="lpstr">
      <vt:lpstr>Calibri</vt:lpstr>
      <vt:lpstr>Arial</vt:lpstr>
      <vt:lpstr>Times New Roman</vt:lpstr>
      <vt:lpstr>Motiv sady Office</vt:lpstr>
      <vt:lpstr>Snímek 1</vt:lpstr>
      <vt:lpstr>Snímek 2</vt:lpstr>
      <vt:lpstr>SLOVA PŘEJATÁ – opakovací test</vt:lpstr>
      <vt:lpstr>Snímek 4</vt:lpstr>
      <vt:lpstr>Snímek 5</vt:lpstr>
      <vt:lpstr>Snímek 6</vt:lpstr>
      <vt:lpstr>Snímek 7</vt:lpstr>
      <vt:lpstr>Snímek 8</vt:lpstr>
      <vt:lpstr>Snímek 9</vt:lpstr>
      <vt:lpstr>Snímek 10</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Jarní květiny</dc:title>
  <dc:creator>Eva</dc:creator>
  <cp:lastModifiedBy>DUM</cp:lastModifiedBy>
  <cp:revision>197</cp:revision>
  <dcterms:created xsi:type="dcterms:W3CDTF">2012-03-26T21:10:22Z</dcterms:created>
  <dcterms:modified xsi:type="dcterms:W3CDTF">2013-01-25T17:43:14Z</dcterms:modified>
</cp:coreProperties>
</file>