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81" r:id="rId2"/>
    <p:sldId id="282" r:id="rId3"/>
    <p:sldId id="256" r:id="rId4"/>
    <p:sldId id="257" r:id="rId5"/>
    <p:sldId id="259" r:id="rId6"/>
    <p:sldId id="263" r:id="rId7"/>
    <p:sldId id="267" r:id="rId8"/>
    <p:sldId id="270" r:id="rId9"/>
    <p:sldId id="266" r:id="rId10"/>
    <p:sldId id="265" r:id="rId11"/>
    <p:sldId id="262" r:id="rId12"/>
    <p:sldId id="268" r:id="rId13"/>
    <p:sldId id="261" r:id="rId14"/>
    <p:sldId id="271" r:id="rId15"/>
    <p:sldId id="272" r:id="rId16"/>
    <p:sldId id="279" r:id="rId17"/>
    <p:sldId id="275" r:id="rId18"/>
    <p:sldId id="277" r:id="rId19"/>
    <p:sldId id="278" r:id="rId20"/>
    <p:sldId id="276" r:id="rId21"/>
    <p:sldId id="274" r:id="rId22"/>
    <p:sldId id="280" r:id="rId23"/>
    <p:sldId id="27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F7F3F"/>
    <a:srgbClr val="CE9D6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8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E8902E-9CC9-405F-94CE-F25A392FFC09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CDCB81-2796-4D04-91CE-5F658708B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CDCB81-2796-4D04-91CE-5F658708B95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D93B2-1AE4-4459-BDDB-E738CEFD9A1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DE92-B2DC-42C1-92E3-577AA75E9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D93B2-1AE4-4459-BDDB-E738CEFD9A1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DE92-B2DC-42C1-92E3-577AA75E9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D93B2-1AE4-4459-BDDB-E738CEFD9A1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DE92-B2DC-42C1-92E3-577AA75E9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D93B2-1AE4-4459-BDDB-E738CEFD9A1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DE92-B2DC-42C1-92E3-577AA75E9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D93B2-1AE4-4459-BDDB-E738CEFD9A1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DE92-B2DC-42C1-92E3-577AA75E9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D93B2-1AE4-4459-BDDB-E738CEFD9A1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DE92-B2DC-42C1-92E3-577AA75E9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D93B2-1AE4-4459-BDDB-E738CEFD9A1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DE92-B2DC-42C1-92E3-577AA75E9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D93B2-1AE4-4459-BDDB-E738CEFD9A1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DE92-B2DC-42C1-92E3-577AA75E9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D93B2-1AE4-4459-BDDB-E738CEFD9A1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DE92-B2DC-42C1-92E3-577AA75E9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D93B2-1AE4-4459-BDDB-E738CEFD9A1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DE92-B2DC-42C1-92E3-577AA75E9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D93B2-1AE4-4459-BDDB-E738CEFD9A1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DE92-B2DC-42C1-92E3-577AA75E9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E9D6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8D93B2-1AE4-4459-BDDB-E738CEFD9A1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16DE92-B2DC-42C1-92E3-577AA75E9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aintpaulia-cz.wbs.cz/skudci-pokojovych-kveti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7. 2. 2011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Škůdci a choroby pokojových rostlin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7149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Okrasné sadovnictví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76672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ŠKŮDCI A CHOROBY POKOJOVÝCH ROSTLIN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naskenovanými obrázky.</a:t>
            </a:r>
          </a:p>
          <a:p>
            <a:endParaRPr lang="cs-CZ" dirty="0"/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55576" y="2132856"/>
            <a:ext cx="7704856" cy="1440160"/>
          </a:xfrm>
          <a:prstGeom prst="roundRect">
            <a:avLst/>
          </a:prstGeom>
          <a:solidFill>
            <a:srgbClr val="BF7F3F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132856"/>
            <a:ext cx="8784976" cy="1470025"/>
          </a:xfrm>
        </p:spPr>
        <p:txBody>
          <a:bodyPr>
            <a:noAutofit/>
          </a:bodyPr>
          <a:lstStyle/>
          <a:p>
            <a:r>
              <a:rPr lang="cs-CZ" sz="72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ŠKŮDCI A CHOROBY</a:t>
            </a:r>
            <a:r>
              <a:rPr lang="cs-CZ" sz="7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72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860032" y="5733256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60648"/>
            <a:ext cx="5904656" cy="631442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8000" u="sng" cap="none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ŠKŮDCI</a:t>
            </a:r>
            <a:endParaRPr lang="cs-CZ" sz="8000" u="sng" cap="none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saintpaulia-cz.wbs.cz/cervec_vlna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490" y="1556792"/>
            <a:ext cx="3682913" cy="446449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Červci</a:t>
            </a:r>
            <a:endParaRPr lang="cs-CZ" sz="60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600" b="1" dirty="0" smtClean="0"/>
              <a:t>Červec je drobný oválný hmyz velký </a:t>
            </a:r>
            <a:r>
              <a:rPr lang="cs-CZ" sz="1600" b="1" dirty="0" smtClean="0"/>
              <a:t>                3-6 </a:t>
            </a:r>
            <a:r>
              <a:rPr lang="cs-CZ" sz="1600" b="1" dirty="0" smtClean="0"/>
              <a:t>mm pokrytý bílou vatou. </a:t>
            </a:r>
          </a:p>
          <a:p>
            <a:pPr algn="just"/>
            <a:r>
              <a:rPr lang="cs-CZ" sz="1600" b="1" dirty="0" smtClean="0"/>
              <a:t>Všechna jeho vývojová stádia jsou pohyblivá. </a:t>
            </a:r>
          </a:p>
          <a:p>
            <a:pPr algn="just"/>
            <a:r>
              <a:rPr lang="cs-CZ" sz="1600" b="1" dirty="0" smtClean="0"/>
              <a:t>Saje hlavně v úžlabí a na spodní straně listů různých rostlin. </a:t>
            </a:r>
          </a:p>
          <a:p>
            <a:pPr algn="just"/>
            <a:r>
              <a:rPr lang="cs-CZ" sz="1600" b="1" dirty="0" smtClean="0"/>
              <a:t>Silně napadená rostlina vadne, její listy žloutnou a opadávají. </a:t>
            </a:r>
          </a:p>
          <a:p>
            <a:pPr algn="just"/>
            <a:r>
              <a:rPr lang="cs-CZ" sz="1600" b="1" dirty="0" smtClean="0"/>
              <a:t>Zachránit rostlinu může postřik nebo snadněji červce v začátku napadení setřeme vlhkým hadříkem.</a:t>
            </a:r>
            <a:endParaRPr lang="cs-CZ" sz="1600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24578" name="Picture 2" descr="http://saintpaulia-cz.wbs.cz/housen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556792"/>
            <a:ext cx="3926954" cy="446472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Obdélník 2"/>
          <p:cNvSpPr/>
          <p:nvPr/>
        </p:nvSpPr>
        <p:spPr>
          <a:xfrm>
            <a:off x="5796136" y="47667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Housenky</a:t>
            </a:r>
            <a:endParaRPr lang="cs-CZ" sz="60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600" b="1" dirty="0" smtClean="0"/>
              <a:t>Různé housenky mohou škodit především v zimní zahradě, v obytných místnostech se vyskytují málokdy. </a:t>
            </a:r>
          </a:p>
          <a:p>
            <a:pPr algn="just"/>
            <a:r>
              <a:rPr lang="cs-CZ" sz="1600" b="1" dirty="0" smtClean="0"/>
              <a:t>Prozrazují se vyžranými částmi na listech.</a:t>
            </a:r>
          </a:p>
          <a:p>
            <a:pPr algn="just"/>
            <a:r>
              <a:rPr lang="cs-CZ" sz="1600" b="1" dirty="0" smtClean="0"/>
              <a:t>Některé housenky spřádají listy pavučinovitými vlákny. </a:t>
            </a:r>
          </a:p>
          <a:p>
            <a:pPr algn="just"/>
            <a:r>
              <a:rPr lang="cs-CZ" sz="1600" b="1" dirty="0" smtClean="0"/>
              <a:t>Většinou postačuje sběr housenek </a:t>
            </a:r>
            <a:r>
              <a:rPr lang="cs-CZ" sz="1600" b="1" dirty="0" smtClean="0"/>
              <a:t>                   a </a:t>
            </a:r>
            <a:r>
              <a:rPr lang="cs-CZ" sz="1600" b="1" dirty="0" smtClean="0"/>
              <a:t>jejich zničení.</a:t>
            </a:r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28674" name="Picture 2" descr="http://saintpaulia-cz.wbs.cz/lalokonose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628800"/>
            <a:ext cx="3577580" cy="449582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Lalokonosec</a:t>
            </a:r>
            <a:endParaRPr lang="cs-CZ" sz="60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600" b="1" dirty="0" smtClean="0"/>
              <a:t>Nejnebezpečnější jsou beznohé larvy tohoto brouka.</a:t>
            </a:r>
          </a:p>
          <a:p>
            <a:pPr algn="just"/>
            <a:r>
              <a:rPr lang="cs-CZ" sz="1600" b="1" dirty="0" smtClean="0"/>
              <a:t> Žijí v substrátu a ožírají kořeny, </a:t>
            </a:r>
            <a:r>
              <a:rPr lang="cs-CZ" sz="1600" b="1" dirty="0" smtClean="0"/>
              <a:t>cibule                          </a:t>
            </a:r>
            <a:r>
              <a:rPr lang="cs-CZ" sz="1600" b="1" dirty="0" smtClean="0"/>
              <a:t>a hlízy. </a:t>
            </a:r>
          </a:p>
          <a:p>
            <a:pPr algn="just"/>
            <a:r>
              <a:rPr lang="cs-CZ" sz="1600" b="1" dirty="0" smtClean="0"/>
              <a:t>Přítomnost škůdce poznáme pozdě, když jsou kořeny poškozené a rostlina vadne. </a:t>
            </a:r>
          </a:p>
          <a:p>
            <a:pPr algn="just"/>
            <a:r>
              <a:rPr lang="cs-CZ" sz="1600" b="1" dirty="0" smtClean="0"/>
              <a:t>Brouka někdy prozradí požerky na listech. </a:t>
            </a:r>
          </a:p>
          <a:p>
            <a:pPr algn="just"/>
            <a:r>
              <a:rPr lang="cs-CZ" sz="1600" b="1" dirty="0" smtClean="0"/>
              <a:t>Nejčastěji napadá brambořík, prvosenku, begónie, azalky. </a:t>
            </a:r>
          </a:p>
          <a:p>
            <a:pPr algn="just"/>
            <a:r>
              <a:rPr lang="cs-CZ" sz="1600" b="1" dirty="0" smtClean="0"/>
              <a:t>Postřik </a:t>
            </a:r>
            <a:r>
              <a:rPr lang="cs-CZ" sz="1600" b="1" dirty="0" err="1" smtClean="0"/>
              <a:t>Furadan</a:t>
            </a:r>
            <a:r>
              <a:rPr lang="cs-CZ" sz="1600" b="1" dirty="0" smtClean="0"/>
              <a:t> -  zálivku není možné provádět v bytě.</a:t>
            </a:r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21506" name="Picture 2" descr="http://saintpaulia-cz.wbs.cz/mol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628800"/>
            <a:ext cx="3582953" cy="451763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Molice</a:t>
            </a:r>
            <a:endParaRPr lang="cs-CZ" sz="60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600" b="1" dirty="0" smtClean="0"/>
              <a:t>Bílý křídlatý hmyz ("bílá muška") </a:t>
            </a:r>
          </a:p>
          <a:p>
            <a:pPr algn="just"/>
            <a:r>
              <a:rPr lang="cs-CZ" sz="1600" b="1" dirty="0" smtClean="0"/>
              <a:t>Patří k obtížnému savému hmyzu hlavně na velkokvětých pelargoniích, fuchsiích, begóniích a na netýkavkách.</a:t>
            </a:r>
          </a:p>
          <a:p>
            <a:pPr algn="just"/>
            <a:r>
              <a:rPr lang="cs-CZ" sz="1600" b="1" dirty="0" smtClean="0"/>
              <a:t>Nazelenalé larvy sají na spodní straně listů a pokrývají je lepkavou medovicí. </a:t>
            </a:r>
          </a:p>
          <a:p>
            <a:pPr algn="just"/>
            <a:r>
              <a:rPr lang="cs-CZ" sz="1600" b="1" dirty="0" smtClean="0"/>
              <a:t>Silně napadený list žloutne a opadává. </a:t>
            </a:r>
          </a:p>
          <a:p>
            <a:pPr algn="just"/>
            <a:r>
              <a:rPr lang="cs-CZ" sz="1600" b="1" dirty="0" smtClean="0"/>
              <a:t>Rychle se rozšiřují </a:t>
            </a:r>
          </a:p>
          <a:p>
            <a:pPr algn="just"/>
            <a:r>
              <a:rPr lang="cs-CZ" sz="1600" b="1" dirty="0" smtClean="0"/>
              <a:t>Postřik (</a:t>
            </a:r>
            <a:r>
              <a:rPr lang="cs-CZ" sz="1600" b="1" dirty="0" err="1" smtClean="0"/>
              <a:t>Apllaud</a:t>
            </a:r>
            <a:r>
              <a:rPr lang="cs-CZ" sz="1600" b="1" dirty="0" smtClean="0"/>
              <a:t> 25 WP, </a:t>
            </a:r>
            <a:r>
              <a:rPr lang="cs-CZ" sz="1600" b="1" dirty="0" err="1" smtClean="0"/>
              <a:t>Biool</a:t>
            </a:r>
            <a:r>
              <a:rPr lang="cs-CZ" sz="1600" b="1" dirty="0" smtClean="0"/>
              <a:t>, </a:t>
            </a:r>
            <a:r>
              <a:rPr lang="cs-CZ" sz="1600" b="1" dirty="0" err="1" smtClean="0"/>
              <a:t>Mospilan</a:t>
            </a:r>
            <a:r>
              <a:rPr lang="cs-CZ" sz="1600" b="1" dirty="0" smtClean="0"/>
              <a:t> 20 SP, </a:t>
            </a:r>
            <a:r>
              <a:rPr lang="cs-CZ" sz="1600" b="1" dirty="0" err="1" smtClean="0"/>
              <a:t>Talstar</a:t>
            </a:r>
            <a:r>
              <a:rPr lang="cs-CZ" sz="1600" b="1" dirty="0" smtClean="0"/>
              <a:t> 10 EC a jiné) v intervalech </a:t>
            </a:r>
            <a:r>
              <a:rPr lang="cs-CZ" sz="1600" b="1" dirty="0" smtClean="0"/>
              <a:t>    6 </a:t>
            </a:r>
            <a:r>
              <a:rPr lang="cs-CZ" sz="1600" b="1" dirty="0" smtClean="0"/>
              <a:t>dnů</a:t>
            </a:r>
            <a:endParaRPr lang="cs-CZ" sz="1600" dirty="0" smtClean="0"/>
          </a:p>
          <a:p>
            <a:pPr algn="just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3" name="Picture 4" descr="http://saintpaulia-cz.wbs.cz/ms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700808"/>
            <a:ext cx="3864428" cy="424847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Mšice</a:t>
            </a:r>
            <a:endParaRPr lang="cs-CZ" sz="60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sz="1600" b="1" dirty="0" smtClean="0"/>
              <a:t>Známý drobný savý hmyz zbarvený nejčastěji do zelena, ale případně </a:t>
            </a:r>
            <a:r>
              <a:rPr lang="cs-CZ" sz="1600" b="1" dirty="0" smtClean="0"/>
              <a:t>                            i </a:t>
            </a:r>
            <a:r>
              <a:rPr lang="cs-CZ" sz="1600" b="1" dirty="0" smtClean="0"/>
              <a:t>do žluta nebo jsou načervenalé </a:t>
            </a:r>
            <a:r>
              <a:rPr lang="cs-CZ" sz="1600" b="1" dirty="0" smtClean="0"/>
              <a:t>                      až </a:t>
            </a:r>
            <a:r>
              <a:rPr lang="cs-CZ" sz="1600" b="1" dirty="0" smtClean="0"/>
              <a:t>černé. </a:t>
            </a:r>
          </a:p>
          <a:p>
            <a:pPr algn="just"/>
            <a:r>
              <a:rPr lang="cs-CZ" sz="1600" b="1" dirty="0" smtClean="0"/>
              <a:t>Sají v celých skupinách hlavně </a:t>
            </a:r>
            <a:r>
              <a:rPr lang="cs-CZ" sz="1600" b="1" dirty="0" smtClean="0"/>
              <a:t>                            na </a:t>
            </a:r>
            <a:r>
              <a:rPr lang="cs-CZ" sz="1600" b="1" dirty="0" smtClean="0"/>
              <a:t>mladých částech rostlin jako vrchol stonků a poupat.</a:t>
            </a:r>
          </a:p>
          <a:p>
            <a:pPr algn="just"/>
            <a:r>
              <a:rPr lang="cs-CZ" sz="1600" b="1" dirty="0" smtClean="0"/>
              <a:t>Napadá všechny rostliny s měkkými pletivy. </a:t>
            </a:r>
          </a:p>
          <a:p>
            <a:pPr algn="just"/>
            <a:r>
              <a:rPr lang="cs-CZ" sz="1600" b="1" dirty="0" smtClean="0"/>
              <a:t>Zvláště ohrožené jsou kvetoucí rostliny.</a:t>
            </a:r>
          </a:p>
          <a:p>
            <a:pPr algn="just"/>
            <a:r>
              <a:rPr lang="cs-CZ" sz="1600" b="1" dirty="0" smtClean="0"/>
              <a:t>Mšice rostlinu oslabují a pokrývají ji lepkavou medovicí.</a:t>
            </a:r>
          </a:p>
          <a:p>
            <a:pPr algn="just"/>
            <a:r>
              <a:rPr lang="cs-CZ" sz="1600" b="1" dirty="0" smtClean="0"/>
              <a:t>Přenášejí i virové choroby. </a:t>
            </a:r>
          </a:p>
          <a:p>
            <a:pPr algn="just"/>
            <a:r>
              <a:rPr lang="cs-CZ" sz="1600" b="1" dirty="0" smtClean="0"/>
              <a:t>Postřik (</a:t>
            </a:r>
            <a:r>
              <a:rPr lang="cs-CZ" sz="1600" b="1" dirty="0" err="1" smtClean="0"/>
              <a:t>Best</a:t>
            </a:r>
            <a:r>
              <a:rPr lang="cs-CZ" sz="1600" b="1" dirty="0" smtClean="0"/>
              <a:t> K, </a:t>
            </a:r>
            <a:r>
              <a:rPr lang="cs-CZ" sz="1600" b="1" dirty="0" err="1" smtClean="0"/>
              <a:t>Biool</a:t>
            </a:r>
            <a:r>
              <a:rPr lang="cs-CZ" sz="1600" b="1" dirty="0" smtClean="0"/>
              <a:t>, Karate </a:t>
            </a:r>
            <a:r>
              <a:rPr lang="cs-CZ" sz="1600" b="1" dirty="0" err="1" smtClean="0"/>
              <a:t>Zeon</a:t>
            </a:r>
            <a:r>
              <a:rPr lang="cs-CZ" sz="1600" b="1" dirty="0" smtClean="0"/>
              <a:t> 5 SC, </a:t>
            </a:r>
            <a:r>
              <a:rPr lang="cs-CZ" sz="1600" b="1" dirty="0" err="1" smtClean="0"/>
              <a:t>Mospilan</a:t>
            </a:r>
            <a:r>
              <a:rPr lang="cs-CZ" sz="1600" b="1" dirty="0" smtClean="0"/>
              <a:t> 20 SP, </a:t>
            </a:r>
            <a:r>
              <a:rPr lang="cs-CZ" sz="1600" b="1" dirty="0" err="1" smtClean="0"/>
              <a:t>Nurelle</a:t>
            </a:r>
            <a:r>
              <a:rPr lang="cs-CZ" sz="1600" b="1" dirty="0" smtClean="0"/>
              <a:t> D, Tribute </a:t>
            </a:r>
            <a:r>
              <a:rPr lang="cs-CZ" sz="1600" b="1" dirty="0" err="1" smtClean="0"/>
              <a:t>Trigger</a:t>
            </a:r>
            <a:r>
              <a:rPr lang="cs-CZ" sz="1600" b="1" dirty="0" smtClean="0"/>
              <a:t>, </a:t>
            </a:r>
            <a:r>
              <a:rPr lang="cs-CZ" sz="1600" b="1" dirty="0" err="1" smtClean="0"/>
              <a:t>Vermitec</a:t>
            </a:r>
            <a:r>
              <a:rPr lang="cs-CZ" sz="1600" b="1" dirty="0" smtClean="0"/>
              <a:t> 1,8 EC), vhodné je postřiky střídat.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9458" name="Picture 2" descr="http://saintpaulia-cz.wbs.cz/pukli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628800"/>
            <a:ext cx="3615680" cy="448391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Puklice</a:t>
            </a:r>
            <a:endParaRPr lang="cs-CZ" sz="60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1600" b="1" dirty="0" smtClean="0"/>
              <a:t>Mají nápadně štítkovitě </a:t>
            </a:r>
            <a:r>
              <a:rPr lang="cs-CZ" sz="1600" b="1" dirty="0" err="1" smtClean="0"/>
              <a:t>ztlustlou</a:t>
            </a:r>
            <a:r>
              <a:rPr lang="cs-CZ" sz="1600" b="1" dirty="0" smtClean="0"/>
              <a:t> pokožku šedohnědé a červenohnědé barvy. </a:t>
            </a:r>
          </a:p>
          <a:p>
            <a:pPr algn="just"/>
            <a:r>
              <a:rPr lang="cs-CZ" sz="1600" b="1" dirty="0" smtClean="0"/>
              <a:t>Dospělý hmyz je  oválného tvaru a saje spolu se svými volně pohyblivými drobnými larvami na nadzemních částech rostlin, které při silném napadení zeslabuje.</a:t>
            </a:r>
          </a:p>
          <a:p>
            <a:pPr algn="just"/>
            <a:r>
              <a:rPr lang="cs-CZ" sz="1600" b="1" dirty="0" smtClean="0"/>
              <a:t> Najdeme je hlavně na spodní straně listů při žilkách. </a:t>
            </a:r>
          </a:p>
          <a:p>
            <a:pPr algn="just"/>
            <a:r>
              <a:rPr lang="cs-CZ" sz="1600" b="1" dirty="0" smtClean="0"/>
              <a:t>Ochrana je mechanické setření </a:t>
            </a:r>
            <a:r>
              <a:rPr lang="cs-CZ" sz="1600" b="1" dirty="0" smtClean="0"/>
              <a:t>                          z </a:t>
            </a:r>
            <a:r>
              <a:rPr lang="cs-CZ" sz="1600" b="1" dirty="0" smtClean="0"/>
              <a:t>rostlin prsty nebo vatou namočenou do zředěného lihu či mýdlového roztoku. </a:t>
            </a:r>
          </a:p>
          <a:p>
            <a:pPr algn="just"/>
            <a:r>
              <a:rPr lang="cs-CZ" sz="1600" b="1" dirty="0" smtClean="0"/>
              <a:t>Postřik </a:t>
            </a:r>
            <a:r>
              <a:rPr lang="cs-CZ" sz="1600" b="1" dirty="0" err="1" smtClean="0"/>
              <a:t>Savel</a:t>
            </a:r>
            <a:r>
              <a:rPr lang="cs-CZ" sz="1600" b="1" dirty="0" smtClean="0"/>
              <a:t>, </a:t>
            </a:r>
            <a:r>
              <a:rPr lang="cs-CZ" sz="1600" b="1" dirty="0" err="1" smtClean="0"/>
              <a:t>Biool</a:t>
            </a:r>
            <a:r>
              <a:rPr lang="cs-CZ" sz="1600" b="1" dirty="0" smtClean="0"/>
              <a:t>. Jestliže se puklice příliš rozšíří tak, že listy jsou žluté </a:t>
            </a:r>
            <a:r>
              <a:rPr lang="cs-CZ" sz="1600" b="1" dirty="0" smtClean="0"/>
              <a:t>                       a </a:t>
            </a:r>
            <a:r>
              <a:rPr lang="cs-CZ" sz="1600" b="1" dirty="0" smtClean="0"/>
              <a:t>lepkavé od medovice, bývá na záchranu pozdě.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26626" name="Picture 2" descr="http://saintpaulia-cz.wbs.cz/roztocni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628799"/>
            <a:ext cx="4018012" cy="452662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Roztočník</a:t>
            </a:r>
            <a:endParaRPr lang="cs-CZ" sz="60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/>
              <a:t>Je velmi drobný, pouze 0,1-0,4 mm. </a:t>
            </a:r>
          </a:p>
          <a:p>
            <a:r>
              <a:rPr lang="cs-CZ" sz="1600" b="1" dirty="0" smtClean="0"/>
              <a:t>Je bělavý, lesklý, štětinatý a má 4 páry noh. </a:t>
            </a:r>
          </a:p>
          <a:p>
            <a:r>
              <a:rPr lang="cs-CZ" sz="1600" b="1" dirty="0" smtClean="0"/>
              <a:t>Žije  ve vegetačních vrcholech rostliny. </a:t>
            </a:r>
          </a:p>
          <a:p>
            <a:r>
              <a:rPr lang="cs-CZ" sz="1600" b="1" dirty="0" smtClean="0"/>
              <a:t>Sáním způsobuje zakrnění, ztloustnutí </a:t>
            </a:r>
            <a:r>
              <a:rPr lang="cs-CZ" sz="1600" b="1" dirty="0" smtClean="0"/>
              <a:t>              a </a:t>
            </a:r>
            <a:r>
              <a:rPr lang="cs-CZ" sz="1600" b="1" dirty="0" smtClean="0"/>
              <a:t>deformování mladých částí rostlin. </a:t>
            </a:r>
          </a:p>
          <a:p>
            <a:r>
              <a:rPr lang="cs-CZ" sz="1600" b="1" dirty="0" smtClean="0"/>
              <a:t>Ze zakrnělých vrcholů se stěhují na ještě zdravé části dorůstající části rostlin. </a:t>
            </a:r>
          </a:p>
          <a:p>
            <a:r>
              <a:rPr lang="cs-CZ" sz="1600" b="1" dirty="0" smtClean="0"/>
              <a:t>Postřik v  5-10 intervalech, dle postřiku (</a:t>
            </a:r>
            <a:r>
              <a:rPr lang="cs-CZ" sz="1600" b="1" dirty="0" err="1" smtClean="0"/>
              <a:t>Agrion</a:t>
            </a:r>
            <a:r>
              <a:rPr lang="cs-CZ" sz="1600" b="1" dirty="0" smtClean="0"/>
              <a:t>, </a:t>
            </a:r>
            <a:r>
              <a:rPr lang="cs-CZ" sz="1600" b="1" dirty="0" err="1" smtClean="0"/>
              <a:t>Best</a:t>
            </a:r>
            <a:r>
              <a:rPr lang="cs-CZ" sz="1600" b="1" dirty="0" smtClean="0"/>
              <a:t> M, </a:t>
            </a:r>
            <a:r>
              <a:rPr lang="cs-CZ" sz="1600" b="1" dirty="0" err="1" smtClean="0"/>
              <a:t>Fast</a:t>
            </a:r>
            <a:r>
              <a:rPr lang="cs-CZ" sz="1600" b="1" dirty="0" smtClean="0"/>
              <a:t> M, </a:t>
            </a:r>
            <a:r>
              <a:rPr lang="cs-CZ" sz="1600" b="1" dirty="0" err="1" smtClean="0"/>
              <a:t>Sumithion</a:t>
            </a:r>
            <a:r>
              <a:rPr lang="cs-CZ" sz="1600" b="1" dirty="0" smtClean="0"/>
              <a:t> Super, </a:t>
            </a:r>
            <a:r>
              <a:rPr lang="cs-CZ" sz="1600" b="1" dirty="0" err="1" smtClean="0"/>
              <a:t>Omnite</a:t>
            </a:r>
            <a:r>
              <a:rPr lang="cs-CZ" sz="1600" b="1" dirty="0" smtClean="0"/>
              <a:t> 30 W, </a:t>
            </a:r>
            <a:r>
              <a:rPr lang="cs-CZ" sz="1600" b="1" dirty="0" err="1" smtClean="0"/>
              <a:t>Omnite</a:t>
            </a:r>
            <a:r>
              <a:rPr lang="cs-CZ" sz="1600" b="1" dirty="0" smtClean="0"/>
              <a:t> 570 WP, </a:t>
            </a:r>
            <a:r>
              <a:rPr lang="cs-CZ" sz="1600" b="1" dirty="0" err="1" smtClean="0"/>
              <a:t>Biool</a:t>
            </a:r>
            <a:r>
              <a:rPr lang="cs-CZ" sz="1600" b="1" dirty="0" smtClean="0"/>
              <a:t>). Přípravky nutno střídat</a:t>
            </a:r>
            <a:r>
              <a:rPr lang="cs-CZ" sz="1600" dirty="0" smtClean="0"/>
              <a:t>. </a:t>
            </a:r>
            <a:endParaRPr lang="cs-CZ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pic>
        <p:nvPicPr>
          <p:cNvPr id="18434" name="Picture 2" descr="http://saintpaulia-cz.wbs.cz/svilus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628800"/>
            <a:ext cx="3672830" cy="446663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Sviluška</a:t>
            </a:r>
            <a:endParaRPr lang="cs-CZ" sz="60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17031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2100" b="1" dirty="0" smtClean="0"/>
              <a:t>Patří k </a:t>
            </a:r>
            <a:r>
              <a:rPr lang="cs-CZ" sz="2100" b="1" dirty="0" err="1" smtClean="0"/>
              <a:t>roztočníkům</a:t>
            </a:r>
            <a:r>
              <a:rPr lang="cs-CZ" sz="2100" b="1" dirty="0" smtClean="0"/>
              <a:t>. </a:t>
            </a:r>
          </a:p>
          <a:p>
            <a:pPr algn="just"/>
            <a:r>
              <a:rPr lang="cs-CZ" sz="2100" b="1" dirty="0" smtClean="0"/>
              <a:t>Tito pavoučci jsou velcí asi 0,5 mm. </a:t>
            </a:r>
          </a:p>
          <a:p>
            <a:pPr algn="just"/>
            <a:r>
              <a:rPr lang="cs-CZ" sz="2100" b="1" dirty="0" smtClean="0"/>
              <a:t>Sáním způsobují žloutnutí až zhnědnutí listů. </a:t>
            </a:r>
          </a:p>
          <a:p>
            <a:pPr algn="just"/>
            <a:r>
              <a:rPr lang="cs-CZ" sz="2100" b="1" dirty="0" smtClean="0"/>
              <a:t>Sají na spodní straně listů u mnoha pokojových rostlin. </a:t>
            </a:r>
          </a:p>
          <a:p>
            <a:pPr algn="just"/>
            <a:r>
              <a:rPr lang="cs-CZ" sz="2100" b="1" dirty="0" smtClean="0"/>
              <a:t>Listy jsou nahoře světle až žlutě skvrnité a na spodní se objevují jemné pavučinky v úžlabí listů. </a:t>
            </a:r>
          </a:p>
          <a:p>
            <a:pPr algn="just"/>
            <a:r>
              <a:rPr lang="cs-CZ" sz="2100" b="1" dirty="0" smtClean="0"/>
              <a:t>Svilušce se daří v suchém a teplém prostředí. </a:t>
            </a:r>
          </a:p>
          <a:p>
            <a:pPr algn="just"/>
            <a:r>
              <a:rPr lang="cs-CZ" sz="2100" b="1" dirty="0" smtClean="0"/>
              <a:t>Preventivní ochrana je rosení a zvýšení vzdušné vlhkosti. </a:t>
            </a:r>
          </a:p>
          <a:p>
            <a:pPr algn="just"/>
            <a:r>
              <a:rPr lang="cs-CZ" sz="2100" b="1" dirty="0" smtClean="0"/>
              <a:t>Postřik  </a:t>
            </a:r>
            <a:r>
              <a:rPr lang="cs-CZ" sz="2100" b="1" dirty="0" err="1" smtClean="0"/>
              <a:t>Biool</a:t>
            </a:r>
            <a:r>
              <a:rPr lang="cs-CZ" sz="2100" b="1" dirty="0" smtClean="0"/>
              <a:t>, </a:t>
            </a:r>
            <a:r>
              <a:rPr lang="cs-CZ" sz="2100" b="1" dirty="0" err="1" smtClean="0"/>
              <a:t>Magus</a:t>
            </a:r>
            <a:r>
              <a:rPr lang="cs-CZ" sz="2100" b="1" dirty="0" smtClean="0"/>
              <a:t> 200 SC, </a:t>
            </a:r>
            <a:r>
              <a:rPr lang="cs-CZ" sz="2100" b="1" dirty="0" err="1" smtClean="0"/>
              <a:t>Omite</a:t>
            </a:r>
            <a:r>
              <a:rPr lang="cs-CZ" sz="2100" b="1" dirty="0" smtClean="0"/>
              <a:t> 30 W, </a:t>
            </a:r>
            <a:r>
              <a:rPr lang="cs-CZ" sz="2100" b="1" dirty="0" err="1" smtClean="0"/>
              <a:t>Omite</a:t>
            </a:r>
            <a:r>
              <a:rPr lang="cs-CZ" sz="2100" b="1" dirty="0" smtClean="0"/>
              <a:t> 570 EW, </a:t>
            </a:r>
            <a:r>
              <a:rPr lang="cs-CZ" sz="2100" b="1" dirty="0" err="1" smtClean="0"/>
              <a:t>Talstar</a:t>
            </a:r>
            <a:r>
              <a:rPr lang="cs-CZ" sz="2100" b="1" dirty="0" smtClean="0"/>
              <a:t> 10 EC, </a:t>
            </a:r>
            <a:r>
              <a:rPr lang="cs-CZ" sz="2100" b="1" dirty="0" err="1" smtClean="0"/>
              <a:t>Vemritec</a:t>
            </a:r>
            <a:r>
              <a:rPr lang="cs-CZ" sz="2100" b="1" dirty="0" smtClean="0"/>
              <a:t> 1,8 EC.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29698" name="Picture 2" descr="http://saintpaulia-cz.wbs.cz/trasnen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628800"/>
            <a:ext cx="3634730" cy="447808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Třásněnka</a:t>
            </a:r>
            <a:endParaRPr lang="cs-CZ" sz="60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600" b="1" dirty="0" smtClean="0"/>
              <a:t>Třásněnka se stala vážnějším škůdcem kvetoucích rostlin. </a:t>
            </a:r>
          </a:p>
          <a:p>
            <a:pPr algn="just"/>
            <a:r>
              <a:rPr lang="cs-CZ" sz="1600" b="1" dirty="0" smtClean="0"/>
              <a:t>Třásněnka je čárkovitý černý asi 1 mm velký hmyz s třásnitými křídly. </a:t>
            </a:r>
          </a:p>
          <a:p>
            <a:pPr algn="just"/>
            <a:r>
              <a:rPr lang="cs-CZ" sz="1600" b="1" dirty="0" smtClean="0"/>
              <a:t>Spolu se svými žlutými larvami způsobují skvrnitost listů, která se objevuje jako stříbřité proužky, různé deformace listů </a:t>
            </a:r>
            <a:r>
              <a:rPr lang="cs-CZ" sz="1600" b="1" dirty="0" smtClean="0"/>
              <a:t>            a </a:t>
            </a:r>
            <a:r>
              <a:rPr lang="cs-CZ" sz="1600" b="1" dirty="0" smtClean="0"/>
              <a:t>květů, korkovatění a zakrnění rostlinných pletiv. </a:t>
            </a:r>
          </a:p>
          <a:p>
            <a:pPr algn="just"/>
            <a:r>
              <a:rPr lang="cs-CZ" sz="1600" b="1" dirty="0" smtClean="0"/>
              <a:t>Dospělé třásněnky lze chytat na světle </a:t>
            </a:r>
            <a:r>
              <a:rPr lang="cs-CZ" sz="1600" b="1" dirty="0" smtClean="0"/>
              <a:t>             na </a:t>
            </a:r>
            <a:r>
              <a:rPr lang="cs-CZ" sz="1600" b="1" dirty="0" smtClean="0"/>
              <a:t>modré lepové desky. Postřik </a:t>
            </a:r>
            <a:r>
              <a:rPr lang="cs-CZ" sz="1600" b="1" dirty="0" err="1" smtClean="0"/>
              <a:t>Biool</a:t>
            </a:r>
            <a:r>
              <a:rPr lang="cs-CZ" sz="1600" b="1" dirty="0" smtClean="0"/>
              <a:t>, Karate </a:t>
            </a:r>
            <a:r>
              <a:rPr lang="cs-CZ" sz="1600" b="1" dirty="0" err="1" smtClean="0"/>
              <a:t>Zeon</a:t>
            </a:r>
            <a:r>
              <a:rPr lang="cs-CZ" sz="1600" b="1" dirty="0" smtClean="0"/>
              <a:t> SC, </a:t>
            </a:r>
            <a:r>
              <a:rPr lang="cs-CZ" sz="1600" b="1" dirty="0" err="1" smtClean="0"/>
              <a:t>Nurelle</a:t>
            </a:r>
            <a:r>
              <a:rPr lang="cs-CZ" sz="1600" b="1" dirty="0" smtClean="0"/>
              <a:t> D, </a:t>
            </a:r>
            <a:r>
              <a:rPr lang="cs-CZ" sz="1600" b="1" dirty="0" err="1" smtClean="0"/>
              <a:t>Talstar</a:t>
            </a:r>
            <a:r>
              <a:rPr lang="cs-CZ" sz="1600" b="1" dirty="0" smtClean="0"/>
              <a:t> 10 EC, </a:t>
            </a:r>
            <a:r>
              <a:rPr lang="cs-CZ" sz="1600" b="1" dirty="0" err="1" smtClean="0"/>
              <a:t>Vermitec</a:t>
            </a:r>
            <a:r>
              <a:rPr lang="cs-CZ" sz="1600" b="1" dirty="0" smtClean="0"/>
              <a:t> 1,8 EC.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8000" u="sng" cap="none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CHOROBY</a:t>
            </a:r>
            <a:endParaRPr lang="cs-CZ" sz="8000" u="sng" cap="none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820472" cy="1143000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Bakteriální hniloba stonku</a:t>
            </a:r>
            <a:endParaRPr lang="cs-CZ" sz="6000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600" b="1" dirty="0" smtClean="0"/>
              <a:t>Pěstitel pokojových rostlin se </a:t>
            </a:r>
            <a:r>
              <a:rPr lang="cs-CZ" sz="1600" b="1" dirty="0" smtClean="0"/>
              <a:t>snadno s </a:t>
            </a:r>
            <a:r>
              <a:rPr lang="cs-CZ" sz="1600" b="1" dirty="0" smtClean="0"/>
              <a:t>touto chorobou může setkat u pelargonií.</a:t>
            </a:r>
          </a:p>
          <a:p>
            <a:r>
              <a:rPr lang="cs-CZ" sz="1600" b="1" dirty="0" smtClean="0"/>
              <a:t>Na spodní straně listů se tvoří soustředné kruhy s výtrusy.</a:t>
            </a:r>
          </a:p>
          <a:p>
            <a:r>
              <a:rPr lang="cs-CZ" sz="1600" b="1" dirty="0" smtClean="0"/>
              <a:t>Napadené listy seberte a zničte, zlepšete větrání. </a:t>
            </a:r>
          </a:p>
          <a:p>
            <a:r>
              <a:rPr lang="cs-CZ" sz="1600" b="1" dirty="0" smtClean="0"/>
              <a:t>Neberte řízky z nemocných rostlin.</a:t>
            </a:r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1026" name="Picture 2" descr="http://saintpaulia-cz.wbs.cz/re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90181" y="1556792"/>
            <a:ext cx="3990889" cy="43924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Čerň</a:t>
            </a:r>
            <a:endParaRPr lang="cs-CZ" sz="6000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600" b="1" dirty="0" smtClean="0"/>
              <a:t>Na medovici, kterou vylučují mšice, puklice, molice a vlnatí červci, roste černá houba. </a:t>
            </a:r>
          </a:p>
          <a:p>
            <a:pPr algn="just"/>
            <a:r>
              <a:rPr lang="cs-CZ" sz="1600" b="1" dirty="0" smtClean="0"/>
              <a:t>Přímo sice neškodí, ale ucpává průduchy a brání přístupu světla k povrchu listů. </a:t>
            </a:r>
          </a:p>
          <a:p>
            <a:pPr algn="just"/>
            <a:r>
              <a:rPr lang="cs-CZ" sz="1600" b="1" dirty="0" smtClean="0"/>
              <a:t>Čerň setřete vlhkým hadříkem a listy opláchněte čistou teplou vodou. </a:t>
            </a:r>
          </a:p>
          <a:p>
            <a:pPr algn="just"/>
            <a:r>
              <a:rPr lang="cs-CZ" sz="1600" b="1" dirty="0" smtClean="0"/>
              <a:t>Při prvních příznacích hledejte škůdce, proti kterému je nutno zasáhnout</a:t>
            </a:r>
            <a:endParaRPr lang="cs-CZ" sz="1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5122" name="Picture 2" descr="http://saintpaulia-cz.wbs.cz/cer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628800"/>
            <a:ext cx="3625205" cy="448099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Hniloba kořenů</a:t>
            </a:r>
            <a:endParaRPr lang="cs-CZ" sz="6000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600" b="1" dirty="0" smtClean="0"/>
              <a:t>Kaktusy, sukulenty, begónie, </a:t>
            </a:r>
            <a:r>
              <a:rPr lang="cs-CZ" sz="1600" b="1" dirty="0" err="1" smtClean="0"/>
              <a:t>saintpaulie</a:t>
            </a:r>
            <a:r>
              <a:rPr lang="cs-CZ" sz="1600" b="1" dirty="0" smtClean="0"/>
              <a:t>        </a:t>
            </a:r>
            <a:r>
              <a:rPr lang="cs-CZ" sz="1600" b="1" dirty="0" smtClean="0"/>
              <a:t>a palmy podléhají hnilobě kořenů.</a:t>
            </a:r>
          </a:p>
          <a:p>
            <a:pPr algn="just"/>
            <a:r>
              <a:rPr lang="cs-CZ" sz="1600" b="1" dirty="0" smtClean="0"/>
              <a:t> Prvním příznakem bývá žloutnutí </a:t>
            </a:r>
            <a:r>
              <a:rPr lang="cs-CZ" sz="1600" b="1" dirty="0" smtClean="0"/>
              <a:t>                   a </a:t>
            </a:r>
            <a:r>
              <a:rPr lang="cs-CZ" sz="1600" b="1" dirty="0" smtClean="0"/>
              <a:t>vadnutí listů a rychle následuje hnědnutí a úhyn.  </a:t>
            </a:r>
          </a:p>
          <a:p>
            <a:pPr algn="just"/>
            <a:r>
              <a:rPr lang="cs-CZ" sz="1600" b="1" dirty="0" smtClean="0"/>
              <a:t>Příčinou je houbová hniloba vyvolaná přelitím substrátu. </a:t>
            </a:r>
          </a:p>
          <a:p>
            <a:pPr algn="just"/>
            <a:r>
              <a:rPr lang="cs-CZ" sz="1600" b="1" dirty="0" smtClean="0"/>
              <a:t>Pokud není hniloba příliš rozšířena, lze rostlinu zachránit odřezáním napadené části a </a:t>
            </a:r>
            <a:r>
              <a:rPr lang="cs-CZ" sz="1600" b="1" dirty="0" err="1" smtClean="0"/>
              <a:t>znovuzakořeněním</a:t>
            </a:r>
            <a:r>
              <a:rPr lang="cs-CZ" sz="1600" b="1" dirty="0" smtClean="0"/>
              <a:t>.</a:t>
            </a:r>
            <a:endParaRPr lang="cs-CZ" sz="16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3074" name="Picture 2" descr="http://saintpaulia-cz.wbs.cz/hniloba_koren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628800"/>
            <a:ext cx="3987079" cy="446449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Hniloba stonků</a:t>
            </a:r>
            <a:endParaRPr lang="cs-CZ" sz="6000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600" b="1" dirty="0" smtClean="0"/>
              <a:t>Část stonku nebo krček rostliny změkne </a:t>
            </a:r>
            <a:r>
              <a:rPr lang="cs-CZ" sz="1600" b="1" dirty="0" smtClean="0"/>
              <a:t>               a </a:t>
            </a:r>
            <a:r>
              <a:rPr lang="cs-CZ" sz="1600" b="1" dirty="0" smtClean="0"/>
              <a:t>uhnívá. </a:t>
            </a:r>
          </a:p>
          <a:p>
            <a:pPr algn="just"/>
            <a:r>
              <a:rPr lang="cs-CZ" sz="1600" b="1" dirty="0" smtClean="0"/>
              <a:t>Onemocnění základu rostliny se označuje jako bazální hniloba. </a:t>
            </a:r>
          </a:p>
          <a:p>
            <a:pPr algn="just"/>
            <a:r>
              <a:rPr lang="cs-CZ" sz="1600" b="1" dirty="0" smtClean="0"/>
              <a:t>Houba se rychle šíří a většinou nezbývá než rostlinu zničit. </a:t>
            </a:r>
          </a:p>
          <a:p>
            <a:pPr algn="just"/>
            <a:r>
              <a:rPr lang="cs-CZ" sz="1600" b="1" dirty="0" smtClean="0"/>
              <a:t>Při malém rozsahu hniloby se můžete pokusit rostlinu zachránit odříznutím zdravé části a nechat znovu zakořenit. </a:t>
            </a:r>
          </a:p>
          <a:p>
            <a:pPr algn="just"/>
            <a:r>
              <a:rPr lang="cs-CZ" sz="1600" b="1" dirty="0" smtClean="0"/>
              <a:t>Vyvarujte se přelití, příliš nízké </a:t>
            </a:r>
            <a:r>
              <a:rPr lang="cs-CZ" sz="1600" b="1" dirty="0" smtClean="0"/>
              <a:t>teploty               </a:t>
            </a:r>
            <a:r>
              <a:rPr lang="cs-CZ" sz="1600" b="1" dirty="0" smtClean="0"/>
              <a:t>a více větrejte. </a:t>
            </a:r>
          </a:p>
          <a:p>
            <a:pPr algn="just"/>
            <a:endParaRPr lang="cs-CZ" sz="1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2050" name="Picture 2" descr="http://saintpaulia-cz.wbs.cz/hniloba_korenoveho_krc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628800"/>
            <a:ext cx="3706738" cy="444566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Padlí</a:t>
            </a:r>
            <a:endParaRPr lang="cs-CZ" sz="6000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600" b="1" dirty="0" smtClean="0"/>
              <a:t>Padlí je houba, která žije na </a:t>
            </a:r>
            <a:r>
              <a:rPr lang="cs-CZ" sz="1600" b="1" dirty="0" smtClean="0"/>
              <a:t>listech                    </a:t>
            </a:r>
            <a:r>
              <a:rPr lang="cs-CZ" sz="1600" b="1" dirty="0" smtClean="0"/>
              <a:t>a projevuje se  moučnatými skvrnami </a:t>
            </a:r>
            <a:r>
              <a:rPr lang="cs-CZ" sz="1600" b="1" dirty="0" smtClean="0"/>
              <a:t>              na </a:t>
            </a:r>
            <a:r>
              <a:rPr lang="cs-CZ" sz="1600" b="1" dirty="0" smtClean="0"/>
              <a:t>povrchu. </a:t>
            </a:r>
          </a:p>
          <a:p>
            <a:pPr algn="just"/>
            <a:r>
              <a:rPr lang="cs-CZ" sz="1600" b="1" dirty="0" smtClean="0"/>
              <a:t>Na rozdíl od </a:t>
            </a:r>
            <a:r>
              <a:rPr lang="cs-CZ" sz="1600" b="1" dirty="0" err="1" smtClean="0"/>
              <a:t>Botrytidy</a:t>
            </a:r>
            <a:r>
              <a:rPr lang="cs-CZ" sz="1600" b="1" dirty="0" smtClean="0"/>
              <a:t> není tato nemoc tak obvyklá a tak nebezpečná, ale </a:t>
            </a:r>
            <a:r>
              <a:rPr lang="cs-CZ" sz="1600" b="1" dirty="0" err="1" smtClean="0"/>
              <a:t>ro</a:t>
            </a:r>
            <a:r>
              <a:rPr lang="cs-CZ" sz="1600" b="1" dirty="0" smtClean="0"/>
              <a:t>-</a:t>
            </a:r>
            <a:r>
              <a:rPr lang="cs-CZ" sz="1600" b="1" dirty="0" err="1" smtClean="0"/>
              <a:t>stlinu</a:t>
            </a:r>
            <a:r>
              <a:rPr lang="cs-CZ" sz="1600" b="1" dirty="0" smtClean="0"/>
              <a:t> hyzdí a může se rozšířit na květy </a:t>
            </a:r>
            <a:r>
              <a:rPr lang="cs-CZ" sz="1600" b="1" dirty="0" smtClean="0"/>
              <a:t>                a </a:t>
            </a:r>
            <a:r>
              <a:rPr lang="cs-CZ" sz="1600" b="1" dirty="0" smtClean="0"/>
              <a:t>stonky. </a:t>
            </a:r>
          </a:p>
          <a:p>
            <a:pPr algn="just"/>
            <a:r>
              <a:rPr lang="cs-CZ" sz="1600" b="1" dirty="0" smtClean="0"/>
              <a:t>Doporučuje se postřik </a:t>
            </a:r>
            <a:r>
              <a:rPr lang="cs-CZ" sz="1600" b="1" dirty="0" err="1" smtClean="0"/>
              <a:t>Rubiganem</a:t>
            </a:r>
            <a:r>
              <a:rPr lang="cs-CZ" sz="1600" b="1" dirty="0" smtClean="0"/>
              <a:t>. </a:t>
            </a:r>
          </a:p>
          <a:p>
            <a:pPr algn="just"/>
            <a:r>
              <a:rPr lang="cs-CZ" sz="1600" b="1" dirty="0" smtClean="0"/>
              <a:t>Zlepšete větrání.</a:t>
            </a:r>
            <a:endParaRPr lang="cs-CZ" sz="1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4098" name="Picture 2" descr="http://saintpaulia-cz.wbs.cz/padl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32394" y="1628800"/>
            <a:ext cx="3958202" cy="43924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Plíseň šedá (</a:t>
            </a:r>
            <a:r>
              <a:rPr lang="cs-CZ" sz="6000" b="1" u="sng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Botrytida</a:t>
            </a:r>
            <a:r>
              <a:rPr lang="cs-CZ" sz="60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</a:t>
            </a:r>
            <a:endParaRPr lang="cs-CZ" sz="6000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600" b="1" dirty="0" smtClean="0"/>
              <a:t>U rostlin v chladu, vlhku a stojatém vzduchu se často setkáváme s šedivým chmýřím </a:t>
            </a:r>
            <a:r>
              <a:rPr lang="cs-CZ" sz="1600" b="1" dirty="0" err="1" smtClean="0"/>
              <a:t>plíšně</a:t>
            </a:r>
            <a:r>
              <a:rPr lang="cs-CZ" sz="1600" b="1" dirty="0" smtClean="0"/>
              <a:t> šedé, které se objevuje na listech, stoncích, pupenech, květech. </a:t>
            </a:r>
          </a:p>
          <a:p>
            <a:pPr algn="just"/>
            <a:r>
              <a:rPr lang="cs-CZ" sz="1600" b="1" dirty="0" smtClean="0"/>
              <a:t>Onemocnět mohou všechny </a:t>
            </a:r>
            <a:r>
              <a:rPr lang="cs-CZ" sz="1600" b="1" dirty="0" smtClean="0"/>
              <a:t>rostliny                 </a:t>
            </a:r>
            <a:r>
              <a:rPr lang="cs-CZ" sz="1600" b="1" dirty="0" smtClean="0"/>
              <a:t>s měkkými listy - zvláště citlivé jsou begonie, brambořík, </a:t>
            </a:r>
            <a:r>
              <a:rPr lang="cs-CZ" sz="1600" b="1" dirty="0" err="1" smtClean="0"/>
              <a:t>gloxinie</a:t>
            </a:r>
            <a:r>
              <a:rPr lang="cs-CZ" sz="1600" b="1" dirty="0" smtClean="0"/>
              <a:t> a </a:t>
            </a:r>
            <a:r>
              <a:rPr lang="cs-CZ" sz="1600" b="1" dirty="0" err="1" smtClean="0"/>
              <a:t>saint</a:t>
            </a:r>
            <a:r>
              <a:rPr lang="cs-CZ" sz="1600" b="1" dirty="0" smtClean="0"/>
              <a:t>-</a:t>
            </a:r>
            <a:r>
              <a:rPr lang="cs-CZ" sz="1600" b="1" dirty="0" err="1" smtClean="0"/>
              <a:t>paulie</a:t>
            </a:r>
            <a:r>
              <a:rPr lang="cs-CZ" sz="1600" b="1" dirty="0" smtClean="0"/>
              <a:t>. </a:t>
            </a:r>
          </a:p>
          <a:p>
            <a:pPr algn="just"/>
            <a:r>
              <a:rPr lang="cs-CZ" sz="1600" b="1" dirty="0" smtClean="0"/>
              <a:t>Odřízněte a zničte infikované části, </a:t>
            </a:r>
            <a:r>
              <a:rPr lang="cs-CZ" sz="1600" b="1" dirty="0" err="1" smtClean="0"/>
              <a:t>zlep</a:t>
            </a:r>
            <a:r>
              <a:rPr lang="cs-CZ" sz="1600" b="1" dirty="0" smtClean="0"/>
              <a:t>-</a:t>
            </a:r>
            <a:r>
              <a:rPr lang="cs-CZ" sz="1600" b="1" dirty="0" err="1" smtClean="0"/>
              <a:t>šete</a:t>
            </a:r>
            <a:r>
              <a:rPr lang="cs-CZ" sz="1600" b="1" dirty="0" smtClean="0"/>
              <a:t> větrání, omezte zálivku a hnojení. </a:t>
            </a:r>
          </a:p>
          <a:p>
            <a:pPr algn="just"/>
            <a:r>
              <a:rPr lang="cs-CZ" sz="1600" b="1" dirty="0" smtClean="0"/>
              <a:t>Použijte systémový fungicid.</a:t>
            </a:r>
          </a:p>
          <a:p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6146" name="Picture 2" descr="http://saintpaulia-cz.wbs.cz/botryt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041" y="1628800"/>
            <a:ext cx="3914079" cy="446449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Skvrnitost</a:t>
            </a:r>
            <a:endParaRPr lang="cs-CZ" sz="6000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600" b="1" dirty="0" smtClean="0"/>
              <a:t>Na listech dracén, </a:t>
            </a:r>
            <a:r>
              <a:rPr lang="cs-CZ" sz="1600" b="1" dirty="0" err="1" smtClean="0"/>
              <a:t>difenbachií</a:t>
            </a:r>
            <a:r>
              <a:rPr lang="cs-CZ" sz="1600" b="1" dirty="0" smtClean="0"/>
              <a:t>, citrusových a jiných rostlin se objevují hnědé vlhké skvrny, které jsou zprvu malé a později se spojují. </a:t>
            </a:r>
          </a:p>
          <a:p>
            <a:pPr algn="just"/>
            <a:r>
              <a:rPr lang="cs-CZ" sz="1600" b="1" dirty="0" smtClean="0"/>
              <a:t>Skvrnitost mohou způsobit houby nebo bakterie. </a:t>
            </a:r>
          </a:p>
          <a:p>
            <a:pPr algn="just"/>
            <a:r>
              <a:rPr lang="cs-CZ" sz="1600" b="1" dirty="0" smtClean="0"/>
              <a:t>Napadené listy odstraňte a zničte, rostlinu postřikujte systémovým fungicidem a několik týdnů ji udržujte sušeji a neroste.</a:t>
            </a:r>
          </a:p>
          <a:p>
            <a:pPr algn="just"/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33794" name="Picture 2" descr="http://saintpaulia-cz.wbs.cz/listova_skvrnito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76948" y="1628800"/>
            <a:ext cx="3739172" cy="446449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ZDROJE</a:t>
            </a:r>
            <a:endParaRPr lang="cs-CZ" sz="60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Gilbert, R., 200 pokojových rostlin pro každého, vydavatelství </a:t>
            </a:r>
            <a:r>
              <a:rPr lang="cs-CZ" sz="2400" b="1" dirty="0" err="1" smtClean="0"/>
              <a:t>Osveta</a:t>
            </a:r>
            <a:r>
              <a:rPr lang="cs-CZ" sz="2400" b="1" dirty="0" smtClean="0"/>
              <a:t>, 1992</a:t>
            </a:r>
          </a:p>
          <a:p>
            <a:r>
              <a:rPr lang="cs-CZ" sz="2400" b="1" dirty="0" err="1" smtClean="0"/>
              <a:t>Dytrtová</a:t>
            </a:r>
            <a:r>
              <a:rPr lang="cs-CZ" sz="2400" b="1" dirty="0" smtClean="0"/>
              <a:t>, R., Praktické činnosti, Pěstitelství pro 6.- 9. r. ZŠ, Fortuna, 1997</a:t>
            </a:r>
            <a:endParaRPr lang="cs-CZ" sz="2400" b="1" dirty="0" smtClean="0">
              <a:hlinkClick r:id="rId2"/>
            </a:endParaRPr>
          </a:p>
          <a:p>
            <a:r>
              <a:rPr lang="cs-CZ" sz="2400" b="1" dirty="0" err="1" smtClean="0"/>
              <a:t>Davidson</a:t>
            </a:r>
            <a:r>
              <a:rPr lang="cs-CZ" sz="2400" b="1" dirty="0" smtClean="0"/>
              <a:t>, W., Pokojové rostliny, vydavatelství </a:t>
            </a:r>
            <a:r>
              <a:rPr lang="cs-CZ" sz="2400" b="1" dirty="0" err="1" smtClean="0"/>
              <a:t>Svojtka</a:t>
            </a:r>
            <a:r>
              <a:rPr lang="cs-CZ" sz="2400" b="1" dirty="0" smtClean="0"/>
              <a:t> @Co., 1989</a:t>
            </a:r>
          </a:p>
          <a:p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661</Words>
  <Application>Microsoft Office PowerPoint</Application>
  <PresentationFormat>Předvádění na obrazovce (4:3)</PresentationFormat>
  <Paragraphs>129</Paragraphs>
  <Slides>23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Snímek 2</vt:lpstr>
      <vt:lpstr>ŠKŮDCI A CHOROBY </vt:lpstr>
      <vt:lpstr>Snímek 4</vt:lpstr>
      <vt:lpstr>ŠKŮDCI</vt:lpstr>
      <vt:lpstr>Červci</vt:lpstr>
      <vt:lpstr>Housenky</vt:lpstr>
      <vt:lpstr>Lalokonosec</vt:lpstr>
      <vt:lpstr>Molice</vt:lpstr>
      <vt:lpstr>Mšice</vt:lpstr>
      <vt:lpstr>Puklice</vt:lpstr>
      <vt:lpstr>Roztočník</vt:lpstr>
      <vt:lpstr>Sviluška</vt:lpstr>
      <vt:lpstr>Třásněnka</vt:lpstr>
      <vt:lpstr>CHOROBY</vt:lpstr>
      <vt:lpstr>Bakteriální hniloba stonku</vt:lpstr>
      <vt:lpstr>Čerň</vt:lpstr>
      <vt:lpstr>Hniloba kořenů</vt:lpstr>
      <vt:lpstr>Hniloba stonků</vt:lpstr>
      <vt:lpstr>Padlí</vt:lpstr>
      <vt:lpstr>Plíseň šedá (Botrytida)</vt:lpstr>
      <vt:lpstr>Skvrnitost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ŠKŮDCI A CHOROBY</dc:title>
  <dc:creator>Hříbková Jitka</dc:creator>
  <cp:lastModifiedBy>Dum</cp:lastModifiedBy>
  <cp:revision>20</cp:revision>
  <dcterms:created xsi:type="dcterms:W3CDTF">2011-04-22T10:12:53Z</dcterms:created>
  <dcterms:modified xsi:type="dcterms:W3CDTF">2013-01-25T18:58:27Z</dcterms:modified>
</cp:coreProperties>
</file>