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63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</c:v>
                </c:pt>
              </c:strCache>
            </c:strRef>
          </c:tx>
          <c:cat>
            <c:numRef>
              <c:f>List1!$A$2:$A$7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List1!$B$2:$B$7</c:f>
              <c:numCache>
                <c:formatCode>General</c:formatCode>
                <c:ptCount val="6"/>
                <c:pt idx="0">
                  <c:v>1</c:v>
                </c:pt>
                <c:pt idx="1">
                  <c:v>4</c:v>
                </c:pt>
                <c:pt idx="2">
                  <c:v>9</c:v>
                </c:pt>
                <c:pt idx="3">
                  <c:v>16</c:v>
                </c:pt>
                <c:pt idx="4">
                  <c:v>25</c:v>
                </c:pt>
                <c:pt idx="5">
                  <c:v>36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6989312"/>
        <c:axId val="117040256"/>
      </c:lineChart>
      <c:catAx>
        <c:axId val="1169893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7040256"/>
        <c:crosses val="autoZero"/>
        <c:auto val="1"/>
        <c:lblAlgn val="ctr"/>
        <c:lblOffset val="100"/>
        <c:noMultiLvlLbl val="0"/>
      </c:catAx>
      <c:valAx>
        <c:axId val="1170402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698931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</c:v>
                </c:pt>
              </c:strCache>
            </c:strRef>
          </c:tx>
          <c:cat>
            <c:numRef>
              <c:f>List1!$A$2:$A$6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List1!$B$2:$B$6</c:f>
              <c:numCache>
                <c:formatCode>General</c:formatCode>
                <c:ptCount val="5"/>
                <c:pt idx="0">
                  <c:v>6</c:v>
                </c:pt>
                <c:pt idx="1">
                  <c:v>24</c:v>
                </c:pt>
                <c:pt idx="2">
                  <c:v>54</c:v>
                </c:pt>
                <c:pt idx="3">
                  <c:v>96</c:v>
                </c:pt>
                <c:pt idx="4">
                  <c:v>150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3305344"/>
        <c:axId val="123307136"/>
      </c:lineChart>
      <c:catAx>
        <c:axId val="123305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3307136"/>
        <c:crosses val="autoZero"/>
        <c:auto val="1"/>
        <c:lblAlgn val="ctr"/>
        <c:lblOffset val="100"/>
        <c:noMultiLvlLbl val="0"/>
      </c:catAx>
      <c:valAx>
        <c:axId val="1233071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33053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</c:v>
                </c:pt>
              </c:strCache>
            </c:strRef>
          </c:tx>
          <c:cat>
            <c:numRef>
              <c:f>List1!$A$2:$A$6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List1!$B$2:$B$6</c:f>
              <c:numCache>
                <c:formatCode>General</c:formatCode>
                <c:ptCount val="5"/>
                <c:pt idx="0">
                  <c:v>3.14</c:v>
                </c:pt>
                <c:pt idx="1">
                  <c:v>12.56</c:v>
                </c:pt>
                <c:pt idx="2">
                  <c:v>28.26</c:v>
                </c:pt>
                <c:pt idx="3">
                  <c:v>50.24</c:v>
                </c:pt>
                <c:pt idx="4">
                  <c:v>78.5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363904"/>
        <c:axId val="40365440"/>
      </c:lineChart>
      <c:catAx>
        <c:axId val="40363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0365440"/>
        <c:crosses val="autoZero"/>
        <c:auto val="1"/>
        <c:lblAlgn val="ctr"/>
        <c:lblOffset val="100"/>
        <c:noMultiLvlLbl val="0"/>
      </c:catAx>
      <c:valAx>
        <c:axId val="40365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036390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955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719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85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7551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57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9122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789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86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093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2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6824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6030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DD908B5-C6F6-44D6-A2AB-00668B68CCD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EE8918-A870-4EE3-9DC0-1EE88C8BA1D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0.png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.png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050" name="Nadpis 1"/>
              <p:cNvSpPr>
                <a:spLocks noGrp="1"/>
              </p:cNvSpPr>
              <p:nvPr>
                <p:ph type="ctrTitle" idx="4294967295"/>
              </p:nvPr>
            </p:nvSpPr>
            <p:spPr>
              <a:xfrm>
                <a:off x="721519" y="2132856"/>
                <a:ext cx="7772400" cy="1470025"/>
              </a:xfrm>
            </p:spPr>
            <p:txBody>
              <a:bodyPr>
                <a:normAutofit/>
              </a:bodyPr>
              <a:lstStyle/>
              <a:p>
                <a:r>
                  <a:rPr lang="cs-CZ" sz="3200" b="1" dirty="0" smtClean="0"/>
                  <a:t>VY_42_INOVACE_53_Kvadratická funkce</a:t>
                </a:r>
                <a:r>
                  <a:rPr lang="cs-CZ" sz="3200" b="1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latin typeface="Cambria Math"/>
                          </a:rPr>
                          <m:t>𝒚</m:t>
                        </m:r>
                        <m:r>
                          <a:rPr lang="cs-CZ" sz="3200" b="1" i="1" smtClean="0">
                            <a:latin typeface="Cambria Math"/>
                          </a:rPr>
                          <m:t>=</m:t>
                        </m:r>
                        <m:r>
                          <a:rPr lang="cs-CZ" sz="3200" b="1" i="1" smtClean="0">
                            <a:latin typeface="Cambria Math"/>
                          </a:rPr>
                          <m:t>𝒂𝒙</m:t>
                        </m:r>
                      </m:e>
                      <m:sup>
                        <m:r>
                          <a:rPr lang="cs-CZ" sz="32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 smtClean="0"/>
              </a:p>
            </p:txBody>
          </p:sp>
        </mc:Choice>
        <mc:Fallback>
          <p:sp>
            <p:nvSpPr>
              <p:cNvPr id="2050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 idx="4294967295"/>
              </p:nvPr>
            </p:nvSpPr>
            <p:spPr>
              <a:xfrm>
                <a:off x="721519" y="2132856"/>
                <a:ext cx="7772400" cy="1470025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1277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Nadpis 3"/>
              <p:cNvSpPr>
                <a:spLocks noGrp="1"/>
              </p:cNvSpPr>
              <p:nvPr>
                <p:ph type="title"/>
              </p:nvPr>
            </p:nvSpPr>
            <p:spPr>
              <a:xfrm>
                <a:off x="467544" y="260648"/>
                <a:ext cx="8229600" cy="1143000"/>
              </a:xfrm>
            </p:spPr>
            <p:txBody>
              <a:bodyPr>
                <a:normAutofit/>
              </a:bodyPr>
              <a:lstStyle/>
              <a:p>
                <a:r>
                  <a:rPr lang="cs-CZ" sz="2400" dirty="0" smtClean="0"/>
                  <a:t>Kvadratická funkce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400" b="0" i="1" smtClean="0">
                            <a:latin typeface="Cambria Math"/>
                          </a:rPr>
                          <m:t>=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𝑎𝑥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Nadpis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67544" y="260648"/>
                <a:ext cx="8229600" cy="1143000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7"/>
              <p:cNvSpPr>
                <a:spLocks noGrp="1"/>
              </p:cNvSpPr>
              <p:nvPr>
                <p:ph sz="quarter" idx="2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cs-CZ" dirty="0" smtClean="0"/>
                  <a:t>Délka strany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/>
                    </m:sSup>
                  </m:oMath>
                </a14:m>
                <a:endParaRPr lang="cs-CZ" dirty="0" smtClean="0"/>
              </a:p>
              <a:p>
                <a:r>
                  <a:rPr lang="cs-CZ" dirty="0" smtClean="0"/>
                  <a:t>Obsah čtverce S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r>
                  <a:rPr lang="cs-CZ" dirty="0" smtClean="0"/>
                  <a:t>Sestavíme tabulku závislosti</a:t>
                </a:r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r>
                  <a:rPr lang="cs-CZ" dirty="0" smtClean="0"/>
                  <a:t>Sestrojíme graf závislosti</a:t>
                </a:r>
              </a:p>
            </p:txBody>
          </p:sp>
        </mc:Choice>
        <mc:Fallback xmlns=""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1961" t="-4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Zástupný symbol pro obsah 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835501961"/>
              </p:ext>
            </p:extLst>
          </p:nvPr>
        </p:nvGraphicFramePr>
        <p:xfrm>
          <a:off x="4371975" y="2362200"/>
          <a:ext cx="3657600" cy="388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Zástupný symbol pro text 6"/>
          <p:cNvSpPr>
            <a:spLocks noGrp="1"/>
          </p:cNvSpPr>
          <p:nvPr>
            <p:ph type="body" sz="quarter" idx="1"/>
          </p:nvPr>
        </p:nvSpPr>
        <p:spPr>
          <a:xfrm>
            <a:off x="395536" y="1628800"/>
            <a:ext cx="8208912" cy="63976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Zapište jako funkci závislost velikosti obsahu čtverce na délce jeho strany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ulka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70221654"/>
                  </p:ext>
                </p:extLst>
              </p:nvPr>
            </p:nvGraphicFramePr>
            <p:xfrm>
              <a:off x="395536" y="4005064"/>
              <a:ext cx="3548964" cy="1280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71514"/>
                    <a:gridCol w="555490"/>
                    <a:gridCol w="555490"/>
                    <a:gridCol w="555490"/>
                    <a:gridCol w="555490"/>
                    <a:gridCol w="555490"/>
                  </a:tblGrid>
                  <a:tr h="50405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a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(cm)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2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3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5</a:t>
                          </a:r>
                          <a:endParaRPr lang="cs-CZ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S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𝑐𝑚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</a:rPr>
                                <m:t>)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9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16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25</a:t>
                          </a:r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ulka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70221654"/>
                  </p:ext>
                </p:extLst>
              </p:nvPr>
            </p:nvGraphicFramePr>
            <p:xfrm>
              <a:off x="395536" y="4005064"/>
              <a:ext cx="3548964" cy="1280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71514"/>
                    <a:gridCol w="555490"/>
                    <a:gridCol w="555490"/>
                    <a:gridCol w="555490"/>
                    <a:gridCol w="555490"/>
                    <a:gridCol w="555490"/>
                  </a:tblGrid>
                  <a:tr h="64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a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(cm)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2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3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5</a:t>
                          </a:r>
                          <a:endParaRPr lang="cs-CZ" dirty="0"/>
                        </a:p>
                      </a:txBody>
                      <a:tcPr/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5"/>
                          <a:stretch>
                            <a:fillRect l="-787" t="-104762" r="-359055" b="-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9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16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25</a:t>
                          </a:r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0858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3" grpId="0">
        <p:bldAsOne/>
      </p:bldGraphic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Nadpis 3"/>
              <p:cNvSpPr>
                <a:spLocks noGrp="1"/>
              </p:cNvSpPr>
              <p:nvPr>
                <p:ph type="title"/>
              </p:nvPr>
            </p:nvSpPr>
            <p:spPr>
              <a:xfrm>
                <a:off x="467544" y="260648"/>
                <a:ext cx="8229600" cy="1143000"/>
              </a:xfrm>
            </p:spPr>
            <p:txBody>
              <a:bodyPr>
                <a:normAutofit/>
              </a:bodyPr>
              <a:lstStyle/>
              <a:p>
                <a:r>
                  <a:rPr lang="cs-CZ" sz="2400" dirty="0" smtClean="0"/>
                  <a:t>Kvadratická funkce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400" b="0" i="1" smtClean="0">
                            <a:latin typeface="Cambria Math"/>
                          </a:rPr>
                          <m:t>=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𝑎𝑥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Nadpis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67544" y="260648"/>
                <a:ext cx="8229600" cy="1143000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7"/>
              <p:cNvSpPr>
                <a:spLocks noGrp="1"/>
              </p:cNvSpPr>
              <p:nvPr>
                <p:ph sz="quarter" idx="2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cs-CZ" dirty="0" smtClean="0"/>
                  <a:t>Délka hrany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/>
                    </m:sSup>
                  </m:oMath>
                </a14:m>
                <a:endParaRPr lang="cs-CZ" dirty="0" smtClean="0"/>
              </a:p>
              <a:p>
                <a:r>
                  <a:rPr lang="cs-CZ" dirty="0" smtClean="0"/>
                  <a:t>Povrch krychle S = 6.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r>
                  <a:rPr lang="cs-CZ" dirty="0" smtClean="0"/>
                  <a:t>Sestavíme tabulku závislosti</a:t>
                </a:r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r>
                  <a:rPr lang="cs-CZ" dirty="0" smtClean="0"/>
                  <a:t>Sestrojíme graf závislosti</a:t>
                </a:r>
              </a:p>
            </p:txBody>
          </p:sp>
        </mc:Choice>
        <mc:Fallback xmlns=""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1961" t="-4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Zástupný symbol pro obsah 11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94364317"/>
              </p:ext>
            </p:extLst>
          </p:nvPr>
        </p:nvGraphicFramePr>
        <p:xfrm>
          <a:off x="4427984" y="2174875"/>
          <a:ext cx="4258816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Zástupný symbol pro text 6"/>
          <p:cNvSpPr>
            <a:spLocks noGrp="1"/>
          </p:cNvSpPr>
          <p:nvPr>
            <p:ph type="body" sz="quarter" idx="1"/>
          </p:nvPr>
        </p:nvSpPr>
        <p:spPr>
          <a:xfrm>
            <a:off x="467544" y="1628800"/>
            <a:ext cx="8208912" cy="63976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Zapište jako funkci závislost velikosti povrchu krychle na délce její hrany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ulka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53607769"/>
                  </p:ext>
                </p:extLst>
              </p:nvPr>
            </p:nvGraphicFramePr>
            <p:xfrm>
              <a:off x="323528" y="3933056"/>
              <a:ext cx="3672410" cy="1280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98350"/>
                    <a:gridCol w="574812"/>
                    <a:gridCol w="574812"/>
                    <a:gridCol w="574812"/>
                    <a:gridCol w="574812"/>
                    <a:gridCol w="574812"/>
                  </a:tblGrid>
                  <a:tr h="50405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a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(cm)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2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3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5</a:t>
                          </a:r>
                          <a:endParaRPr lang="cs-CZ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S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𝑐𝑚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</a:rPr>
                                <m:t>)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6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24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54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96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150</a:t>
                          </a:r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ulka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53607769"/>
                  </p:ext>
                </p:extLst>
              </p:nvPr>
            </p:nvGraphicFramePr>
            <p:xfrm>
              <a:off x="323528" y="3933056"/>
              <a:ext cx="3672410" cy="1280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98350"/>
                    <a:gridCol w="574812"/>
                    <a:gridCol w="574812"/>
                    <a:gridCol w="574812"/>
                    <a:gridCol w="574812"/>
                    <a:gridCol w="574812"/>
                  </a:tblGrid>
                  <a:tr h="64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a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(cm)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2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3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5</a:t>
                          </a:r>
                          <a:endParaRPr lang="cs-CZ" dirty="0"/>
                        </a:p>
                      </a:txBody>
                      <a:tcPr/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5"/>
                          <a:stretch>
                            <a:fillRect t="-104762" r="-360305" b="-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6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24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54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96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150</a:t>
                          </a:r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277978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12" grpId="0">
        <p:bldAsOne/>
      </p:bldGraphic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sz="2400" dirty="0" smtClean="0"/>
                  <a:t>Kvadratická funkce je určena rovnicí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400" b="0" i="1" smtClean="0">
                            <a:latin typeface="Cambria Math"/>
                          </a:rPr>
                          <m:t>=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𝑎𝑥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400" dirty="0" smtClean="0"/>
                  <a:t> (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p/>
                    </m:sSup>
                  </m:oMath>
                </a14:m>
                <a:r>
                  <a:rPr lang="cs-CZ" sz="2400" dirty="0" smtClean="0"/>
                  <a:t>≠0,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p/>
                    </m:sSup>
                  </m:oMath>
                </a14:m>
                <a:r>
                  <a:rPr lang="el-GR" sz="2400" dirty="0" smtClean="0"/>
                  <a:t>ϵ</a:t>
                </a:r>
                <a:r>
                  <a:rPr lang="cs-CZ" sz="2400" dirty="0" smtClean="0"/>
                  <a:t> R )</a:t>
                </a:r>
                <a:endParaRPr lang="cs-CZ" sz="2400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l="-1224" r="-1633" b="-117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000" dirty="0" smtClean="0"/>
              <a:t>Není-li určeno jinak, může být definičním oborem jakékoliv reálné číslo.</a:t>
            </a:r>
          </a:p>
          <a:p>
            <a:r>
              <a:rPr lang="cs-CZ" sz="2000" dirty="0" smtClean="0"/>
              <a:t>Grafickým vyjádřením této závislosti je pak křivka zvaná </a:t>
            </a:r>
            <a:r>
              <a:rPr lang="cs-CZ" sz="2000" b="1" i="1" dirty="0" smtClean="0"/>
              <a:t>parabola, </a:t>
            </a:r>
            <a:r>
              <a:rPr lang="cs-CZ" sz="2000" dirty="0" smtClean="0"/>
              <a:t>jejíž vrchol leží v počátku soustavy souřadnic.</a:t>
            </a:r>
            <a:endParaRPr lang="cs-CZ" sz="2000" b="1" i="1" dirty="0" smtClean="0"/>
          </a:p>
          <a:p>
            <a:r>
              <a:rPr lang="cs-CZ" sz="2000" dirty="0" smtClean="0"/>
              <a:t>Některé úlohy z praxe vylučují dosazovat za proměnnou x záporná čísla (pokud jde o hodnoty vyjadřující délku, rychlost, hmotnost atd.)</a:t>
            </a:r>
          </a:p>
          <a:p>
            <a:r>
              <a:rPr lang="cs-CZ" sz="2000" dirty="0" smtClean="0"/>
              <a:t>V tomto případě je grafem pouze polovina paraboly, ležící v 1. kvadrantu.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0299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/>
              <a:t>Př. Sestavte tabulku závislosti obsahu kruhu na jeho poloměru. Sestrojte graf této závislosti.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sz="2400" dirty="0" smtClean="0"/>
                  <a:t>Poloměr = r</a:t>
                </a:r>
              </a:p>
              <a:p>
                <a:r>
                  <a:rPr lang="cs-CZ" sz="2400" dirty="0" smtClean="0"/>
                  <a:t>Obsah kruhu S = </a:t>
                </a:r>
                <a:r>
                  <a:rPr lang="el-GR" sz="2400" dirty="0" smtClean="0"/>
                  <a:t>π</a:t>
                </a:r>
                <a:r>
                  <a:rPr lang="cs-CZ" sz="2400" dirty="0" smtClean="0"/>
                  <a:t>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400" dirty="0" smtClean="0"/>
              </a:p>
              <a:p>
                <a:r>
                  <a:rPr lang="cs-CZ" sz="2400" dirty="0"/>
                  <a:t>Sestavíme tabulku </a:t>
                </a:r>
                <a:r>
                  <a:rPr lang="cs-CZ" sz="2400" dirty="0" smtClean="0"/>
                  <a:t>závislosti</a:t>
                </a:r>
              </a:p>
              <a:p>
                <a:endParaRPr lang="cs-CZ" sz="2400" dirty="0"/>
              </a:p>
              <a:p>
                <a:endParaRPr lang="cs-CZ" sz="2400" dirty="0" smtClean="0"/>
              </a:p>
              <a:p>
                <a:endParaRPr lang="cs-CZ" sz="2400" dirty="0"/>
              </a:p>
              <a:p>
                <a:endParaRPr lang="cs-CZ" sz="2400" dirty="0" smtClean="0"/>
              </a:p>
              <a:p>
                <a:r>
                  <a:rPr lang="cs-CZ" sz="2400" dirty="0"/>
                  <a:t>Sestrojíme graf závislosti</a:t>
                </a:r>
              </a:p>
              <a:p>
                <a:endParaRPr lang="cs-CZ" sz="2400" dirty="0"/>
              </a:p>
              <a:p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327" t="-10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ulka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53248060"/>
                  </p:ext>
                </p:extLst>
              </p:nvPr>
            </p:nvGraphicFramePr>
            <p:xfrm>
              <a:off x="179512" y="3068960"/>
              <a:ext cx="4392488" cy="1280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25655"/>
                    <a:gridCol w="594472"/>
                    <a:gridCol w="737586"/>
                    <a:gridCol w="693551"/>
                    <a:gridCol w="693551"/>
                    <a:gridCol w="847673"/>
                  </a:tblGrid>
                  <a:tr h="50405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r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(cm)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2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3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5</a:t>
                          </a:r>
                          <a:endParaRPr lang="cs-CZ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S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𝑐𝑚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</a:rPr>
                                <m:t>)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3,14</a:t>
                          </a:r>
                          <a:endParaRPr lang="cs-CZ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12,56</a:t>
                          </a:r>
                          <a:endParaRPr lang="cs-CZ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28,26</a:t>
                          </a:r>
                          <a:endParaRPr lang="cs-CZ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50,24</a:t>
                          </a:r>
                          <a:endParaRPr lang="cs-CZ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78,5</a:t>
                          </a:r>
                          <a:endParaRPr lang="cs-CZ" sz="16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ulka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53248060"/>
                  </p:ext>
                </p:extLst>
              </p:nvPr>
            </p:nvGraphicFramePr>
            <p:xfrm>
              <a:off x="179512" y="3068960"/>
              <a:ext cx="4392488" cy="1280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25655"/>
                    <a:gridCol w="594472"/>
                    <a:gridCol w="737586"/>
                    <a:gridCol w="693551"/>
                    <a:gridCol w="693551"/>
                    <a:gridCol w="847673"/>
                  </a:tblGrid>
                  <a:tr h="64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r</a:t>
                          </a:r>
                        </a:p>
                        <a:p>
                          <a:pPr algn="ctr"/>
                          <a:r>
                            <a:rPr lang="cs-CZ" dirty="0" smtClean="0"/>
                            <a:t>(cm)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2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3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5</a:t>
                          </a:r>
                          <a:endParaRPr lang="cs-CZ" dirty="0"/>
                        </a:p>
                      </a:txBody>
                      <a:tcPr/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t="-104762" r="-430147" b="-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3,14</a:t>
                          </a:r>
                          <a:endParaRPr lang="cs-CZ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12,56</a:t>
                          </a:r>
                          <a:endParaRPr lang="cs-CZ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28,26</a:t>
                          </a:r>
                          <a:endParaRPr lang="cs-CZ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50,24</a:t>
                          </a:r>
                          <a:endParaRPr lang="cs-CZ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600" dirty="0" smtClean="0"/>
                            <a:t>78,5</a:t>
                          </a:r>
                          <a:endParaRPr lang="cs-CZ" sz="16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2657303252"/>
              </p:ext>
            </p:extLst>
          </p:nvPr>
        </p:nvGraphicFramePr>
        <p:xfrm>
          <a:off x="4788024" y="1397000"/>
          <a:ext cx="4104456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49955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294</Words>
  <Application>Microsoft Office PowerPoint</Application>
  <PresentationFormat>Předvádění na obrazovce (4:3)</PresentationFormat>
  <Paragraphs>81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systému Office</vt:lpstr>
      <vt:lpstr>Arkýř</vt:lpstr>
      <vt:lpstr>VY_42_INOVACE_53_Kvadratická funkce 〖y=ax〗^2</vt:lpstr>
      <vt:lpstr>Kvadratická funkce 〖y=ax〗^2</vt:lpstr>
      <vt:lpstr>Kvadratická funkce 〖y=ax〗^2</vt:lpstr>
      <vt:lpstr>Kvadratická funkce je určena rovnicí 〖y=ax〗^2 ( a^≠0, a^ϵ R )</vt:lpstr>
      <vt:lpstr>Př. Sestavte tabulku závislosti obsahu kruhu na jeho poloměru. Sestrojte graf této závislosti.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Kvadratická funkce 〖y=ax〗^2</dc:title>
  <dc:creator>Vagnerova</dc:creator>
  <cp:lastModifiedBy>krejza</cp:lastModifiedBy>
  <cp:revision>11</cp:revision>
  <dcterms:created xsi:type="dcterms:W3CDTF">2011-03-09T12:39:00Z</dcterms:created>
  <dcterms:modified xsi:type="dcterms:W3CDTF">2012-03-11T11:20:09Z</dcterms:modified>
</cp:coreProperties>
</file>