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81" r:id="rId2"/>
    <p:sldId id="279" r:id="rId3"/>
    <p:sldId id="256" r:id="rId4"/>
    <p:sldId id="257" r:id="rId5"/>
    <p:sldId id="258" r:id="rId6"/>
    <p:sldId id="259" r:id="rId7"/>
    <p:sldId id="265" r:id="rId8"/>
    <p:sldId id="266" r:id="rId9"/>
    <p:sldId id="262" r:id="rId10"/>
    <p:sldId id="261" r:id="rId11"/>
    <p:sldId id="264" r:id="rId12"/>
    <p:sldId id="267" r:id="rId13"/>
    <p:sldId id="269" r:id="rId14"/>
    <p:sldId id="271" r:id="rId15"/>
    <p:sldId id="272" r:id="rId16"/>
    <p:sldId id="273" r:id="rId17"/>
    <p:sldId id="270" r:id="rId18"/>
    <p:sldId id="274" r:id="rId19"/>
    <p:sldId id="276" r:id="rId20"/>
    <p:sldId id="277" r:id="rId21"/>
    <p:sldId id="278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340" autoAdjust="0"/>
  </p:normalViewPr>
  <p:slideViewPr>
    <p:cSldViewPr>
      <p:cViewPr varScale="1">
        <p:scale>
          <a:sx n="47" d="100"/>
          <a:sy n="47" d="100"/>
        </p:scale>
        <p:origin x="-11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F 04 </a:t>
          </a:r>
          <a:r>
            <a:rPr lang="cs-CZ" sz="2000" dirty="0" smtClean="0"/>
            <a:t>Měkkýši plži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Měkkýši plži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696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65A438-1FB6-403B-B1EA-691251FDD9D9}" type="presOf" srcId="{B651F6E3-6281-48DB-9319-2AEAFDAE7572}" destId="{6BB5E863-4638-4E1D-BFDE-399D028AC4ED}" srcOrd="1" destOrd="0" presId="urn:microsoft.com/office/officeart/2005/8/layout/target3"/>
    <dgm:cxn modelId="{A900D0B7-6BAD-49BB-AD2F-7E38BA192C06}" type="presOf" srcId="{D1B46980-6531-4606-95E6-44980827E919}" destId="{6140AFEC-043D-4C43-A2F9-D0F5331DF3A3}" srcOrd="0" destOrd="0" presId="urn:microsoft.com/office/officeart/2005/8/layout/target3"/>
    <dgm:cxn modelId="{AB76C022-01A6-467D-9206-7ADFC6EBFC5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9F234F3-A3A2-4B42-85EC-D1F0C4B7C15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9CE0E95-3CB4-47EB-957F-6B6BF5048152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F689398-D6B3-48A2-9BE0-7CA344FB284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85A55C-2B26-4414-844B-B12B447E3AC9}" type="presOf" srcId="{D1D4F407-5343-4D3F-B5B9-D407B03CAEB4}" destId="{AED2198E-93D5-4001-81B4-73124B309672}" srcOrd="1" destOrd="0" presId="urn:microsoft.com/office/officeart/2005/8/layout/target3"/>
    <dgm:cxn modelId="{0158B84B-AA2D-4586-A66C-5A3A5A9BEC0D}" type="presOf" srcId="{D1B46980-6531-4606-95E6-44980827E919}" destId="{2BE915AB-18AA-4053-B92C-3BFC9ED204BB}" srcOrd="1" destOrd="0" presId="urn:microsoft.com/office/officeart/2005/8/layout/target3"/>
    <dgm:cxn modelId="{D1D27209-6609-4D30-86C5-BB52EA021502}" type="presOf" srcId="{4C35D32F-0EAB-4CD7-82EE-45574DC2A586}" destId="{8BEBB6EC-1DAA-4CAC-8A25-BC0FCBD5DBD5}" srcOrd="0" destOrd="0" presId="urn:microsoft.com/office/officeart/2005/8/layout/target3"/>
    <dgm:cxn modelId="{AA8318D4-EE64-41CD-A50F-DA9F6C9D6F85}" type="presOf" srcId="{B651F6E3-6281-48DB-9319-2AEAFDAE7572}" destId="{619D679B-A015-4ECF-8348-D1034C574F40}" srcOrd="0" destOrd="0" presId="urn:microsoft.com/office/officeart/2005/8/layout/target3"/>
    <dgm:cxn modelId="{AB8EB050-ACD7-4F25-9CDA-98552D1FA981}" type="presOf" srcId="{D8197B8C-B260-4A16-BDF4-0947B075E274}" destId="{25B08C86-7E15-44DC-BE7F-FFB55DD49D12}" srcOrd="0" destOrd="0" presId="urn:microsoft.com/office/officeart/2005/8/layout/target3"/>
    <dgm:cxn modelId="{A3662E9E-1D6F-4B26-BD4D-ED8DC970AAF3}" type="presParOf" srcId="{333A1088-737F-45CB-B68E-254E46348037}" destId="{F5ABB229-8D3B-4694-996A-96F23CF14429}" srcOrd="0" destOrd="0" presId="urn:microsoft.com/office/officeart/2005/8/layout/target3"/>
    <dgm:cxn modelId="{4CBE08C6-4A92-4E39-978B-D1DDB88BAC70}" type="presParOf" srcId="{333A1088-737F-45CB-B68E-254E46348037}" destId="{F41139FD-01EE-4571-8B17-4FB00FC51163}" srcOrd="1" destOrd="0" presId="urn:microsoft.com/office/officeart/2005/8/layout/target3"/>
    <dgm:cxn modelId="{799AEA5A-339B-43E7-86E5-92C151D74D74}" type="presParOf" srcId="{333A1088-737F-45CB-B68E-254E46348037}" destId="{D005CE8C-CC26-4C3E-AC11-E15060ECD759}" srcOrd="2" destOrd="0" presId="urn:microsoft.com/office/officeart/2005/8/layout/target3"/>
    <dgm:cxn modelId="{5443B146-D11C-4ACD-A5C1-1416EDC4A967}" type="presParOf" srcId="{333A1088-737F-45CB-B68E-254E46348037}" destId="{2C702D82-9B77-49B7-9568-BB8EB47C3372}" srcOrd="3" destOrd="0" presId="urn:microsoft.com/office/officeart/2005/8/layout/target3"/>
    <dgm:cxn modelId="{77BD6699-5281-4B77-8DCB-FF4DA7AA1636}" type="presParOf" srcId="{333A1088-737F-45CB-B68E-254E46348037}" destId="{A52A0455-90FF-4808-ABD0-F02540D31D5A}" srcOrd="4" destOrd="0" presId="urn:microsoft.com/office/officeart/2005/8/layout/target3"/>
    <dgm:cxn modelId="{AB51EF3E-A633-4210-BBBF-C0021CF762FC}" type="presParOf" srcId="{333A1088-737F-45CB-B68E-254E46348037}" destId="{6140AFEC-043D-4C43-A2F9-D0F5331DF3A3}" srcOrd="5" destOrd="0" presId="urn:microsoft.com/office/officeart/2005/8/layout/target3"/>
    <dgm:cxn modelId="{97B5F258-46DF-461F-9BF7-25ABEE5946AD}" type="presParOf" srcId="{333A1088-737F-45CB-B68E-254E46348037}" destId="{9358AC05-5D7D-4327-9F80-1AD486AEA664}" srcOrd="6" destOrd="0" presId="urn:microsoft.com/office/officeart/2005/8/layout/target3"/>
    <dgm:cxn modelId="{4E206DD9-7A60-45BB-9FBD-369C23B075E9}" type="presParOf" srcId="{333A1088-737F-45CB-B68E-254E46348037}" destId="{313FC574-E1CD-4FB4-B054-0B805CE0447D}" srcOrd="7" destOrd="0" presId="urn:microsoft.com/office/officeart/2005/8/layout/target3"/>
    <dgm:cxn modelId="{39B90A96-D87B-4B39-ACEC-7AAE6E0FB2E8}" type="presParOf" srcId="{333A1088-737F-45CB-B68E-254E46348037}" destId="{619D679B-A015-4ECF-8348-D1034C574F40}" srcOrd="8" destOrd="0" presId="urn:microsoft.com/office/officeart/2005/8/layout/target3"/>
    <dgm:cxn modelId="{5FE962AB-287C-4903-A0D0-52CDF5FFA558}" type="presParOf" srcId="{333A1088-737F-45CB-B68E-254E46348037}" destId="{322283A8-4A27-4CDA-BAE3-F381106A9174}" srcOrd="9" destOrd="0" presId="urn:microsoft.com/office/officeart/2005/8/layout/target3"/>
    <dgm:cxn modelId="{2A644EF8-EC6A-4CDD-8CD7-3BB073022868}" type="presParOf" srcId="{333A1088-737F-45CB-B68E-254E46348037}" destId="{FFC9F71D-1B4F-4AD9-A4A6-86ADEFC8AF5C}" srcOrd="10" destOrd="0" presId="urn:microsoft.com/office/officeart/2005/8/layout/target3"/>
    <dgm:cxn modelId="{BDF9DB7D-ED0F-44CD-AA83-0BCE559D0CC1}" type="presParOf" srcId="{333A1088-737F-45CB-B68E-254E46348037}" destId="{25B08C86-7E15-44DC-BE7F-FFB55DD49D12}" srcOrd="11" destOrd="0" presId="urn:microsoft.com/office/officeart/2005/8/layout/target3"/>
    <dgm:cxn modelId="{2C0DD731-C58D-4302-B251-8CE671091AFA}" type="presParOf" srcId="{333A1088-737F-45CB-B68E-254E46348037}" destId="{76644BE8-9D7C-4C09-B250-3D10AF48CBB7}" srcOrd="12" destOrd="0" presId="urn:microsoft.com/office/officeart/2005/8/layout/target3"/>
    <dgm:cxn modelId="{F14E1FCC-E791-460C-9804-EB2EAEDFE234}" type="presParOf" srcId="{333A1088-737F-45CB-B68E-254E46348037}" destId="{EE85B701-7295-41C0-BA7A-34D3756A2AE6}" srcOrd="13" destOrd="0" presId="urn:microsoft.com/office/officeart/2005/8/layout/target3"/>
    <dgm:cxn modelId="{C4E1756E-C446-4367-B563-5BD5A7FE0283}" type="presParOf" srcId="{333A1088-737F-45CB-B68E-254E46348037}" destId="{8BEBB6EC-1DAA-4CAC-8A25-BC0FCBD5DBD5}" srcOrd="14" destOrd="0" presId="urn:microsoft.com/office/officeart/2005/8/layout/target3"/>
    <dgm:cxn modelId="{15E177E9-0CB1-4D28-800C-BA0A4C12C9B2}" type="presParOf" srcId="{333A1088-737F-45CB-B68E-254E46348037}" destId="{AED2198E-93D5-4001-81B4-73124B309672}" srcOrd="15" destOrd="0" presId="urn:microsoft.com/office/officeart/2005/8/layout/target3"/>
    <dgm:cxn modelId="{A712B70B-B39F-4729-85F7-8B1DCC3FADDC}" type="presParOf" srcId="{333A1088-737F-45CB-B68E-254E46348037}" destId="{2BE915AB-18AA-4053-B92C-3BFC9ED204BB}" srcOrd="16" destOrd="0" presId="urn:microsoft.com/office/officeart/2005/8/layout/target3"/>
    <dgm:cxn modelId="{4B73AAF2-7E88-42C6-9496-2D483933D71D}" type="presParOf" srcId="{333A1088-737F-45CB-B68E-254E46348037}" destId="{6BB5E863-4638-4E1D-BFDE-399D028AC4ED}" srcOrd="17" destOrd="0" presId="urn:microsoft.com/office/officeart/2005/8/layout/target3"/>
    <dgm:cxn modelId="{A9FE59C5-6B8D-4544-9051-5B20033A29F7}" type="presParOf" srcId="{333A1088-737F-45CB-B68E-254E46348037}" destId="{5A5FFA88-C948-4069-8E93-59FA12366E83}" srcOrd="18" destOrd="0" presId="urn:microsoft.com/office/officeart/2005/8/layout/target3"/>
    <dgm:cxn modelId="{6C268CD2-9204-4C4B-AC4A-773A0E31475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9CBE13-6928-4B86-8F6D-CC076B9EB86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C0F14F9-DE39-4570-9D24-857602E3B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0D57628-3324-4F0C-96A4-BF4E5F2A0547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Tělo se dělí na hlavu, nohu a útrobní vak. Útrobní vak obsahuje orgány a je kryt kožním záhybem tzv. pláštěm, jehož pokožka vylučuje na povrch schránku z uhličitanu vápenatého.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A797E91-C751-4A8E-969D-874473219EF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b="1" smtClean="0"/>
              <a:t>Plzák španělský</a:t>
            </a:r>
            <a:r>
              <a:rPr lang="cs-CZ" smtClean="0"/>
              <a:t> (</a:t>
            </a:r>
            <a:r>
              <a:rPr lang="cs-CZ" i="1" smtClean="0"/>
              <a:t>Arion lusitanicus</a:t>
            </a:r>
            <a:r>
              <a:rPr lang="cs-CZ" smtClean="0"/>
              <a:t>) je plž z čeledi plzákovitých pocházející ze severní části Pyrenejského poloostrova, západní Francie a jižní Anglie Rostlinným materiálem a odpady byl od roku 1955 zavlečen do velké části Evropy a od roku 1998 také do USA   V novém areálu je to velice nepříjemný invazní druh škodlivého plže, který vytlačuje původní druhy plzáků a páchá obrovské škody v zemědělství.</a:t>
            </a:r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3B2CB77-F232-4184-8E92-99D1945D1A0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Bahenka živorodá žije ve volné přírodě ve stojatých vodách s bohatými vodními porosty, v tůních, ramenech, rybnících i v příkopech. V ČR se nejčastěji vyskytuje v nivách větších řek (zejména nadmořské výšky 150–520 m. n. m.), zejména v Polabí, Poodří, v moravských úvalech a podobně. Druh celkově v ČR ubývá, důvodem může být ztráta vhodných stanovišť</a:t>
            </a:r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DB5641-C338-4B9E-9CE5-B7D1E716F8D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b="1" smtClean="0"/>
              <a:t>Ostranka jaderská</a:t>
            </a:r>
            <a:r>
              <a:rPr lang="cs-CZ" smtClean="0"/>
              <a:t> (</a:t>
            </a:r>
            <a:r>
              <a:rPr lang="cs-CZ" i="1" smtClean="0"/>
              <a:t>Bolinus brandaris</a:t>
            </a:r>
            <a:r>
              <a:rPr lang="cs-CZ" smtClean="0"/>
              <a:t>) je středně velký dravý mořský plž. Žije v centrální a západní části Středozemního moře.</a:t>
            </a:r>
          </a:p>
        </p:txBody>
      </p:sp>
      <p:sp>
        <p:nvSpPr>
          <p:cNvPr id="368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12F0B7D-8AC6-4913-BC34-BFC0F333F8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89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2D950C-E443-46CD-8797-7D9F16D91A87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4522C8-53CB-4696-ABD6-F28C36D7FFEB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E2849-A6D3-43D8-92C4-D7EF9F0A2D5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17AF5-D1DA-4BE5-A9F8-88B969060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FD42A-41CE-4E7E-8DD4-B170B8D9A8A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3FB53-7D01-4F3D-B3FE-A596A19BB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55F18-956B-4AD0-A9A8-7D1AF1C3303F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BAE16-DF77-4D95-8EAB-83E9BE286F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C1C07-69B7-491B-9C1D-E6701753208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D0124-4E8B-46EC-A6C7-2751C2216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C8C0A-507F-45C3-A966-E8A03420F9B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4E09C-EE4E-42DD-896D-43F9C4D37F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84B83-F2CA-45DF-9DB1-8BE10AD4467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BA97D-BCCD-4BE3-8ECA-AE9B781C5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1D1B6-D8C0-4AF4-9E98-98FBB181DD4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C7194-A22F-4D8A-BF77-46F8BEFE23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64D6E-CB90-4470-9DF3-25A41CF86F1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0F63E-DA2D-4F64-A6D7-AB9F80FB8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D6A8B-2E35-4484-B771-56F0DDCAEC1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046E4-47CD-46E6-B65B-228BA1E42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15AE9-C18B-47AA-8E05-AD0A53CB979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0B8BE-1B93-433E-AA55-DD0F6A05B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B926A-A366-4E45-9E82-1C869080F74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66B38-9BE5-45B4-8A63-D3E410DBE8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15E743-A04B-41EA-89EE-14A7D60F52C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47E8AA-6388-410C-A4F2-06280543A0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lixpomatia2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nail_black_on_grass2.jpg" TargetMode="External"/><Relationship Id="rId5" Type="http://schemas.openxmlformats.org/officeDocument/2006/relationships/hyperlink" Target="http://cs.wikipedia.org/wiki/Soubor:Radula_diagram3.png" TargetMode="External"/><Relationship Id="rId4" Type="http://schemas.openxmlformats.org/officeDocument/2006/relationships/hyperlink" Target="http://cs.wikipedia.org/wiki/Soubor:Snail_diagram_cs.sv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nail-WA_edit02.jpg" TargetMode="External"/><Relationship Id="rId2" Type="http://schemas.openxmlformats.org/officeDocument/2006/relationships/hyperlink" Target="http://cs.wikipedia.org/wiki/Soubor:Helix_pomatia_operculum_h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9/Arion_lusitanicus.jpg" TargetMode="External"/><Relationship Id="rId5" Type="http://schemas.openxmlformats.org/officeDocument/2006/relationships/hyperlink" Target="http://cs.wikipedia.org/wiki/Soubor:Tigerschnegel1.jpg" TargetMode="External"/><Relationship Id="rId4" Type="http://schemas.openxmlformats.org/officeDocument/2006/relationships/hyperlink" Target="http://cs.wikipedia.org/wiki/Soubor:Posthornschnecke1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viparus_contectus_met_operculum2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?CTT=6&amp;ver=14&amp;app=powerpnt.exe" TargetMode="External"/><Relationship Id="rId4" Type="http://schemas.openxmlformats.org/officeDocument/2006/relationships/hyperlink" Target="http://cs.wikipedia.org/wiki/Soubor:Bolinus_brandaris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569325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Tento materiál je určen pro žáky 6. ročníku, cílem je popsat životní prostředí měkkýšů,  rozdělit měkkýše na plže, mlže a hlavonožce, a popsat  jejich společné a rozdílné znaky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3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smtClean="0">
                <a:latin typeface="Comic Sans MS" pitchFamily="66" charset="0"/>
              </a:rPr>
              <a:t>Měkkýši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dirty="0" smtClean="0">
                <a:solidFill>
                  <a:schemeClr val="tx1"/>
                </a:solidFill>
                <a:latin typeface="Comic Sans MS" pitchFamily="66" charset="0"/>
              </a:rPr>
              <a:t>Plži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Mlži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Hlavonožci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Kmen Měkkýši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            PLŽI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MLŽI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HLAVONOŽCI</a:t>
            </a:r>
          </a:p>
        </p:txBody>
      </p:sp>
      <p:pic>
        <p:nvPicPr>
          <p:cNvPr id="18435" name="Picture 2" descr="C:\Users\FiedlerovaI\AppData\Local\Microsoft\Windows\Temporary Internet Files\Content.IE5\NIAWPEHL\MP90040650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76913" y="1196975"/>
            <a:ext cx="3348037" cy="219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7" descr="C:\Users\FiedlerovaI\AppData\Local\Microsoft\Windows\Temporary Internet Files\Content.IE5\4MJKKALU\MP90017793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2852738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4" descr="C:\Users\FiedlerovaI\AppData\Local\Microsoft\Windows\Temporary Internet Files\Content.IE5\WEEDP4A4\MP90042310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51500" y="4581525"/>
            <a:ext cx="3059113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Charakteristika celého kmene: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Mají měkké tělo –  měkkýši</a:t>
            </a:r>
          </a:p>
          <a:p>
            <a:r>
              <a:rPr lang="cs-CZ" b="1" smtClean="0">
                <a:latin typeface="Comic Sans MS" pitchFamily="66" charset="0"/>
              </a:rPr>
              <a:t>útrobní vak </a:t>
            </a:r>
            <a:r>
              <a:rPr lang="cs-CZ" smtClean="0">
                <a:latin typeface="Comic Sans MS" pitchFamily="66" charset="0"/>
              </a:rPr>
              <a:t>- v něm je většina vnitřních orgánů</a:t>
            </a:r>
          </a:p>
          <a:p>
            <a:r>
              <a:rPr lang="cs-CZ" smtClean="0">
                <a:latin typeface="Comic Sans MS" pitchFamily="66" charset="0"/>
              </a:rPr>
              <a:t>Někteří mají tělo ukryté v pevné schránce </a:t>
            </a:r>
            <a:r>
              <a:rPr lang="cs-CZ" b="1" smtClean="0">
                <a:latin typeface="Comic Sans MS" pitchFamily="66" charset="0"/>
              </a:rPr>
              <a:t>- ulitě</a:t>
            </a:r>
          </a:p>
          <a:p>
            <a:r>
              <a:rPr lang="cs-CZ" b="1" smtClean="0">
                <a:latin typeface="Comic Sans MS" pitchFamily="66" charset="0"/>
              </a:rPr>
              <a:t>plášť</a:t>
            </a:r>
            <a:r>
              <a:rPr lang="cs-CZ" smtClean="0">
                <a:latin typeface="Comic Sans MS" pitchFamily="66" charset="0"/>
              </a:rPr>
              <a:t> vylučuje vnější vápenitou </a:t>
            </a:r>
            <a:r>
              <a:rPr lang="cs-CZ" b="1" smtClean="0">
                <a:latin typeface="Comic Sans MS" pitchFamily="66" charset="0"/>
              </a:rPr>
              <a:t>schránku, </a:t>
            </a:r>
            <a:r>
              <a:rPr lang="cs-CZ" smtClean="0">
                <a:latin typeface="Comic Sans MS" pitchFamily="66" charset="0"/>
              </a:rPr>
              <a:t>která je někdy redukovaná</a:t>
            </a:r>
          </a:p>
          <a:p>
            <a:r>
              <a:rPr lang="cs-CZ" b="1" smtClean="0">
                <a:latin typeface="Comic Sans MS" pitchFamily="66" charset="0"/>
              </a:rPr>
              <a:t>radula</a:t>
            </a:r>
            <a:r>
              <a:rPr lang="cs-CZ" smtClean="0">
                <a:latin typeface="Comic Sans MS" pitchFamily="66" charset="0"/>
              </a:rPr>
              <a:t> (redukovaná u mlžů)</a:t>
            </a:r>
          </a:p>
          <a:p>
            <a:endParaRPr lang="cs-CZ" smtClean="0">
              <a:latin typeface="Comic Sans MS" pitchFamily="66" charset="0"/>
            </a:endParaRPr>
          </a:p>
        </p:txBody>
      </p:sp>
      <p:pic>
        <p:nvPicPr>
          <p:cNvPr id="19459" name="Picture 4" descr="C:\Users\FiedlerovaI\AppData\Local\Microsoft\Windows\Temporary Internet Files\Content.IE5\0EZ6HFUJ\MC90020925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3357563"/>
            <a:ext cx="1751013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mtClean="0">
                <a:latin typeface="Comic Sans MS" pitchFamily="66" charset="0"/>
              </a:rPr>
              <a:t>PLŽI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713788" cy="5472113"/>
          </a:xfrm>
        </p:spPr>
        <p:txBody>
          <a:bodyPr/>
          <a:lstStyle/>
          <a:p>
            <a:r>
              <a:rPr lang="cs-CZ" smtClean="0">
                <a:latin typeface="Comic Sans MS" pitchFamily="66" charset="0"/>
              </a:rPr>
              <a:t>Žijí v sladkých i slaných vodách a někteří na souši</a:t>
            </a:r>
          </a:p>
          <a:p>
            <a:r>
              <a:rPr lang="cs-CZ" smtClean="0">
                <a:latin typeface="Comic Sans MS" pitchFamily="66" charset="0"/>
              </a:rPr>
              <a:t>Schránka plžů se nazývá </a:t>
            </a:r>
            <a:r>
              <a:rPr lang="cs-CZ" b="1" smtClean="0">
                <a:latin typeface="Comic Sans MS" pitchFamily="66" charset="0"/>
              </a:rPr>
              <a:t>ulita</a:t>
            </a:r>
            <a:r>
              <a:rPr lang="cs-CZ" smtClean="0">
                <a:latin typeface="Comic Sans MS" pitchFamily="66" charset="0"/>
              </a:rPr>
              <a:t>, která se skládá z jedné části a je spirálně stočená.</a:t>
            </a:r>
          </a:p>
        </p:txBody>
      </p:sp>
      <p:pic>
        <p:nvPicPr>
          <p:cNvPr id="2048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3644900"/>
            <a:ext cx="4064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539750" y="4508500"/>
            <a:ext cx="3671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                       Hlemýžď zahradní      </a:t>
            </a:r>
          </a:p>
        </p:txBody>
      </p:sp>
      <p:pic>
        <p:nvPicPr>
          <p:cNvPr id="20485" name="Picture 2" descr="C:\Users\FiedlerovaI\AppData\Local\Microsoft\Windows\Temporary Internet Files\Content.IE5\4MJKKALU\MM900283578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260350"/>
            <a:ext cx="1376362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4" descr="C:\Users\FiedlerovaI\AppData\Local\Microsoft\Windows\Temporary Internet Files\Content.IE5\7ZD6FQNA\MC90039144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4514850"/>
            <a:ext cx="1824037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Stavba těla plžů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256212"/>
          </a:xfrm>
        </p:spPr>
        <p:txBody>
          <a:bodyPr/>
          <a:lstStyle/>
          <a:p>
            <a:r>
              <a:rPr lang="cs-CZ" smtClean="0">
                <a:latin typeface="Comic Sans MS" pitchFamily="66" charset="0"/>
              </a:rPr>
              <a:t>Ze schránky vysunuje hlemýžď </a:t>
            </a:r>
            <a:r>
              <a:rPr lang="cs-CZ" b="1" smtClean="0">
                <a:latin typeface="Comic Sans MS" pitchFamily="66" charset="0"/>
              </a:rPr>
              <a:t>svalnatou nohu </a:t>
            </a:r>
            <a:r>
              <a:rPr lang="cs-CZ" smtClean="0">
                <a:latin typeface="Comic Sans MS" pitchFamily="66" charset="0"/>
              </a:rPr>
              <a:t>a přední část těla na jehož konci je </a:t>
            </a:r>
            <a:r>
              <a:rPr lang="cs-CZ" b="1" smtClean="0">
                <a:latin typeface="Comic Sans MS" pitchFamily="66" charset="0"/>
              </a:rPr>
              <a:t>hlava</a:t>
            </a:r>
          </a:p>
          <a:p>
            <a:r>
              <a:rPr lang="cs-CZ" b="1" smtClean="0">
                <a:latin typeface="Comic Sans MS" pitchFamily="66" charset="0"/>
              </a:rPr>
              <a:t>Hlava - dva páry tykadel:</a:t>
            </a:r>
            <a:br>
              <a:rPr lang="cs-CZ" b="1" smtClean="0">
                <a:latin typeface="Comic Sans MS" pitchFamily="66" charset="0"/>
              </a:rPr>
            </a:br>
            <a:r>
              <a:rPr lang="cs-CZ" smtClean="0">
                <a:latin typeface="Comic Sans MS" pitchFamily="66" charset="0"/>
              </a:rPr>
              <a:t>Kratší pár – sídle čichu a hmatu</a:t>
            </a:r>
            <a:br>
              <a:rPr lang="cs-CZ" smtClean="0">
                <a:latin typeface="Comic Sans MS" pitchFamily="66" charset="0"/>
              </a:rPr>
            </a:br>
            <a:r>
              <a:rPr lang="cs-CZ" smtClean="0">
                <a:latin typeface="Comic Sans MS" pitchFamily="66" charset="0"/>
              </a:rPr>
              <a:t>Delší pár tykadel- oči</a:t>
            </a:r>
          </a:p>
          <a:p>
            <a:r>
              <a:rPr lang="cs-CZ" b="1" smtClean="0">
                <a:latin typeface="Comic Sans MS" pitchFamily="66" charset="0"/>
              </a:rPr>
              <a:t>Ústní otvor- </a:t>
            </a:r>
            <a:r>
              <a:rPr lang="cs-CZ" smtClean="0">
                <a:latin typeface="Comic Sans MS" pitchFamily="66" charset="0"/>
              </a:rPr>
              <a:t>v ústní dutině je chrupavčitý jazýček, na němž je páska s jemnými zoubky RADULA – slouží ke strouhání potravy</a:t>
            </a:r>
          </a:p>
        </p:txBody>
      </p:sp>
      <p:pic>
        <p:nvPicPr>
          <p:cNvPr id="21507" name="Picture 2" descr="C:\Users\FiedlerovaI\AppData\Local\Microsoft\Windows\Temporary Internet Files\Content.IE5\A5DVJKUN\MC9002092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87350"/>
            <a:ext cx="950912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3" descr="C:\Users\FiedlerovaI\AppData\Local\Microsoft\Windows\Temporary Internet Files\Content.IE5\4LJZZLU1\MC9001973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365125"/>
            <a:ext cx="2233612" cy="143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5" descr="C:\Users\FiedlerovaI\AppData\Local\Microsoft\Windows\Temporary Internet Files\Content.IE5\M1W1MX4L\MC90019738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99250" y="3068638"/>
            <a:ext cx="209708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395288" y="188913"/>
            <a:ext cx="8229600" cy="1143000"/>
          </a:xfrm>
        </p:spPr>
        <p:txBody>
          <a:bodyPr/>
          <a:lstStyle/>
          <a:p>
            <a:r>
              <a:rPr lang="cs-CZ" smtClean="0"/>
              <a:t>                             Radula</a:t>
            </a:r>
          </a:p>
        </p:txBody>
      </p:sp>
      <p:pic>
        <p:nvPicPr>
          <p:cNvPr id="2253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88913"/>
            <a:ext cx="3960813" cy="65563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mtClean="0"/>
              <a:t>Stavba těla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689600"/>
          </a:xfrm>
        </p:spPr>
        <p:txBody>
          <a:bodyPr/>
          <a:lstStyle/>
          <a:p>
            <a:r>
              <a:rPr lang="cs-CZ" smtClean="0"/>
              <a:t>Tělo se dělí na hlavu, nohu a útrobní vak. Útrobní vak obsahuje orgány a je kryt kožním záhybem tzv. pláštěm, jehož pokožka vylučuje na povrch schránku z uhličitanu vápenatého.</a:t>
            </a:r>
          </a:p>
          <a:p>
            <a:r>
              <a:rPr lang="cs-CZ" smtClean="0"/>
              <a:t>Schránka se zvětšuje s růstem hlemýždě</a:t>
            </a:r>
          </a:p>
          <a:p>
            <a:r>
              <a:rPr lang="cs-CZ" smtClean="0"/>
              <a:t>Na zimu hlemýžď vytváří vápenaté víčko, kterým ulitu uzavírá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355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4365625"/>
            <a:ext cx="2587625" cy="213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863600"/>
          </a:xfrm>
        </p:spPr>
        <p:txBody>
          <a:bodyPr/>
          <a:lstStyle/>
          <a:p>
            <a:r>
              <a:rPr lang="cs-CZ" smtClean="0"/>
              <a:t>Vnitřní stavba těla</a:t>
            </a:r>
          </a:p>
        </p:txBody>
      </p:sp>
      <p:pic>
        <p:nvPicPr>
          <p:cNvPr id="24578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23850" y="1341438"/>
            <a:ext cx="8659813" cy="47513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Dýchací soustava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00675"/>
          </a:xfrm>
        </p:spPr>
        <p:txBody>
          <a:bodyPr/>
          <a:lstStyle/>
          <a:p>
            <a:r>
              <a:rPr lang="cs-CZ" smtClean="0"/>
              <a:t>Suchozemští plži :  plicní vak</a:t>
            </a:r>
          </a:p>
          <a:p>
            <a:r>
              <a:rPr lang="cs-CZ" smtClean="0"/>
              <a:t>Vodní plži:                žábry</a:t>
            </a:r>
          </a:p>
        </p:txBody>
      </p:sp>
      <p:pic>
        <p:nvPicPr>
          <p:cNvPr id="2662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2852738"/>
            <a:ext cx="5080000" cy="379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1476375" y="4751388"/>
            <a:ext cx="16557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Homolice mořský plž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Plamatka</a:t>
            </a:r>
            <a:r>
              <a:rPr lang="cs-CZ" dirty="0" smtClean="0"/>
              <a:t> lesní (</a:t>
            </a:r>
            <a:r>
              <a:rPr lang="cs-CZ" i="1" dirty="0" err="1" smtClean="0"/>
              <a:t>Arianta</a:t>
            </a:r>
            <a:r>
              <a:rPr lang="cs-CZ" i="1" dirty="0" smtClean="0"/>
              <a:t> </a:t>
            </a:r>
            <a:r>
              <a:rPr lang="cs-CZ" i="1" dirty="0" err="1" smtClean="0"/>
              <a:t>arbustorum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765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b="1" smtClean="0"/>
              <a:t>Páskovka keřová</a:t>
            </a:r>
            <a:endParaRPr lang="cs-CZ" smtClean="0"/>
          </a:p>
        </p:txBody>
      </p:sp>
      <p:pic>
        <p:nvPicPr>
          <p:cNvPr id="2867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16463" y="1341438"/>
            <a:ext cx="4103687" cy="5332412"/>
          </a:xfrm>
        </p:spPr>
      </p:pic>
      <p:sp>
        <p:nvSpPr>
          <p:cNvPr id="28675" name="TextovéPole 4"/>
          <p:cNvSpPr txBox="1">
            <a:spLocks noChangeArrowheads="1"/>
          </p:cNvSpPr>
          <p:nvPr/>
        </p:nvSpPr>
        <p:spPr bwMode="auto">
          <a:xfrm flipH="1">
            <a:off x="642938" y="990600"/>
            <a:ext cx="3929062" cy="52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Páskovka keřová</a:t>
            </a:r>
            <a:r>
              <a:rPr lang="cs-CZ" sz="2400">
                <a:latin typeface="Calibri" pitchFamily="34" charset="0"/>
              </a:rPr>
              <a:t> je běžný druh suchozemského plže s žlutou či naoranžovělou ulitou s hnědými pruhy.</a:t>
            </a:r>
          </a:p>
          <a:p>
            <a:r>
              <a:rPr lang="cs-CZ" sz="2400">
                <a:latin typeface="Calibri" pitchFamily="34" charset="0"/>
              </a:rPr>
              <a:t>Vyskytuje se v křovinách, vlhčích listnatých či smíšených lesích, avšak je možné se s ní setkat i na sídlišti či v centru města u zeleně (zahrady, náspy…). Rozšíření zasahuje země střední a západní Evropy, dále i severovýchodní Španělsko, Pyreneje, západní Karpaty, Norsko, a Island.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Slimák největší </a:t>
            </a:r>
            <a:r>
              <a:rPr lang="cs-CZ" sz="3100" smtClean="0"/>
              <a:t>druh suchozemského plže</a:t>
            </a:r>
          </a:p>
        </p:txBody>
      </p:sp>
      <p:pic>
        <p:nvPicPr>
          <p:cNvPr id="2969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93763" y="1412875"/>
            <a:ext cx="7673975" cy="5111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31750" y="188913"/>
            <a:ext cx="8856663" cy="6481762"/>
          </a:xfrm>
        </p:spPr>
      </p:pic>
      <p:sp>
        <p:nvSpPr>
          <p:cNvPr id="30722" name="TextovéPole 4"/>
          <p:cNvSpPr txBox="1">
            <a:spLocks noChangeArrowheads="1"/>
          </p:cNvSpPr>
          <p:nvPr/>
        </p:nvSpPr>
        <p:spPr bwMode="auto">
          <a:xfrm>
            <a:off x="323850" y="5029200"/>
            <a:ext cx="8820150" cy="18288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bg1"/>
                </a:solidFill>
                <a:latin typeface="Calibri" pitchFamily="34" charset="0"/>
              </a:rPr>
              <a:t>Rostlinným materiálem a odpady byl invazní druh škodlivého plže, který vytlačuje původní druhy plzáků a páchá obrovské škody v zemědělství</a:t>
            </a:r>
          </a:p>
          <a:p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0723" name="TextovéPole 5"/>
          <p:cNvSpPr txBox="1">
            <a:spLocks noChangeArrowheads="1"/>
          </p:cNvSpPr>
          <p:nvPr/>
        </p:nvSpPr>
        <p:spPr bwMode="auto">
          <a:xfrm>
            <a:off x="971550" y="404813"/>
            <a:ext cx="46085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solidFill>
                  <a:schemeClr val="bg1"/>
                </a:solidFill>
                <a:latin typeface="Calibri" pitchFamily="34" charset="0"/>
              </a:rPr>
              <a:t>Plzák španělský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b="1" smtClean="0"/>
              <a:t>Bahenka živorodá</a:t>
            </a:r>
          </a:p>
        </p:txBody>
      </p:sp>
      <p:pic>
        <p:nvPicPr>
          <p:cNvPr id="3277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50825" y="1196975"/>
            <a:ext cx="4551363" cy="5518150"/>
          </a:xfrm>
        </p:spPr>
      </p:pic>
      <p:sp>
        <p:nvSpPr>
          <p:cNvPr id="32771" name="TextovéPole 4"/>
          <p:cNvSpPr txBox="1">
            <a:spLocks noChangeArrowheads="1"/>
          </p:cNvSpPr>
          <p:nvPr/>
        </p:nvSpPr>
        <p:spPr bwMode="auto">
          <a:xfrm>
            <a:off x="4859338" y="1268413"/>
            <a:ext cx="4105275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- žije ve volné přírodě ve stojatých vodách s bohatými vodními porosty, v tůních, ramenech, rybnících i v příkopech. </a:t>
            </a:r>
          </a:p>
          <a:p>
            <a:r>
              <a:rPr lang="cs-CZ" sz="3600">
                <a:latin typeface="Calibri" pitchFamily="34" charset="0"/>
              </a:rPr>
              <a:t>Chová se často v akváriích.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smtClean="0"/>
              <a:t>Okružák ploský</a:t>
            </a:r>
          </a:p>
        </p:txBody>
      </p:sp>
      <p:pic>
        <p:nvPicPr>
          <p:cNvPr id="3481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052513"/>
            <a:ext cx="5473700" cy="5472112"/>
          </a:xfrm>
        </p:spPr>
      </p:pic>
      <p:sp>
        <p:nvSpPr>
          <p:cNvPr id="34819" name="TextovéPole 4"/>
          <p:cNvSpPr txBox="1">
            <a:spLocks noChangeArrowheads="1"/>
          </p:cNvSpPr>
          <p:nvPr/>
        </p:nvSpPr>
        <p:spPr bwMode="auto">
          <a:xfrm>
            <a:off x="5795963" y="1700213"/>
            <a:ext cx="31686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Okružák ploský</a:t>
            </a:r>
            <a:r>
              <a:rPr lang="cs-CZ" sz="3600">
                <a:latin typeface="Calibri" pitchFamily="34" charset="0"/>
              </a:rPr>
              <a:t> je druh sladkovodního plže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Ostranka jaderská </a:t>
            </a:r>
            <a:r>
              <a:rPr lang="cs-CZ" sz="3100" dirty="0" smtClean="0"/>
              <a:t>je středně velký dravý mořský plž</a:t>
            </a:r>
            <a:endParaRPr lang="cs-CZ" sz="3100" dirty="0"/>
          </a:p>
        </p:txBody>
      </p:sp>
      <p:pic>
        <p:nvPicPr>
          <p:cNvPr id="3584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79500" y="1370013"/>
            <a:ext cx="6948488" cy="49609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>
          <a:xfrm>
            <a:off x="179388" y="908050"/>
            <a:ext cx="8785225" cy="5689600"/>
          </a:xfrm>
        </p:spPr>
        <p:txBody>
          <a:bodyPr/>
          <a:lstStyle/>
          <a:p>
            <a:r>
              <a:rPr lang="cs-CZ" sz="2000" smtClean="0"/>
              <a:t>Hlemýžď zahradní: foto.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3"/>
              </a:rPr>
              <a:t>http://cs.wikipedia.org/wiki/Soubor:Helixpomatia2.jpg</a:t>
            </a:r>
            <a:endParaRPr lang="cs-CZ" sz="2000" smtClean="0"/>
          </a:p>
          <a:p>
            <a:r>
              <a:rPr lang="cs-CZ" sz="2000" smtClean="0"/>
              <a:t>Česky popsané schéma hlemýždě (Helix aspersa).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4"/>
              </a:rPr>
              <a:t>http://cs.wikipedia.org/wiki/Soubor:Snail_diagram_cs.svg</a:t>
            </a:r>
            <a:endParaRPr lang="cs-CZ" sz="2000" smtClean="0"/>
          </a:p>
          <a:p>
            <a:r>
              <a:rPr lang="cs-CZ" sz="2000" smtClean="0"/>
              <a:t>Schéma raduly plže: obrázek.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5"/>
              </a:rPr>
              <a:t>http://cs.wikipedia.org/wiki/Soubor:Radula_diagram3.png</a:t>
            </a:r>
            <a:endParaRPr lang="cs-CZ" sz="2000" smtClean="0"/>
          </a:p>
          <a:p>
            <a:r>
              <a:rPr lang="cs-CZ" sz="2000" smtClean="0"/>
              <a:t>Plamatka lesní: foto.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6"/>
              </a:rPr>
              <a:t>http://cs.wikipedia.org/wiki/Soubor:Snail_black_on_grass2.jpg</a:t>
            </a:r>
            <a:endParaRPr lang="cs-CZ" sz="2000" smtClean="0"/>
          </a:p>
          <a:p>
            <a:r>
              <a:rPr lang="en-US" sz="2000" smtClean="0"/>
              <a:t>Homolice: foto. In: </a:t>
            </a:r>
            <a:r>
              <a:rPr lang="en-US" sz="2000" i="1" smtClean="0"/>
              <a:t>Wikipedia</a:t>
            </a:r>
            <a:r>
              <a:rPr lang="en-US" sz="2000" smtClean="0"/>
              <a:t>: </a:t>
            </a:r>
            <a:r>
              <a:rPr lang="en-US" sz="2000" i="1" smtClean="0"/>
              <a:t>the free encyclopedia</a:t>
            </a:r>
            <a:r>
              <a:rPr lang="en-US" sz="2000" smtClean="0"/>
              <a:t> [online]. San Francisco (CA): Wikimedia Foundation, 2001- [cit. 201</a:t>
            </a:r>
            <a:r>
              <a:rPr lang="cs-CZ" sz="2000" smtClean="0"/>
              <a:t>1</a:t>
            </a:r>
            <a:r>
              <a:rPr lang="en-US" sz="2000" smtClean="0"/>
              <a:t>-0</a:t>
            </a:r>
            <a:r>
              <a:rPr lang="cs-CZ" sz="2000" smtClean="0"/>
              <a:t>9</a:t>
            </a:r>
            <a:r>
              <a:rPr lang="en-US" sz="2000" smtClean="0"/>
              <a:t>-28]. Dostupné z: http://cs.wikipedia.org/wiki/P%C5%99edo%C5%BE%C3%A1b%C5%99%C3%AD</a:t>
            </a: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642350" cy="5400675"/>
          </a:xfrm>
        </p:spPr>
        <p:txBody>
          <a:bodyPr/>
          <a:lstStyle/>
          <a:p>
            <a:r>
              <a:rPr lang="cs-CZ" sz="2000" smtClean="0"/>
              <a:t>Ulita s víčkem: foto.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2"/>
              </a:rPr>
              <a:t>http://cs.wikipedia.org/wiki/Soubor:Helix_pomatia_operculum_hg.jpg</a:t>
            </a:r>
            <a:endParaRPr lang="cs-CZ" sz="2000" smtClean="0"/>
          </a:p>
          <a:p>
            <a:r>
              <a:rPr lang="cs-CZ" sz="2000" smtClean="0"/>
              <a:t>Páskovka keřová.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201109-28]. Dostupné z: </a:t>
            </a:r>
            <a:r>
              <a:rPr lang="cs-CZ" sz="2000" smtClean="0">
                <a:hlinkClick r:id="rId3"/>
              </a:rPr>
              <a:t>http://cs.wikipedia.org/wiki/Soubor:Snail-WA_edit02.jpg</a:t>
            </a:r>
            <a:endParaRPr lang="cs-CZ" sz="2000" smtClean="0"/>
          </a:p>
          <a:p>
            <a:r>
              <a:rPr lang="cs-CZ" sz="2000" smtClean="0"/>
              <a:t>Okružák ploský: foto.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4"/>
              </a:rPr>
              <a:t>http://cs.wikipedia.org/wiki/Soubor:Posthornschnecke1.jpg</a:t>
            </a:r>
            <a:endParaRPr lang="cs-CZ" sz="2000" smtClean="0"/>
          </a:p>
          <a:p>
            <a:r>
              <a:rPr lang="cs-CZ" sz="2000" smtClean="0"/>
              <a:t>Slimák největší: foto.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5"/>
              </a:rPr>
              <a:t>http://cs.wikipedia.org/wiki/Soubor:Tigerschnegel1.jpg</a:t>
            </a:r>
            <a:endParaRPr lang="cs-CZ" sz="2000" smtClean="0"/>
          </a:p>
          <a:p>
            <a:r>
              <a:rPr lang="cs-CZ" sz="2000" smtClean="0"/>
              <a:t>Plzák španělský: foto.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6"/>
              </a:rPr>
              <a:t>http://upload.wikimedia.org/wikipedia/commons/0/09/Arion_lusitanicus.jpg</a:t>
            </a: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237"/>
          </a:xfrm>
        </p:spPr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>
          <a:xfrm>
            <a:off x="250825" y="1600200"/>
            <a:ext cx="8642350" cy="4525963"/>
          </a:xfrm>
        </p:spPr>
        <p:txBody>
          <a:bodyPr/>
          <a:lstStyle/>
          <a:p>
            <a:r>
              <a:rPr lang="cs-CZ" sz="2000" smtClean="0"/>
              <a:t>Bahenka živorodá: foto.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3"/>
              </a:rPr>
              <a:t>http://cs.wikipedia.org/wiki/Soubor:Viviparus_contectus_met_operculum2.JPG</a:t>
            </a:r>
            <a:endParaRPr lang="cs-CZ" sz="2000" smtClean="0"/>
          </a:p>
          <a:p>
            <a:r>
              <a:rPr lang="cs-CZ" sz="2000" smtClean="0"/>
              <a:t>Ostranka jaderská. In: </a:t>
            </a:r>
            <a:r>
              <a:rPr lang="cs-CZ" sz="2000" i="1" smtClean="0"/>
              <a:t>Wikipedia</a:t>
            </a:r>
            <a:r>
              <a:rPr lang="cs-CZ" sz="2000" smtClean="0"/>
              <a:t>: </a:t>
            </a:r>
            <a:r>
              <a:rPr lang="cs-CZ" sz="2000" i="1" smtClean="0"/>
              <a:t>the free encyclopedia</a:t>
            </a:r>
            <a:r>
              <a:rPr lang="cs-CZ" sz="2000" smtClean="0"/>
              <a:t> [online]. San Francisco (CA): Wikimedia Foundation, 2001- [cit. 2011-09-28]. Dostupné z: </a:t>
            </a:r>
            <a:r>
              <a:rPr lang="cs-CZ" sz="2000" smtClean="0">
                <a:hlinkClick r:id="rId4"/>
              </a:rPr>
              <a:t>http://cs.wikipedia.org/wiki/Soubor:Bolinus_brandaris_01.jpg</a:t>
            </a:r>
            <a:endParaRPr lang="cs-CZ" sz="2000" smtClean="0"/>
          </a:p>
          <a:p>
            <a:r>
              <a:rPr lang="cs-CZ" sz="2000" smtClean="0"/>
              <a:t>Obrázky. </a:t>
            </a:r>
            <a:r>
              <a:rPr lang="cs-CZ" sz="2000" i="1" smtClean="0"/>
              <a:t>Office.com</a:t>
            </a:r>
            <a:r>
              <a:rPr lang="cs-CZ" sz="2000" smtClean="0"/>
              <a:t>: </a:t>
            </a:r>
            <a:r>
              <a:rPr lang="cs-CZ" sz="2000" i="1" smtClean="0"/>
              <a:t>vyhledávání obrázků a klipartů</a:t>
            </a:r>
            <a:r>
              <a:rPr lang="cs-CZ" sz="2000" smtClean="0"/>
              <a:t> [online]. 2011 [cit. 2011-10-29]. Dostupné z: </a:t>
            </a:r>
            <a:r>
              <a:rPr lang="cs-CZ" sz="2000" smtClean="0">
                <a:hlinkClick r:id="rId5"/>
              </a:rPr>
              <a:t>http://office.microsoft.com/cs-cz/images/?CTT=6&amp;ver=14&amp;app=powerpnt.exe</a:t>
            </a:r>
            <a:endParaRPr lang="cs-CZ" sz="2000" smtClean="0"/>
          </a:p>
          <a:p>
            <a:r>
              <a:rPr lang="cs-CZ" sz="2000" smtClean="0"/>
              <a:t>ČERNÍK, Vladimír, Marta HAMERSKÁ, Zdeněk MARTINEC a Jan VANĚK. </a:t>
            </a:r>
            <a:r>
              <a:rPr lang="cs-CZ" sz="2000" i="1" smtClean="0"/>
              <a:t>Přírodopis 6 pro základní školy</a:t>
            </a:r>
            <a:r>
              <a:rPr lang="cs-CZ" sz="2000" smtClean="0"/>
              <a:t>: </a:t>
            </a:r>
            <a:r>
              <a:rPr lang="cs-CZ" sz="2000" i="1" smtClean="0"/>
              <a:t>Zoologie a botanika</a:t>
            </a:r>
            <a:r>
              <a:rPr lang="cs-CZ" sz="2000" smtClean="0"/>
              <a:t>. 1. vydání. Praha: SPN-pedagogické nakladatelství, a.s., 2007. ISBN 978-80-7235-374-3. </a:t>
            </a:r>
          </a:p>
          <a:p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829</Words>
  <Application>Microsoft Office PowerPoint</Application>
  <PresentationFormat>On-screen Show (4:3)</PresentationFormat>
  <Paragraphs>81</Paragraphs>
  <Slides>21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5" baseType="lpstr">
      <vt:lpstr>Calibri</vt:lpstr>
      <vt:lpstr>Arial</vt:lpstr>
      <vt:lpstr>Comic Sans MS</vt:lpstr>
      <vt:lpstr>Motiv systému Office</vt:lpstr>
      <vt:lpstr>Snímek 1</vt:lpstr>
      <vt:lpstr>Anotace</vt:lpstr>
      <vt:lpstr>Měkkýši</vt:lpstr>
      <vt:lpstr>Kmen Měkkýši</vt:lpstr>
      <vt:lpstr>Charakteristika celého kmene:</vt:lpstr>
      <vt:lpstr>PLŽI</vt:lpstr>
      <vt:lpstr>Stavba těla plžů</vt:lpstr>
      <vt:lpstr>                             Radula</vt:lpstr>
      <vt:lpstr>Stavba těla</vt:lpstr>
      <vt:lpstr>Vnitřní stavba těla</vt:lpstr>
      <vt:lpstr> Dýchací soustava </vt:lpstr>
      <vt:lpstr>Plamatka lesní (Arianta arbustorum)</vt:lpstr>
      <vt:lpstr>Páskovka keřová</vt:lpstr>
      <vt:lpstr>Slimák největší druh suchozemského plže</vt:lpstr>
      <vt:lpstr>Snímek 15</vt:lpstr>
      <vt:lpstr>Bahenka živorodá</vt:lpstr>
      <vt:lpstr>Okružák ploský</vt:lpstr>
      <vt:lpstr>Ostranka jaderská je středně velký dravý mořský plž</vt:lpstr>
      <vt:lpstr>Zdroje a citace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</dc:title>
  <dc:creator>Fiedlerová Ivana</dc:creator>
  <cp:lastModifiedBy>DUM</cp:lastModifiedBy>
  <cp:revision>42</cp:revision>
  <dcterms:created xsi:type="dcterms:W3CDTF">2012-02-28T17:39:08Z</dcterms:created>
  <dcterms:modified xsi:type="dcterms:W3CDTF">2012-03-11T12:42:41Z</dcterms:modified>
</cp:coreProperties>
</file>