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emf" ContentType="image/x-emf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4"/>
  </p:notesMasterIdLst>
  <p:sldIdLst>
    <p:sldId id="279" r:id="rId2"/>
    <p:sldId id="276" r:id="rId3"/>
    <p:sldId id="256" r:id="rId4"/>
    <p:sldId id="257" r:id="rId5"/>
    <p:sldId id="258" r:id="rId6"/>
    <p:sldId id="262" r:id="rId7"/>
    <p:sldId id="263" r:id="rId8"/>
    <p:sldId id="260" r:id="rId9"/>
    <p:sldId id="264" r:id="rId10"/>
    <p:sldId id="261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59" r:id="rId20"/>
    <p:sldId id="265" r:id="rId21"/>
    <p:sldId id="266" r:id="rId22"/>
    <p:sldId id="277" r:id="rId2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104" autoAdjust="0"/>
    <p:restoredTop sz="93405" autoAdjust="0"/>
  </p:normalViewPr>
  <p:slideViewPr>
    <p:cSldViewPr>
      <p:cViewPr varScale="1">
        <p:scale>
          <a:sx n="70" d="100"/>
          <a:sy n="70" d="100"/>
        </p:scale>
        <p:origin x="-1392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VY_32_INOVACE_3. 2. </a:t>
          </a:r>
          <a:r>
            <a:rPr lang="cs-CZ" sz="2000" baseline="0" dirty="0" smtClean="0"/>
            <a:t>5. </a:t>
          </a:r>
          <a:r>
            <a:rPr lang="cs-CZ" sz="2000" baseline="0" dirty="0" smtClean="0"/>
            <a:t>3. F 05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Strančice, okres Praha-východ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Ing. Ivana Fiedlerová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Přírodopis 6 – Měkkýši mlži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r>
            <a:rPr lang="cs-CZ" sz="2000" dirty="0" smtClean="0">
              <a:solidFill>
                <a:prstClr val="black"/>
              </a:solidFill>
            </a:rPr>
            <a:t>CZ.1.07/1.4.00/21.2976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 custLinFactNeighborX="-2095" custLinFactNeighborY="-1569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FB58A11-4DD4-456A-83AD-5629479BF470}" type="presOf" srcId="{D8197B8C-B260-4A16-BDF4-0947B075E274}" destId="{25B08C86-7E15-44DC-BE7F-FFB55DD49D12}" srcOrd="0" destOrd="0" presId="urn:microsoft.com/office/officeart/2005/8/layout/target3"/>
    <dgm:cxn modelId="{12EBC7FB-D911-4EE8-8B0A-8808174F4DC0}" type="presOf" srcId="{D1B46980-6531-4606-95E6-44980827E919}" destId="{2BE915AB-18AA-4053-B92C-3BFC9ED204BB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93CD7E69-3E5B-43A3-BDB6-9EE43DEBD397}" type="presOf" srcId="{4C35D32F-0EAB-4CD7-82EE-45574DC2A586}" destId="{890E4F0B-2866-4A3F-A3C7-2A14B1797930}" srcOrd="1" destOrd="0" presId="urn:microsoft.com/office/officeart/2005/8/layout/target3"/>
    <dgm:cxn modelId="{BEBB29E4-2809-4218-8432-82884F085416}" type="presOf" srcId="{D1D4F407-5343-4D3F-B5B9-D407B03CAEB4}" destId="{AED2198E-93D5-4001-81B4-73124B309672}" srcOrd="1" destOrd="0" presId="urn:microsoft.com/office/officeart/2005/8/layout/target3"/>
    <dgm:cxn modelId="{75D2C958-0E40-477F-9113-A80C78136E8E}" type="presOf" srcId="{B651F6E3-6281-48DB-9319-2AEAFDAE7572}" destId="{6BB5E863-4638-4E1D-BFDE-399D028AC4ED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4395BA4A-3E3D-492C-9F80-34D5109E0F2E}" type="presOf" srcId="{4C35D32F-0EAB-4CD7-82EE-45574DC2A586}" destId="{8BEBB6EC-1DAA-4CAC-8A25-BC0FCBD5DBD5}" srcOrd="0" destOrd="0" presId="urn:microsoft.com/office/officeart/2005/8/layout/target3"/>
    <dgm:cxn modelId="{8046EB1F-A692-44F0-A3A9-B9EF0303F396}" type="presOf" srcId="{D1B46980-6531-4606-95E6-44980827E919}" destId="{6140AFEC-043D-4C43-A2F9-D0F5331DF3A3}" srcOrd="0" destOrd="0" presId="urn:microsoft.com/office/officeart/2005/8/layout/target3"/>
    <dgm:cxn modelId="{78812DD4-970F-4BC2-B014-D80151B3449E}" type="presOf" srcId="{D8197B8C-B260-4A16-BDF4-0947B075E274}" destId="{5A5FFA88-C948-4069-8E93-59FA12366E83}" srcOrd="1" destOrd="0" presId="urn:microsoft.com/office/officeart/2005/8/layout/target3"/>
    <dgm:cxn modelId="{0E897F16-AF3C-46D7-89E2-DA17B166D321}" type="presOf" srcId="{757F3AB3-0718-4624-B441-E567A8F0AB56}" destId="{333A1088-737F-45CB-B68E-254E46348037}" srcOrd="0" destOrd="0" presId="urn:microsoft.com/office/officeart/2005/8/layout/target3"/>
    <dgm:cxn modelId="{E03E93C3-7B62-49D3-9153-8C85524C23D0}" type="presOf" srcId="{D1D4F407-5343-4D3F-B5B9-D407B03CAEB4}" destId="{D005CE8C-CC26-4C3E-AC11-E15060ECD759}" srcOrd="0" destOrd="0" presId="urn:microsoft.com/office/officeart/2005/8/layout/target3"/>
    <dgm:cxn modelId="{84BB2FB3-57CA-48D9-86D4-376F7C1DBF27}" type="presOf" srcId="{B651F6E3-6281-48DB-9319-2AEAFDAE7572}" destId="{619D679B-A015-4ECF-8348-D1034C574F40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AD6DA66D-2779-4F4F-8400-77E50B33F918}" type="presParOf" srcId="{333A1088-737F-45CB-B68E-254E46348037}" destId="{F5ABB229-8D3B-4694-996A-96F23CF14429}" srcOrd="0" destOrd="0" presId="urn:microsoft.com/office/officeart/2005/8/layout/target3"/>
    <dgm:cxn modelId="{36032533-728E-46B5-90A4-7833EF5F4A27}" type="presParOf" srcId="{333A1088-737F-45CB-B68E-254E46348037}" destId="{F41139FD-01EE-4571-8B17-4FB00FC51163}" srcOrd="1" destOrd="0" presId="urn:microsoft.com/office/officeart/2005/8/layout/target3"/>
    <dgm:cxn modelId="{9D6D2B94-209A-454C-B7E2-49C654802869}" type="presParOf" srcId="{333A1088-737F-45CB-B68E-254E46348037}" destId="{D005CE8C-CC26-4C3E-AC11-E15060ECD759}" srcOrd="2" destOrd="0" presId="urn:microsoft.com/office/officeart/2005/8/layout/target3"/>
    <dgm:cxn modelId="{30C35356-8AD5-4C03-ADCE-9243A180F26D}" type="presParOf" srcId="{333A1088-737F-45CB-B68E-254E46348037}" destId="{2C702D82-9B77-49B7-9568-BB8EB47C3372}" srcOrd="3" destOrd="0" presId="urn:microsoft.com/office/officeart/2005/8/layout/target3"/>
    <dgm:cxn modelId="{F4FA803C-D681-4715-94D2-AADC441F9978}" type="presParOf" srcId="{333A1088-737F-45CB-B68E-254E46348037}" destId="{A52A0455-90FF-4808-ABD0-F02540D31D5A}" srcOrd="4" destOrd="0" presId="urn:microsoft.com/office/officeart/2005/8/layout/target3"/>
    <dgm:cxn modelId="{53808AA7-013E-4B18-9E22-0B36A4D95A6F}" type="presParOf" srcId="{333A1088-737F-45CB-B68E-254E46348037}" destId="{6140AFEC-043D-4C43-A2F9-D0F5331DF3A3}" srcOrd="5" destOrd="0" presId="urn:microsoft.com/office/officeart/2005/8/layout/target3"/>
    <dgm:cxn modelId="{2CD78878-A63F-48B3-A4C9-94C933F6F67D}" type="presParOf" srcId="{333A1088-737F-45CB-B68E-254E46348037}" destId="{9358AC05-5D7D-4327-9F80-1AD486AEA664}" srcOrd="6" destOrd="0" presId="urn:microsoft.com/office/officeart/2005/8/layout/target3"/>
    <dgm:cxn modelId="{B399B268-41A0-47AA-853A-955976BEE7C6}" type="presParOf" srcId="{333A1088-737F-45CB-B68E-254E46348037}" destId="{313FC574-E1CD-4FB4-B054-0B805CE0447D}" srcOrd="7" destOrd="0" presId="urn:microsoft.com/office/officeart/2005/8/layout/target3"/>
    <dgm:cxn modelId="{431B204E-6F47-4C8E-965B-A1BC562B3911}" type="presParOf" srcId="{333A1088-737F-45CB-B68E-254E46348037}" destId="{619D679B-A015-4ECF-8348-D1034C574F40}" srcOrd="8" destOrd="0" presId="urn:microsoft.com/office/officeart/2005/8/layout/target3"/>
    <dgm:cxn modelId="{802FB087-6E2F-4C42-A17A-19B3203F7867}" type="presParOf" srcId="{333A1088-737F-45CB-B68E-254E46348037}" destId="{322283A8-4A27-4CDA-BAE3-F381106A9174}" srcOrd="9" destOrd="0" presId="urn:microsoft.com/office/officeart/2005/8/layout/target3"/>
    <dgm:cxn modelId="{97B00798-76A9-443E-B492-ED074D4A8F07}" type="presParOf" srcId="{333A1088-737F-45CB-B68E-254E46348037}" destId="{FFC9F71D-1B4F-4AD9-A4A6-86ADEFC8AF5C}" srcOrd="10" destOrd="0" presId="urn:microsoft.com/office/officeart/2005/8/layout/target3"/>
    <dgm:cxn modelId="{E69DFF53-8ECC-4221-AE7F-F3DD0BDCED13}" type="presParOf" srcId="{333A1088-737F-45CB-B68E-254E46348037}" destId="{25B08C86-7E15-44DC-BE7F-FFB55DD49D12}" srcOrd="11" destOrd="0" presId="urn:microsoft.com/office/officeart/2005/8/layout/target3"/>
    <dgm:cxn modelId="{61ED11AA-1BA3-48E3-8D1B-C1F9DAF7859D}" type="presParOf" srcId="{333A1088-737F-45CB-B68E-254E46348037}" destId="{76644BE8-9D7C-4C09-B250-3D10AF48CBB7}" srcOrd="12" destOrd="0" presId="urn:microsoft.com/office/officeart/2005/8/layout/target3"/>
    <dgm:cxn modelId="{1D4629B9-6AA6-4060-8EE2-13C7BA01BE40}" type="presParOf" srcId="{333A1088-737F-45CB-B68E-254E46348037}" destId="{EE85B701-7295-41C0-BA7A-34D3756A2AE6}" srcOrd="13" destOrd="0" presId="urn:microsoft.com/office/officeart/2005/8/layout/target3"/>
    <dgm:cxn modelId="{5391E460-8B11-49E9-A423-2BE537CC3E57}" type="presParOf" srcId="{333A1088-737F-45CB-B68E-254E46348037}" destId="{8BEBB6EC-1DAA-4CAC-8A25-BC0FCBD5DBD5}" srcOrd="14" destOrd="0" presId="urn:microsoft.com/office/officeart/2005/8/layout/target3"/>
    <dgm:cxn modelId="{270CD15A-E754-4005-8F8A-841AB0F3A026}" type="presParOf" srcId="{333A1088-737F-45CB-B68E-254E46348037}" destId="{AED2198E-93D5-4001-81B4-73124B309672}" srcOrd="15" destOrd="0" presId="urn:microsoft.com/office/officeart/2005/8/layout/target3"/>
    <dgm:cxn modelId="{EBDB30C0-3BA5-4771-B866-4CD5A851723C}" type="presParOf" srcId="{333A1088-737F-45CB-B68E-254E46348037}" destId="{2BE915AB-18AA-4053-B92C-3BFC9ED204BB}" srcOrd="16" destOrd="0" presId="urn:microsoft.com/office/officeart/2005/8/layout/target3"/>
    <dgm:cxn modelId="{1D46D2E7-A41A-415B-9376-C0E67F73775E}" type="presParOf" srcId="{333A1088-737F-45CB-B68E-254E46348037}" destId="{6BB5E863-4638-4E1D-BFDE-399D028AC4ED}" srcOrd="17" destOrd="0" presId="urn:microsoft.com/office/officeart/2005/8/layout/target3"/>
    <dgm:cxn modelId="{EC34A535-E460-407A-9B46-D7878DA08FAF}" type="presParOf" srcId="{333A1088-737F-45CB-B68E-254E46348037}" destId="{5A5FFA88-C948-4069-8E93-59FA12366E83}" srcOrd="18" destOrd="0" presId="urn:microsoft.com/office/officeart/2005/8/layout/target3"/>
    <dgm:cxn modelId="{C453BEA3-EA65-4553-B80F-AF4BA1402DC1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Strančice, okres Praha-východ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Ing. Ivana Fiedlerová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04062" y="792083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VY_32_INOVACE_3. 2. </a:t>
          </a:r>
          <a:r>
            <a:rPr lang="cs-CZ" sz="2000" kern="1200" baseline="0" dirty="0" smtClean="0"/>
            <a:t>5. </a:t>
          </a:r>
          <a:r>
            <a:rPr lang="cs-CZ" sz="2000" kern="1200" baseline="0" dirty="0" smtClean="0"/>
            <a:t>3. F 05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Přírodopis 6 – Měkkýši mlži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r>
            <a:rPr lang="cs-CZ" sz="2000" kern="1200" dirty="0" smtClean="0">
              <a:solidFill>
                <a:prstClr val="black"/>
              </a:solidFill>
            </a:rPr>
            <a:t>CZ.1.07/1.4.00/21.2976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731241D-7FA0-4BE3-888F-8E06395148BE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1F68AA0-E9EB-4DBD-AF59-74166312CA0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8820515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Glochidium" TargetMode="External"/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Relationship Id="rId6" Type="http://schemas.openxmlformats.org/officeDocument/2006/relationships/hyperlink" Target="http://cs.wikipedia.org/wiki/Ryby" TargetMode="External"/><Relationship Id="rId5" Type="http://schemas.openxmlformats.org/officeDocument/2006/relationships/hyperlink" Target="http://cs.wikipedia.org/wiki/Parazit" TargetMode="External"/><Relationship Id="rId4" Type="http://schemas.openxmlformats.org/officeDocument/2006/relationships/hyperlink" Target="http://cs.wikipedia.org/wiki/Larva" TargetMode="Externa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1F68AA0-E9EB-4DBD-AF59-74166312CA00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7956243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rtl="0"/>
            <a:r>
              <a:rPr lang="cs-CZ" dirty="0" smtClean="0"/>
              <a:t>Má dvě lastury tvořené z chitinu, vápence a perleťoviny, z nichž vysunuje svalnatou nohu, s jejíž pomocí se pohybuje a zarývá do bahnitého dna. Noha je pokryta kůží, která zasahuje i na schránku. Její smyslové orgány tvoří zejména hmatové výrůstky okolo ústního otvoru a receptory vnímající látky ve vodě. Dýchá žábrami. Potravu získává filtrováním vody. Vyžaduje čistou vodu , je velmi citlivá dusíkaté látky a chemikálie. Jsou to indikátory čistoty vody. Teplota pro chov je 15-28 stupňů. Není problém mít ho ve společenském akváriu /pochopitelně bez ryb, které žerou šneky a pod./. Živí se filtrováním vody - planktonem. Pokud není ve vodě dost planktonu, např. kvůli příliš výkonnému </a:t>
            </a:r>
            <a:r>
              <a:rPr lang="cs-CZ" dirty="0" err="1" smtClean="0"/>
              <a:t>biofiltru</a:t>
            </a:r>
            <a:r>
              <a:rPr lang="cs-CZ" dirty="0" smtClean="0"/>
              <a:t>, přikrmuje se rozdrcením tablet se </a:t>
            </a:r>
            <a:r>
              <a:rPr lang="cs-CZ" dirty="0" err="1" smtClean="0"/>
              <a:t>spirulinou</a:t>
            </a:r>
            <a:r>
              <a:rPr lang="cs-CZ" dirty="0" smtClean="0"/>
              <a:t>. Škeble jsou za normálních podmínek odděleného pohlaví. K oplodnění vajíček dochází uvnitř pláště a až 600 000 larev tráví první rok života na žaberních lupenech rodiče. Larvy mají lepkavé vlákno a malou ozubenou skořápku. Určitou dobu cizopasí na kůži nebo žábrách ryb. Dožívá se 5-15 let, dle životních podmínek.</a:t>
            </a:r>
          </a:p>
          <a:p>
            <a:pPr rtl="0"/>
            <a:r>
              <a:rPr lang="cs-CZ" dirty="0" smtClean="0">
                <a:effectLst/>
                <a:hlinkClick r:id="rId3" action="ppaction://hlinkfile" tooltip="Glochidium"/>
              </a:rPr>
              <a:t>glochidium</a:t>
            </a:r>
            <a:r>
              <a:rPr lang="cs-CZ" dirty="0" smtClean="0">
                <a:effectLst/>
              </a:rPr>
              <a:t> škeble rybničné</a:t>
            </a:r>
          </a:p>
          <a:p>
            <a:pPr rtl="0"/>
            <a:r>
              <a:rPr lang="cs-CZ" dirty="0" smtClean="0"/>
              <a:t>Jako všichni naši velcí sladkovodní mlži je odděleného pohlaví a množí se </a:t>
            </a:r>
            <a:r>
              <a:rPr lang="cs-CZ" dirty="0" smtClean="0">
                <a:hlinkClick r:id="rId4" action="ppaction://hlinkfile" tooltip="Larva"/>
              </a:rPr>
              <a:t>larvami</a:t>
            </a:r>
            <a:r>
              <a:rPr lang="cs-CZ" dirty="0" smtClean="0"/>
              <a:t> (tzv. </a:t>
            </a:r>
            <a:r>
              <a:rPr lang="cs-CZ" dirty="0" smtClean="0">
                <a:hlinkClick r:id="rId3" action="ppaction://hlinkfile" tooltip="Glochidium"/>
              </a:rPr>
              <a:t>glochidium</a:t>
            </a:r>
            <a:r>
              <a:rPr lang="cs-CZ" dirty="0" smtClean="0"/>
              <a:t>), které mají lepkavé vlákno a malou ozubenou skořápku. Určitou dobu </a:t>
            </a:r>
            <a:r>
              <a:rPr lang="cs-CZ" dirty="0" smtClean="0">
                <a:hlinkClick r:id="rId5" action="ppaction://hlinkfile" tooltip="Parazit"/>
              </a:rPr>
              <a:t>cizopasí</a:t>
            </a:r>
            <a:r>
              <a:rPr lang="cs-CZ" dirty="0" smtClean="0"/>
              <a:t> na kůži nebo žábrách </a:t>
            </a:r>
            <a:r>
              <a:rPr lang="cs-CZ" dirty="0" smtClean="0">
                <a:hlinkClick r:id="rId6" action="ppaction://hlinkfile" tooltip="Ryby"/>
              </a:rPr>
              <a:t>ryb</a:t>
            </a:r>
            <a:r>
              <a:rPr lang="cs-CZ" dirty="0" smtClean="0"/>
              <a:t>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1F68AA0-E9EB-4DBD-AF59-74166312CA00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4998146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1F68AA0-E9EB-4DBD-AF59-74166312CA00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7364679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023849-2B22-49AF-85EB-1C9915100F3B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3EDD60-8981-4E2F-AF70-B103BB86E3B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988980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023849-2B22-49AF-85EB-1C9915100F3B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3EDD60-8981-4E2F-AF70-B103BB86E3B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897553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023849-2B22-49AF-85EB-1C9915100F3B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3EDD60-8981-4E2F-AF70-B103BB86E3B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679289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023849-2B22-49AF-85EB-1C9915100F3B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3EDD60-8981-4E2F-AF70-B103BB86E3B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31384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023849-2B22-49AF-85EB-1C9915100F3B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3EDD60-8981-4E2F-AF70-B103BB86E3B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6937663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023849-2B22-49AF-85EB-1C9915100F3B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3EDD60-8981-4E2F-AF70-B103BB86E3B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090966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023849-2B22-49AF-85EB-1C9915100F3B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3EDD60-8981-4E2F-AF70-B103BB86E3B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46530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023849-2B22-49AF-85EB-1C9915100F3B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3EDD60-8981-4E2F-AF70-B103BB86E3B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38139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023849-2B22-49AF-85EB-1C9915100F3B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3EDD60-8981-4E2F-AF70-B103BB86E3B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43529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023849-2B22-49AF-85EB-1C9915100F3B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3EDD60-8981-4E2F-AF70-B103BB86E3B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11289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023849-2B22-49AF-85EB-1C9915100F3B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3EDD60-8981-4E2F-AF70-B103BB86E3B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5251686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alphaModFix amt="20000"/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B023849-2B22-49AF-85EB-1C9915100F3B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73EDD60-8981-4E2F-AF70-B103BB86E3B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868910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wmf"/><Relationship Id="rId4" Type="http://schemas.openxmlformats.org/officeDocument/2006/relationships/image" Target="../media/image6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e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g"/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g"/><Relationship Id="rId2" Type="http://schemas.openxmlformats.org/officeDocument/2006/relationships/image" Target="../media/image20.jp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g"/><Relationship Id="rId2" Type="http://schemas.openxmlformats.org/officeDocument/2006/relationships/image" Target="../media/image22.jp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cs-cz/images/?CTT=6&amp;ver=14&amp;app=powerpnt.exe" TargetMode="External"/><Relationship Id="rId2" Type="http://schemas.openxmlformats.org/officeDocument/2006/relationships/hyperlink" Target="http://commons.wikimedia.org/wiki/File:Anodonte_du_cygne.jpg?uselang=cs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ommons.wikimedia.org/wiki/File:Margaritifera_margaritifera,_Aquarium_Finisterrae,_Galiza.jpg?uselang=cs" TargetMode="Externa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European_oyster.jpg" TargetMode="External"/><Relationship Id="rId2" Type="http://schemas.openxmlformats.org/officeDocument/2006/relationships/hyperlink" Target="http://cs.wikipedia.org/wiki/Soubor:Ostrea_edulis_01.jpg" TargetMode="Externa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Blue_mussel_Mytilus_edulis.jpg?uselang=cs" TargetMode="External"/><Relationship Id="rId2" Type="http://schemas.openxmlformats.org/officeDocument/2006/relationships/hyperlink" Target="http://cs.wikipedia.org/wiki/Soubor:Miesmuscheln_Mytilus_2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ommons.wikimedia.org/wiki/File:Tridacna_gigas.001_-_Aquarium_Finisterrae.JPG?uselang=cs" TargetMode="Externa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01432395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045545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600200"/>
            <a:ext cx="8568952" cy="452596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Tento materiál je určen pro žáky 6. ročníku, cílem je popsat životní prostředí měkkýšů,  rozdělit měkkýše na plže, mlže a hlavonožce, a popsat  jejich společné a rozdílné znaky,</a:t>
            </a:r>
          </a:p>
          <a:p>
            <a:pPr marL="0" indent="0">
              <a:buNone/>
            </a:pPr>
            <a:r>
              <a:rPr lang="cs-CZ" dirty="0" smtClean="0"/>
              <a:t>Poznat a určit </a:t>
            </a:r>
            <a:r>
              <a:rPr lang="cs-CZ" smtClean="0"/>
              <a:t>některé zástupce mlžů.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482983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75000"/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836712"/>
            <a:ext cx="7772400" cy="1470025"/>
          </a:xfrm>
        </p:spPr>
        <p:txBody>
          <a:bodyPr>
            <a:normAutofit/>
          </a:bodyPr>
          <a:lstStyle/>
          <a:p>
            <a:r>
              <a:rPr lang="cs-CZ" sz="7200" dirty="0" smtClean="0">
                <a:latin typeface="Comic Sans MS" pitchFamily="66" charset="0"/>
              </a:rPr>
              <a:t>Měkkýši </a:t>
            </a:r>
            <a:endParaRPr lang="cs-CZ" sz="7200" dirty="0">
              <a:latin typeface="Comic Sans MS" pitchFamily="66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648" y="2276872"/>
            <a:ext cx="6400800" cy="1152128"/>
          </a:xfrm>
        </p:spPr>
        <p:txBody>
          <a:bodyPr>
            <a:normAutofit/>
          </a:bodyPr>
          <a:lstStyle/>
          <a:p>
            <a:r>
              <a:rPr lang="cs-CZ" sz="6000" dirty="0" smtClean="0">
                <a:solidFill>
                  <a:schemeClr val="tx1"/>
                </a:solidFill>
                <a:latin typeface="Comic Sans MS" pitchFamily="66" charset="0"/>
              </a:rPr>
              <a:t>Mlži</a:t>
            </a:r>
            <a:endParaRPr lang="cs-CZ" sz="6000" dirty="0">
              <a:solidFill>
                <a:schemeClr val="tx1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943318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Comic Sans MS" pitchFamily="66" charset="0"/>
              </a:rPr>
              <a:t>MLŽI</a:t>
            </a:r>
            <a:endParaRPr lang="cs-CZ" dirty="0"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Comic Sans MS" pitchFamily="66" charset="0"/>
              </a:rPr>
              <a:t>Žijí ve sladké i slané vodě</a:t>
            </a:r>
          </a:p>
          <a:p>
            <a:r>
              <a:rPr lang="cs-CZ" dirty="0" smtClean="0">
                <a:latin typeface="Comic Sans MS" pitchFamily="66" charset="0"/>
              </a:rPr>
              <a:t>Tělo je kryté vápenitou schránkou – dvěma lasturami</a:t>
            </a:r>
          </a:p>
          <a:p>
            <a:r>
              <a:rPr lang="cs-CZ" dirty="0" smtClean="0">
                <a:latin typeface="Comic Sans MS" pitchFamily="66" charset="0"/>
              </a:rPr>
              <a:t>Vnitřní strana lastur – perleť, obě části lastur jsou spojeny pružným vazem</a:t>
            </a:r>
          </a:p>
          <a:p>
            <a:r>
              <a:rPr lang="cs-CZ" dirty="0" smtClean="0">
                <a:latin typeface="Comic Sans MS" pitchFamily="66" charset="0"/>
              </a:rPr>
              <a:t>Z lastur se vysunuje svalnatá noha , která umožňuje pohyb</a:t>
            </a:r>
          </a:p>
          <a:p>
            <a:r>
              <a:rPr lang="cs-CZ" dirty="0" smtClean="0">
                <a:latin typeface="Comic Sans MS" pitchFamily="66" charset="0"/>
              </a:rPr>
              <a:t>Někteří žijí </a:t>
            </a:r>
            <a:r>
              <a:rPr lang="cs-CZ" dirty="0" err="1" smtClean="0">
                <a:latin typeface="Comic Sans MS" pitchFamily="66" charset="0"/>
              </a:rPr>
              <a:t>přisedle</a:t>
            </a:r>
            <a:r>
              <a:rPr lang="cs-CZ" dirty="0" smtClean="0">
                <a:latin typeface="Comic Sans MS" pitchFamily="66" charset="0"/>
              </a:rPr>
              <a:t> - ústřice</a:t>
            </a:r>
          </a:p>
          <a:p>
            <a:endParaRPr lang="cs-CZ" dirty="0"/>
          </a:p>
        </p:txBody>
      </p:sp>
      <p:pic>
        <p:nvPicPr>
          <p:cNvPr id="2054" name="Picture 6" descr="C:\Users\FiedlerovaI\AppData\Local\Microsoft\Windows\Temporary Internet Files\Content.IE5\K0O7W0UI\MP90043833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116632"/>
            <a:ext cx="2568802" cy="2160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C:\Users\FiedlerovaI\AppData\Local\Microsoft\Windows\Temporary Internet Files\Content.IE5\0EZ6HFUJ\MC90022919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260648"/>
            <a:ext cx="1273983" cy="12083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154793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Comic Sans MS" pitchFamily="66" charset="0"/>
              </a:rPr>
              <a:t>Mlži</a:t>
            </a:r>
            <a:endParaRPr lang="cs-CZ" dirty="0"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>
                <a:latin typeface="Comic Sans MS" pitchFamily="66" charset="0"/>
              </a:rPr>
              <a:t>Dýchají žábrami</a:t>
            </a:r>
          </a:p>
          <a:p>
            <a:r>
              <a:rPr lang="cs-CZ" dirty="0" smtClean="0">
                <a:latin typeface="Comic Sans MS" pitchFamily="66" charset="0"/>
              </a:rPr>
              <a:t>Rozmnožování: </a:t>
            </a:r>
          </a:p>
          <a:p>
            <a:r>
              <a:rPr lang="cs-CZ" dirty="0">
                <a:latin typeface="Comic Sans MS" pitchFamily="66" charset="0"/>
              </a:rPr>
              <a:t> </a:t>
            </a:r>
            <a:r>
              <a:rPr lang="cs-CZ" dirty="0" smtClean="0">
                <a:latin typeface="Comic Sans MS" pitchFamily="66" charset="0"/>
              </a:rPr>
              <a:t>                  mlži jsou odděleného pohlaví</a:t>
            </a:r>
          </a:p>
          <a:p>
            <a:r>
              <a:rPr lang="cs-CZ" dirty="0" smtClean="0">
                <a:latin typeface="Comic Sans MS" pitchFamily="66" charset="0"/>
              </a:rPr>
              <a:t>Z oplozených vajíček se líhnou larvy, po    určitou dobu žijí jako vnější paraziti na žábrách ryb. Pak se uvolňují a žijí jako dospělé škeble.</a:t>
            </a:r>
          </a:p>
          <a:p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</a:t>
            </a:r>
            <a:endParaRPr lang="cs-CZ" dirty="0"/>
          </a:p>
        </p:txBody>
      </p:sp>
      <p:pic>
        <p:nvPicPr>
          <p:cNvPr id="1026" name="Picture 2" descr="C:\Users\FiedlerovaI\AppData\Local\Microsoft\Windows\Temporary Internet Files\Content.IE5\M1W1MX4L\MP90042778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332656"/>
            <a:ext cx="1921713" cy="2016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FiedlerovaI\AppData\Local\Microsoft\Windows\Temporary Internet Files\Content.IE5\4MJKKALU\MP900177936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326969"/>
            <a:ext cx="1828800" cy="1219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FiedlerovaI\AppData\Local\Microsoft\Windows\Temporary Internet Files\Content.IE5\A5DVJKUN\MC90043521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4869160"/>
            <a:ext cx="1841500" cy="1619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60917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r>
              <a:rPr lang="cs-CZ" dirty="0" smtClean="0">
                <a:latin typeface="Comic Sans MS" pitchFamily="66" charset="0"/>
              </a:rPr>
              <a:t>Škeble rybničná – stavba těla</a:t>
            </a:r>
            <a:endParaRPr lang="cs-CZ" dirty="0"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6015" y="1484784"/>
            <a:ext cx="8880481" cy="51125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258473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r>
              <a:rPr lang="cs-CZ" dirty="0" smtClean="0">
                <a:latin typeface="Comic Sans MS" pitchFamily="66" charset="0"/>
              </a:rPr>
              <a:t>Zástupci mlžů</a:t>
            </a:r>
            <a:endParaRPr lang="cs-CZ" dirty="0"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400600"/>
          </a:xfrm>
        </p:spPr>
        <p:txBody>
          <a:bodyPr>
            <a:normAutofit fontScale="92500" lnSpcReduction="20000"/>
          </a:bodyPr>
          <a:lstStyle/>
          <a:p>
            <a:pPr>
              <a:buFont typeface="Wingdings" pitchFamily="2" charset="2"/>
              <a:buChar char="Ø"/>
            </a:pPr>
            <a:r>
              <a:rPr lang="cs-CZ" sz="3900" b="1" dirty="0">
                <a:latin typeface="Comic Sans MS" pitchFamily="66" charset="0"/>
              </a:rPr>
              <a:t>Sladkovodní:</a:t>
            </a:r>
          </a:p>
          <a:p>
            <a:r>
              <a:rPr lang="cs-CZ" dirty="0" smtClean="0">
                <a:latin typeface="Comic Sans MS" pitchFamily="66" charset="0"/>
              </a:rPr>
              <a:t>perlorodka říční</a:t>
            </a:r>
            <a:endParaRPr lang="cs-CZ" dirty="0">
              <a:latin typeface="Comic Sans MS" pitchFamily="66" charset="0"/>
            </a:endParaRPr>
          </a:p>
          <a:p>
            <a:r>
              <a:rPr lang="cs-CZ" dirty="0" smtClean="0">
                <a:latin typeface="Comic Sans MS" pitchFamily="66" charset="0"/>
              </a:rPr>
              <a:t>velevrub malířský</a:t>
            </a:r>
            <a:endParaRPr lang="cs-CZ" dirty="0">
              <a:latin typeface="Comic Sans MS" pitchFamily="66" charset="0"/>
            </a:endParaRPr>
          </a:p>
          <a:p>
            <a:r>
              <a:rPr lang="cs-CZ" dirty="0" smtClean="0">
                <a:latin typeface="Comic Sans MS" pitchFamily="66" charset="0"/>
              </a:rPr>
              <a:t>škeble rybničná</a:t>
            </a:r>
            <a:endParaRPr lang="cs-CZ" dirty="0">
              <a:latin typeface="Comic Sans MS" pitchFamily="66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sz="3900" b="1" dirty="0">
                <a:latin typeface="Comic Sans MS" pitchFamily="66" charset="0"/>
              </a:rPr>
              <a:t>Mořští:</a:t>
            </a:r>
          </a:p>
          <a:p>
            <a:r>
              <a:rPr lang="cs-CZ" dirty="0" smtClean="0">
                <a:latin typeface="Comic Sans MS" pitchFamily="66" charset="0"/>
              </a:rPr>
              <a:t>srdcovka jedlá</a:t>
            </a:r>
            <a:endParaRPr lang="cs-CZ" dirty="0">
              <a:latin typeface="Comic Sans MS" pitchFamily="66" charset="0"/>
            </a:endParaRPr>
          </a:p>
          <a:p>
            <a:r>
              <a:rPr lang="cs-CZ" dirty="0" smtClean="0">
                <a:latin typeface="Comic Sans MS" pitchFamily="66" charset="0"/>
              </a:rPr>
              <a:t>střenka jedlá</a:t>
            </a:r>
            <a:endParaRPr lang="cs-CZ" dirty="0">
              <a:latin typeface="Comic Sans MS" pitchFamily="66" charset="0"/>
            </a:endParaRPr>
          </a:p>
          <a:p>
            <a:r>
              <a:rPr lang="cs-CZ" dirty="0" err="1" smtClean="0">
                <a:latin typeface="Comic Sans MS" pitchFamily="66" charset="0"/>
              </a:rPr>
              <a:t>šášeň</a:t>
            </a:r>
            <a:r>
              <a:rPr lang="cs-CZ" dirty="0" smtClean="0">
                <a:latin typeface="Comic Sans MS" pitchFamily="66" charset="0"/>
              </a:rPr>
              <a:t> lodní</a:t>
            </a:r>
            <a:endParaRPr lang="cs-CZ" dirty="0">
              <a:latin typeface="Comic Sans MS" pitchFamily="66" charset="0"/>
            </a:endParaRPr>
          </a:p>
          <a:p>
            <a:r>
              <a:rPr lang="cs-CZ" dirty="0" smtClean="0">
                <a:latin typeface="Comic Sans MS" pitchFamily="66" charset="0"/>
              </a:rPr>
              <a:t>ústřice jedlá</a:t>
            </a:r>
            <a:endParaRPr lang="cs-CZ" dirty="0">
              <a:latin typeface="Comic Sans MS" pitchFamily="66" charset="0"/>
            </a:endParaRPr>
          </a:p>
          <a:p>
            <a:r>
              <a:rPr lang="cs-CZ" dirty="0" smtClean="0">
                <a:latin typeface="Comic Sans MS" pitchFamily="66" charset="0"/>
              </a:rPr>
              <a:t>slávka jedlá</a:t>
            </a:r>
            <a:endParaRPr lang="cs-CZ" dirty="0">
              <a:latin typeface="Comic Sans MS" pitchFamily="66" charset="0"/>
            </a:endParaRPr>
          </a:p>
          <a:p>
            <a:r>
              <a:rPr lang="cs-CZ" dirty="0" smtClean="0">
                <a:latin typeface="Comic Sans MS" pitchFamily="66" charset="0"/>
              </a:rPr>
              <a:t>perlotvorka mořská</a:t>
            </a:r>
            <a:endParaRPr lang="cs-CZ" dirty="0">
              <a:latin typeface="Comic Sans MS" pitchFamily="66" charset="0"/>
            </a:endParaRPr>
          </a:p>
          <a:p>
            <a:endParaRPr lang="cs-CZ" dirty="0">
              <a:latin typeface="Comic Sans MS" pitchFamily="66" charset="0"/>
            </a:endParaRPr>
          </a:p>
        </p:txBody>
      </p:sp>
      <p:pic>
        <p:nvPicPr>
          <p:cNvPr id="1026" name="Picture 2" descr="C:\Users\FiedlerovaI\AppData\Local\Microsoft\Windows\Temporary Internet Files\Content.IE5\DE4CGPLA\MP90043880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4221088"/>
            <a:ext cx="4120010" cy="2304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FiedlerovaI\AppData\Local\Microsoft\Windows\Temporary Internet Files\Content.IE5\7ZD6FQNA\MP90043413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692696"/>
            <a:ext cx="1927236" cy="26369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FiedlerovaI\AppData\Local\Microsoft\Windows\Temporary Internet Files\Content.IE5\4LJZZLU1\MP900427781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1484784"/>
            <a:ext cx="2444674" cy="25649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867663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Comic Sans MS" pitchFamily="66" charset="0"/>
              </a:rPr>
              <a:t>Škeble rybničná</a:t>
            </a:r>
            <a:endParaRPr lang="cs-CZ" dirty="0">
              <a:latin typeface="Comic Sans MS" pitchFamily="66" charset="0"/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1700808"/>
            <a:ext cx="4934378" cy="4625497"/>
          </a:xfrm>
        </p:spPr>
      </p:pic>
      <p:sp>
        <p:nvSpPr>
          <p:cNvPr id="5" name="TextovéPole 4"/>
          <p:cNvSpPr txBox="1"/>
          <p:nvPr/>
        </p:nvSpPr>
        <p:spPr>
          <a:xfrm>
            <a:off x="5580112" y="1268760"/>
            <a:ext cx="3419872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Comic Sans MS" pitchFamily="66" charset="0"/>
              </a:rPr>
              <a:t>je největší druh měkkýše v České republice. Obývá klidné bahnité vody, větší rybníky, tůně, slepá či pomalu tekoucí říční ramena a velké bažiny</a:t>
            </a:r>
            <a:r>
              <a:rPr lang="cs-CZ" dirty="0" smtClean="0">
                <a:latin typeface="Comic Sans MS" pitchFamily="66" charset="0"/>
              </a:rPr>
              <a:t>.</a:t>
            </a:r>
            <a:endParaRPr lang="cs-CZ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219302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Comic Sans MS" pitchFamily="66" charset="0"/>
              </a:rPr>
              <a:t>Velevrub malířský</a:t>
            </a:r>
            <a:endParaRPr lang="cs-CZ" dirty="0">
              <a:latin typeface="Comic Sans MS" pitchFamily="66" charset="0"/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-353540" y="3025948"/>
            <a:ext cx="4564253" cy="2057989"/>
          </a:xfr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07904" y="2060848"/>
            <a:ext cx="4931638" cy="42210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055621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Comic Sans MS" pitchFamily="66" charset="0"/>
              </a:rPr>
              <a:t>Perlorodka říční</a:t>
            </a:r>
            <a:endParaRPr lang="cs-CZ" dirty="0">
              <a:latin typeface="Comic Sans MS" pitchFamily="66" charset="0"/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1766" y="1600200"/>
            <a:ext cx="6780468" cy="4525963"/>
          </a:xfrm>
        </p:spPr>
      </p:pic>
    </p:spTree>
    <p:extLst>
      <p:ext uri="{BB962C8B-B14F-4D97-AF65-F5344CB8AC3E}">
        <p14:creationId xmlns:p14="http://schemas.microsoft.com/office/powerpoint/2010/main" val="132834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r>
              <a:rPr lang="cs-CZ" b="1" dirty="0">
                <a:latin typeface="Comic Sans MS" pitchFamily="66" charset="0"/>
              </a:rPr>
              <a:t>Ústřice jedlá</a:t>
            </a:r>
            <a:endParaRPr lang="cs-CZ" dirty="0">
              <a:latin typeface="Comic Sans MS" pitchFamily="66" charset="0"/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1484784"/>
            <a:ext cx="5031567" cy="3772101"/>
          </a:xfrm>
        </p:spPr>
      </p:pic>
      <p:sp>
        <p:nvSpPr>
          <p:cNvPr id="5" name="TextovéPole 4"/>
          <p:cNvSpPr txBox="1"/>
          <p:nvPr/>
        </p:nvSpPr>
        <p:spPr>
          <a:xfrm>
            <a:off x="5724128" y="1554233"/>
            <a:ext cx="3240360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Comic Sans MS" pitchFamily="66" charset="0"/>
              </a:rPr>
              <a:t>je mořský mlž, </a:t>
            </a:r>
            <a:r>
              <a:rPr lang="cs-CZ" sz="2800" dirty="0">
                <a:latin typeface="Comic Sans MS" pitchFamily="66" charset="0"/>
              </a:rPr>
              <a:t>který je hojně chován pro gastronomii. Konzumuje se maso, které je chráněnou dvojicí skořápek dorůstající velikosti až 20 cm.</a:t>
            </a:r>
          </a:p>
        </p:txBody>
      </p:sp>
    </p:spTree>
    <p:extLst>
      <p:ext uri="{BB962C8B-B14F-4D97-AF65-F5344CB8AC3E}">
        <p14:creationId xmlns:p14="http://schemas.microsoft.com/office/powerpoint/2010/main" val="10748698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Comic Sans MS" pitchFamily="66" charset="0"/>
              </a:rPr>
              <a:t>Ústřice jedlá</a:t>
            </a:r>
            <a:endParaRPr lang="cs-CZ" dirty="0">
              <a:latin typeface="Comic Sans MS" pitchFamily="66" charset="0"/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1412776"/>
            <a:ext cx="4564368" cy="5237657"/>
          </a:xfrm>
        </p:spPr>
      </p:pic>
      <p:sp>
        <p:nvSpPr>
          <p:cNvPr id="5" name="TextovéPole 4"/>
          <p:cNvSpPr txBox="1"/>
          <p:nvPr/>
        </p:nvSpPr>
        <p:spPr>
          <a:xfrm>
            <a:off x="5436096" y="1268760"/>
            <a:ext cx="3240360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latin typeface="Comic Sans MS" pitchFamily="66" charset="0"/>
              </a:rPr>
              <a:t>Ústřice patří mezi hospodářsky hojně využívané </a:t>
            </a:r>
            <a:r>
              <a:rPr lang="cs-CZ" sz="2800" dirty="0" smtClean="0">
                <a:latin typeface="Comic Sans MS" pitchFamily="66" charset="0"/>
              </a:rPr>
              <a:t>mořské plody, </a:t>
            </a:r>
            <a:r>
              <a:rPr lang="cs-CZ" sz="2800" dirty="0">
                <a:latin typeface="Comic Sans MS" pitchFamily="66" charset="0"/>
              </a:rPr>
              <a:t>které se chovají na mořských </a:t>
            </a:r>
            <a:r>
              <a:rPr lang="cs-CZ" sz="2800" dirty="0" smtClean="0">
                <a:latin typeface="Comic Sans MS" pitchFamily="66" charset="0"/>
              </a:rPr>
              <a:t>farmách a </a:t>
            </a:r>
            <a:r>
              <a:rPr lang="cs-CZ" sz="2800" dirty="0">
                <a:latin typeface="Comic Sans MS" pitchFamily="66" charset="0"/>
              </a:rPr>
              <a:t>to převážně pro využití </a:t>
            </a:r>
            <a:r>
              <a:rPr lang="cs-CZ" sz="2800" dirty="0" smtClean="0">
                <a:latin typeface="Comic Sans MS" pitchFamily="66" charset="0"/>
              </a:rPr>
              <a:t>v gastronomii, </a:t>
            </a:r>
            <a:r>
              <a:rPr lang="cs-CZ" sz="2800" dirty="0">
                <a:latin typeface="Comic Sans MS" pitchFamily="66" charset="0"/>
              </a:rPr>
              <a:t>kde se servíruje </a:t>
            </a:r>
            <a:r>
              <a:rPr lang="cs-CZ" sz="2800" dirty="0" smtClean="0">
                <a:latin typeface="Comic Sans MS" pitchFamily="66" charset="0"/>
              </a:rPr>
              <a:t>jako delikatesa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559293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>
                <a:latin typeface="Comic Sans MS" pitchFamily="66" charset="0"/>
              </a:rPr>
              <a:t>Srdcovka </a:t>
            </a:r>
            <a:r>
              <a:rPr lang="cs-CZ" b="1" dirty="0">
                <a:latin typeface="Comic Sans MS" pitchFamily="66" charset="0"/>
              </a:rPr>
              <a:t>jedlá</a:t>
            </a:r>
            <a:br>
              <a:rPr lang="cs-CZ" b="1" dirty="0">
                <a:latin typeface="Comic Sans MS" pitchFamily="66" charset="0"/>
              </a:rPr>
            </a:br>
            <a:endParaRPr lang="cs-CZ" b="1" dirty="0">
              <a:latin typeface="Comic Sans MS" pitchFamily="66" charset="0"/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844824"/>
            <a:ext cx="4324350" cy="3810000"/>
          </a:xfrm>
        </p:spPr>
      </p:pic>
      <p:sp>
        <p:nvSpPr>
          <p:cNvPr id="6" name="TextovéPole 5"/>
          <p:cNvSpPr txBox="1"/>
          <p:nvPr/>
        </p:nvSpPr>
        <p:spPr>
          <a:xfrm>
            <a:off x="5364088" y="1340768"/>
            <a:ext cx="3456384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>
                <a:latin typeface="Comic Sans MS" pitchFamily="66" charset="0"/>
              </a:rPr>
              <a:t>Její misky jsou paprsčitě rýhované a celý živočich má podobu srdce. Vyskytuje se při evropských březích, v Černém a Baltském moři</a:t>
            </a:r>
            <a:r>
              <a:rPr lang="cs-CZ" dirty="0"/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9126130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Slávka jedlá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0768" y="1268760"/>
            <a:ext cx="8599703" cy="5256584"/>
          </a:xfrm>
        </p:spPr>
      </p:pic>
    </p:spTree>
    <p:extLst>
      <p:ext uri="{BB962C8B-B14F-4D97-AF65-F5344CB8AC3E}">
        <p14:creationId xmlns:p14="http://schemas.microsoft.com/office/powerpoint/2010/main" val="38923437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r>
              <a:rPr lang="cs-CZ" dirty="0" smtClean="0"/>
              <a:t>                                  Slávka jedlá</a:t>
            </a:r>
            <a:endParaRPr lang="cs-CZ" dirty="0"/>
          </a:p>
        </p:txBody>
      </p:sp>
      <p:pic>
        <p:nvPicPr>
          <p:cNvPr id="6" name="Zástupný symbol pro obsah 5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88640"/>
            <a:ext cx="4182368" cy="3357320"/>
          </a:xfrm>
        </p:spPr>
      </p:pic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4644008" y="1124744"/>
            <a:ext cx="4392488" cy="5472608"/>
          </a:xfrm>
        </p:spPr>
        <p:txBody>
          <a:bodyPr/>
          <a:lstStyle/>
          <a:p>
            <a:pPr marL="0" indent="0">
              <a:buNone/>
            </a:pPr>
            <a:r>
              <a:rPr lang="cs-CZ" dirty="0"/>
              <a:t>Žijí v příbřežních oblastech na skalách a dalších pevných podkladech přichyceni byssovými </a:t>
            </a:r>
            <a:r>
              <a:rPr lang="cs-CZ" dirty="0" smtClean="0"/>
              <a:t>vlákny, které </a:t>
            </a:r>
            <a:r>
              <a:rPr lang="cs-CZ" dirty="0"/>
              <a:t>jsou vylučovány byssovými žlázami umístěnými ve spodní části slávek. Po celém světě jsou běžně sbírány na jídlo z přírodních i s uměle vytvořených lokalit. Slávky jsou základem pro mnohá jídla s mořských plodů </a:t>
            </a: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3789040"/>
            <a:ext cx="4283968" cy="27899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109545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Comic Sans MS" pitchFamily="66" charset="0"/>
              </a:rPr>
              <a:t>Největší žijící mlž</a:t>
            </a:r>
            <a:endParaRPr lang="cs-CZ" dirty="0">
              <a:latin typeface="Comic Sans MS" pitchFamily="66" charset="0"/>
            </a:endParaRPr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9264" y="1600200"/>
            <a:ext cx="3394472" cy="4525963"/>
          </a:xfrm>
        </p:spPr>
      </p:pic>
      <p:pic>
        <p:nvPicPr>
          <p:cNvPr id="6" name="Zástupný symbol pro obsah 5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70264" y="1600200"/>
            <a:ext cx="3394472" cy="4525963"/>
          </a:xfrm>
        </p:spPr>
      </p:pic>
    </p:spTree>
    <p:extLst>
      <p:ext uri="{BB962C8B-B14F-4D97-AF65-F5344CB8AC3E}">
        <p14:creationId xmlns:p14="http://schemas.microsoft.com/office/powerpoint/2010/main" val="20210539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Zéva obrovská</a:t>
            </a:r>
            <a:endParaRPr lang="cs-CZ" dirty="0"/>
          </a:p>
        </p:txBody>
      </p:sp>
      <p:pic>
        <p:nvPicPr>
          <p:cNvPr id="6" name="Zástupný symbol pro obsah 5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7625" y="1324900"/>
            <a:ext cx="6768752" cy="5076564"/>
          </a:xfrm>
        </p:spPr>
      </p:pic>
    </p:spTree>
    <p:extLst>
      <p:ext uri="{BB962C8B-B14F-4D97-AF65-F5344CB8AC3E}">
        <p14:creationId xmlns:p14="http://schemas.microsoft.com/office/powerpoint/2010/main" val="16669961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 fontScale="90000"/>
          </a:bodyPr>
          <a:lstStyle/>
          <a:p>
            <a:r>
              <a:rPr lang="cs-CZ" b="1" dirty="0">
                <a:latin typeface="Comic Sans MS" pitchFamily="66" charset="0"/>
              </a:rPr>
              <a:t>Zéva obrovská</a:t>
            </a:r>
            <a:endParaRPr lang="cs-CZ" dirty="0"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052736"/>
            <a:ext cx="8712968" cy="5616624"/>
          </a:xfrm>
        </p:spPr>
        <p:txBody>
          <a:bodyPr>
            <a:normAutofit fontScale="92500"/>
          </a:bodyPr>
          <a:lstStyle/>
          <a:p>
            <a:r>
              <a:rPr lang="cs-CZ" dirty="0">
                <a:latin typeface="Comic Sans MS" pitchFamily="66" charset="0"/>
              </a:rPr>
              <a:t>je největší žijící </a:t>
            </a:r>
            <a:r>
              <a:rPr lang="cs-CZ" dirty="0" smtClean="0">
                <a:latin typeface="Comic Sans MS" pitchFamily="66" charset="0"/>
              </a:rPr>
              <a:t>mlž</a:t>
            </a:r>
          </a:p>
          <a:p>
            <a:r>
              <a:rPr lang="cs-CZ" dirty="0" smtClean="0">
                <a:latin typeface="Comic Sans MS" pitchFamily="66" charset="0"/>
              </a:rPr>
              <a:t>dorůstá </a:t>
            </a:r>
            <a:r>
              <a:rPr lang="cs-CZ" dirty="0">
                <a:latin typeface="Comic Sans MS" pitchFamily="66" charset="0"/>
              </a:rPr>
              <a:t>velikosti až 1,2 metru, váhy až 200 kilogramů a dožívají se více než sta let</a:t>
            </a:r>
            <a:r>
              <a:rPr lang="cs-CZ" dirty="0" smtClean="0">
                <a:latin typeface="Comic Sans MS" pitchFamily="66" charset="0"/>
              </a:rPr>
              <a:t>.</a:t>
            </a:r>
            <a:r>
              <a:rPr lang="cs-CZ" baseline="30000" dirty="0" smtClean="0">
                <a:latin typeface="Comic Sans MS" pitchFamily="66" charset="0"/>
              </a:rPr>
              <a:t> </a:t>
            </a:r>
            <a:r>
              <a:rPr lang="cs-CZ" dirty="0" smtClean="0">
                <a:latin typeface="Comic Sans MS" pitchFamily="66" charset="0"/>
              </a:rPr>
              <a:t>Živí </a:t>
            </a:r>
            <a:r>
              <a:rPr lang="cs-CZ" dirty="0">
                <a:latin typeface="Comic Sans MS" pitchFamily="66" charset="0"/>
              </a:rPr>
              <a:t>se </a:t>
            </a:r>
            <a:r>
              <a:rPr lang="cs-CZ" dirty="0" smtClean="0">
                <a:latin typeface="Comic Sans MS" pitchFamily="66" charset="0"/>
              </a:rPr>
              <a:t>řasami, fytoplanktonem a zooplanktonem. </a:t>
            </a:r>
          </a:p>
          <a:p>
            <a:r>
              <a:rPr lang="cs-CZ" dirty="0" smtClean="0">
                <a:latin typeface="Comic Sans MS" pitchFamily="66" charset="0"/>
              </a:rPr>
              <a:t>je </a:t>
            </a:r>
            <a:r>
              <a:rPr lang="cs-CZ" dirty="0">
                <a:latin typeface="Comic Sans MS" pitchFamily="66" charset="0"/>
              </a:rPr>
              <a:t>jedním z nejohroženějších druhů mušlí. </a:t>
            </a:r>
            <a:endParaRPr lang="cs-CZ" dirty="0" smtClean="0">
              <a:latin typeface="Comic Sans MS" pitchFamily="66" charset="0"/>
            </a:endParaRPr>
          </a:p>
          <a:p>
            <a:r>
              <a:rPr lang="cs-CZ" dirty="0">
                <a:latin typeface="Comic Sans MS" pitchFamily="66" charset="0"/>
              </a:rPr>
              <a:t>Největším známým </a:t>
            </a:r>
            <a:r>
              <a:rPr lang="cs-CZ" dirty="0" smtClean="0">
                <a:latin typeface="Comic Sans MS" pitchFamily="66" charset="0"/>
              </a:rPr>
              <a:t>exemplářem </a:t>
            </a:r>
            <a:r>
              <a:rPr lang="cs-CZ" dirty="0">
                <a:latin typeface="Comic Sans MS" pitchFamily="66" charset="0"/>
              </a:rPr>
              <a:t>byla zéva, která byla objevena okolo roku </a:t>
            </a:r>
            <a:r>
              <a:rPr lang="cs-CZ" dirty="0" smtClean="0">
                <a:latin typeface="Comic Sans MS" pitchFamily="66" charset="0"/>
              </a:rPr>
              <a:t>1917 </a:t>
            </a:r>
            <a:r>
              <a:rPr lang="cs-CZ" dirty="0">
                <a:latin typeface="Comic Sans MS" pitchFamily="66" charset="0"/>
              </a:rPr>
              <a:t>na severním pobřeží </a:t>
            </a:r>
            <a:r>
              <a:rPr lang="cs-CZ" dirty="0" smtClean="0">
                <a:latin typeface="Comic Sans MS" pitchFamily="66" charset="0"/>
              </a:rPr>
              <a:t>Sumatry. </a:t>
            </a:r>
            <a:r>
              <a:rPr lang="cs-CZ" dirty="0">
                <a:latin typeface="Comic Sans MS" pitchFamily="66" charset="0"/>
              </a:rPr>
              <a:t>Měřila 137 </a:t>
            </a:r>
            <a:r>
              <a:rPr lang="cs-CZ" dirty="0" smtClean="0">
                <a:latin typeface="Comic Sans MS" pitchFamily="66" charset="0"/>
              </a:rPr>
              <a:t>cm </a:t>
            </a:r>
            <a:r>
              <a:rPr lang="cs-CZ" dirty="0">
                <a:latin typeface="Comic Sans MS" pitchFamily="66" charset="0"/>
              </a:rPr>
              <a:t>a váha obou </a:t>
            </a:r>
            <a:r>
              <a:rPr lang="cs-CZ" dirty="0" smtClean="0">
                <a:latin typeface="Comic Sans MS" pitchFamily="66" charset="0"/>
              </a:rPr>
              <a:t>skořápek  </a:t>
            </a:r>
            <a:r>
              <a:rPr lang="cs-CZ" dirty="0">
                <a:latin typeface="Comic Sans MS" pitchFamily="66" charset="0"/>
              </a:rPr>
              <a:t>byla 230 </a:t>
            </a:r>
            <a:r>
              <a:rPr lang="cs-CZ" dirty="0" smtClean="0">
                <a:latin typeface="Comic Sans MS" pitchFamily="66" charset="0"/>
              </a:rPr>
              <a:t>kg. </a:t>
            </a:r>
            <a:r>
              <a:rPr lang="cs-CZ" dirty="0">
                <a:latin typeface="Comic Sans MS" pitchFamily="66" charset="0"/>
              </a:rPr>
              <a:t>Avšak již byla mrtvá. Dnes je tento exemplář vystaven v </a:t>
            </a:r>
            <a:r>
              <a:rPr lang="cs-CZ" dirty="0" smtClean="0">
                <a:latin typeface="Comic Sans MS" pitchFamily="66" charset="0"/>
              </a:rPr>
              <a:t>muzeu </a:t>
            </a:r>
            <a:r>
              <a:rPr lang="cs-CZ" dirty="0">
                <a:latin typeface="Comic Sans MS" pitchFamily="66" charset="0"/>
              </a:rPr>
              <a:t>v </a:t>
            </a:r>
            <a:r>
              <a:rPr lang="cs-CZ" dirty="0" smtClean="0">
                <a:latin typeface="Comic Sans MS" pitchFamily="66" charset="0"/>
              </a:rPr>
              <a:t>Severním Irsku</a:t>
            </a:r>
            <a:endParaRPr lang="cs-CZ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40700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Zdroje a 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196752"/>
            <a:ext cx="8784976" cy="5400600"/>
          </a:xfrm>
        </p:spPr>
        <p:txBody>
          <a:bodyPr>
            <a:normAutofit/>
          </a:bodyPr>
          <a:lstStyle/>
          <a:p>
            <a:r>
              <a:rPr lang="cs-CZ" sz="2000" dirty="0" smtClean="0">
                <a:effectLst/>
              </a:rPr>
              <a:t>Škeble rybničná: foto. In: </a:t>
            </a:r>
            <a:r>
              <a:rPr lang="cs-CZ" sz="2000" i="1" dirty="0" err="1" smtClean="0">
                <a:effectLst/>
              </a:rPr>
              <a:t>Wikipedia</a:t>
            </a:r>
            <a:r>
              <a:rPr lang="cs-CZ" sz="2000" dirty="0" smtClean="0">
                <a:effectLst/>
              </a:rPr>
              <a:t>: </a:t>
            </a:r>
            <a:r>
              <a:rPr lang="cs-CZ" sz="2000" i="1" dirty="0" err="1" smtClean="0">
                <a:effectLst/>
              </a:rPr>
              <a:t>the</a:t>
            </a:r>
            <a:r>
              <a:rPr lang="cs-CZ" sz="2000" i="1" dirty="0" smtClean="0">
                <a:effectLst/>
              </a:rPr>
              <a:t> free </a:t>
            </a:r>
            <a:r>
              <a:rPr lang="cs-CZ" sz="2000" i="1" dirty="0" err="1" smtClean="0">
                <a:effectLst/>
              </a:rPr>
              <a:t>encyclopedia</a:t>
            </a:r>
            <a:r>
              <a:rPr lang="cs-CZ" sz="2000" dirty="0" smtClean="0">
                <a:effectLst/>
              </a:rPr>
              <a:t> [online]. San Francisco (CA): </a:t>
            </a:r>
            <a:r>
              <a:rPr lang="cs-CZ" sz="2000" dirty="0" err="1" smtClean="0">
                <a:effectLst/>
              </a:rPr>
              <a:t>Wikimedia</a:t>
            </a:r>
            <a:r>
              <a:rPr lang="cs-CZ" sz="2000" dirty="0" smtClean="0">
                <a:effectLst/>
              </a:rPr>
              <a:t> </a:t>
            </a:r>
            <a:r>
              <a:rPr lang="cs-CZ" sz="2000" dirty="0" err="1" smtClean="0">
                <a:effectLst/>
              </a:rPr>
              <a:t>Foundation</a:t>
            </a:r>
            <a:r>
              <a:rPr lang="cs-CZ" sz="2000" dirty="0" smtClean="0">
                <a:effectLst/>
              </a:rPr>
              <a:t>, 2001- [cit. 2012-02-28]. Dostupné z: </a:t>
            </a:r>
            <a:r>
              <a:rPr lang="cs-CZ" sz="2000" dirty="0" smtClean="0">
                <a:effectLst/>
                <a:hlinkClick r:id="rId2"/>
              </a:rPr>
              <a:t>http://commons.wikimedia.org/wiki/File:Anodonte_du_cygne.jpg?uselang=cs</a:t>
            </a:r>
            <a:endParaRPr lang="cs-CZ" sz="2000" dirty="0" smtClean="0">
              <a:effectLst/>
            </a:endParaRPr>
          </a:p>
          <a:p>
            <a:r>
              <a:rPr lang="cs-CZ" sz="2000" dirty="0"/>
              <a:t>Obrázky. </a:t>
            </a:r>
            <a:r>
              <a:rPr lang="cs-CZ" sz="2000" i="1" dirty="0"/>
              <a:t>Office.com</a:t>
            </a:r>
            <a:r>
              <a:rPr lang="cs-CZ" sz="2000" dirty="0"/>
              <a:t>: </a:t>
            </a:r>
            <a:r>
              <a:rPr lang="cs-CZ" sz="2000" i="1" dirty="0"/>
              <a:t>vyhledávání obrázků a klipartů</a:t>
            </a:r>
            <a:r>
              <a:rPr lang="cs-CZ" sz="2000" dirty="0"/>
              <a:t> [online]. 2011 [cit. 2011-10-29]. Dostupné z: </a:t>
            </a:r>
            <a:r>
              <a:rPr lang="cs-CZ" sz="2000" dirty="0">
                <a:hlinkClick r:id="rId3"/>
              </a:rPr>
              <a:t>http://office.microsoft.com/cs-cz/images/?</a:t>
            </a:r>
            <a:r>
              <a:rPr lang="cs-CZ" sz="2000" dirty="0" smtClean="0">
                <a:hlinkClick r:id="rId3"/>
              </a:rPr>
              <a:t>CTT=6&amp;ver=14&amp;app=powerpnt.exe</a:t>
            </a:r>
            <a:endParaRPr lang="cs-CZ" sz="2000" dirty="0" smtClean="0"/>
          </a:p>
          <a:p>
            <a:r>
              <a:rPr lang="cs-CZ" sz="2000" dirty="0"/>
              <a:t>Obrázky. </a:t>
            </a:r>
            <a:r>
              <a:rPr lang="cs-CZ" sz="2000" i="1" dirty="0"/>
              <a:t>Office.com</a:t>
            </a:r>
            <a:r>
              <a:rPr lang="cs-CZ" sz="2000" dirty="0"/>
              <a:t>: </a:t>
            </a:r>
            <a:r>
              <a:rPr lang="cs-CZ" sz="2000" i="1" dirty="0"/>
              <a:t>vyhledávání obrázků a klipartů</a:t>
            </a:r>
            <a:r>
              <a:rPr lang="cs-CZ" sz="2000" dirty="0"/>
              <a:t> [online]. 2011 [cit. 2011-10-29]. Dostupné z: </a:t>
            </a:r>
            <a:r>
              <a:rPr lang="cs-CZ" sz="2000" dirty="0">
                <a:hlinkClick r:id="rId3"/>
              </a:rPr>
              <a:t>http://office.microsoft.com/cs-cz/images/?</a:t>
            </a:r>
            <a:r>
              <a:rPr lang="cs-CZ" sz="2000" dirty="0" smtClean="0">
                <a:hlinkClick r:id="rId3"/>
              </a:rPr>
              <a:t>CTT=6&amp;ver=14&amp;app=powerpnt.exe</a:t>
            </a:r>
            <a:endParaRPr lang="cs-CZ" sz="2000" dirty="0" smtClean="0"/>
          </a:p>
          <a:p>
            <a:r>
              <a:rPr lang="cs-CZ" sz="2000" dirty="0"/>
              <a:t>Perlorodka říční. In: </a:t>
            </a:r>
            <a:r>
              <a:rPr lang="cs-CZ" sz="2000" i="1" dirty="0" err="1"/>
              <a:t>Wikipedia</a:t>
            </a:r>
            <a:r>
              <a:rPr lang="cs-CZ" sz="2000" dirty="0"/>
              <a:t>: </a:t>
            </a:r>
            <a:r>
              <a:rPr lang="cs-CZ" sz="2000" i="1" dirty="0" err="1"/>
              <a:t>the</a:t>
            </a:r>
            <a:r>
              <a:rPr lang="cs-CZ" sz="2000" i="1" dirty="0"/>
              <a:t> free </a:t>
            </a:r>
            <a:r>
              <a:rPr lang="cs-CZ" sz="2000" i="1" dirty="0" err="1"/>
              <a:t>encyclopedia</a:t>
            </a:r>
            <a:r>
              <a:rPr lang="cs-CZ" sz="2000" dirty="0"/>
              <a:t> [online]. San Francisco (CA): </a:t>
            </a:r>
            <a:r>
              <a:rPr lang="cs-CZ" sz="2000" dirty="0" err="1"/>
              <a:t>Wikimedia</a:t>
            </a:r>
            <a:r>
              <a:rPr lang="cs-CZ" sz="2000" dirty="0"/>
              <a:t> </a:t>
            </a:r>
            <a:r>
              <a:rPr lang="cs-CZ" sz="2000" dirty="0" err="1"/>
              <a:t>Foundation</a:t>
            </a:r>
            <a:r>
              <a:rPr lang="cs-CZ" sz="2000" dirty="0"/>
              <a:t>, 2001- [cit. 2011-11-09]. Dostupné z: </a:t>
            </a:r>
            <a:r>
              <a:rPr lang="cs-CZ" sz="2000" dirty="0">
                <a:hlinkClick r:id="rId4"/>
              </a:rPr>
              <a:t>http://commons.wikimedia.org/wiki/File:Margaritifera_margaritifera,_Aquarium_Finisterrae,_</a:t>
            </a:r>
            <a:r>
              <a:rPr lang="cs-CZ" sz="2000" dirty="0" smtClean="0">
                <a:hlinkClick r:id="rId4"/>
              </a:rPr>
              <a:t>Galiza.jpg?uselang=cs</a:t>
            </a:r>
            <a:endParaRPr lang="cs-CZ" sz="2000" dirty="0" smtClean="0"/>
          </a:p>
          <a:p>
            <a:r>
              <a:rPr lang="cs-CZ" sz="2000" dirty="0"/>
              <a:t>Velevrub malířský. In: </a:t>
            </a:r>
            <a:r>
              <a:rPr lang="cs-CZ" sz="2000" i="1" dirty="0" err="1"/>
              <a:t>Wikipedia</a:t>
            </a:r>
            <a:r>
              <a:rPr lang="cs-CZ" sz="2000" dirty="0"/>
              <a:t>: </a:t>
            </a:r>
            <a:r>
              <a:rPr lang="cs-CZ" sz="2000" i="1" dirty="0" err="1"/>
              <a:t>the</a:t>
            </a:r>
            <a:r>
              <a:rPr lang="cs-CZ" sz="2000" i="1" dirty="0"/>
              <a:t> free </a:t>
            </a:r>
            <a:r>
              <a:rPr lang="cs-CZ" sz="2000" i="1" dirty="0" err="1"/>
              <a:t>encyclopedia</a:t>
            </a:r>
            <a:r>
              <a:rPr lang="cs-CZ" sz="2000" dirty="0"/>
              <a:t> [online]. San Francisco (CA): </a:t>
            </a:r>
            <a:r>
              <a:rPr lang="cs-CZ" sz="2000" dirty="0" err="1"/>
              <a:t>Wikimedia</a:t>
            </a:r>
            <a:r>
              <a:rPr lang="cs-CZ" sz="2000" dirty="0"/>
              <a:t> </a:t>
            </a:r>
            <a:r>
              <a:rPr lang="cs-CZ" sz="2000" dirty="0" err="1"/>
              <a:t>Foundation</a:t>
            </a:r>
            <a:r>
              <a:rPr lang="cs-CZ" sz="2000" dirty="0"/>
              <a:t>, 2001- [cit. 2011-11--09]. Dostupné z: http://cs.wikipedia.org/wiki/Soubor:Unio_pictorum.jpg</a:t>
            </a:r>
            <a:endParaRPr lang="cs-CZ" sz="2000" dirty="0" smtClean="0"/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4097515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r>
              <a:rPr lang="cs-CZ" dirty="0" smtClean="0"/>
              <a:t>Zdroje a 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001419"/>
          </a:xfrm>
        </p:spPr>
        <p:txBody>
          <a:bodyPr>
            <a:normAutofit/>
          </a:bodyPr>
          <a:lstStyle/>
          <a:p>
            <a:r>
              <a:rPr lang="cs-CZ" sz="2000" dirty="0"/>
              <a:t>Velevrub malířský: vnitřní strana lastur. In: </a:t>
            </a:r>
            <a:r>
              <a:rPr lang="cs-CZ" sz="2000" i="1" dirty="0" err="1"/>
              <a:t>Wikipedia</a:t>
            </a:r>
            <a:r>
              <a:rPr lang="cs-CZ" sz="2000" dirty="0"/>
              <a:t>: </a:t>
            </a:r>
            <a:r>
              <a:rPr lang="cs-CZ" sz="2000" i="1" dirty="0" err="1"/>
              <a:t>the</a:t>
            </a:r>
            <a:r>
              <a:rPr lang="cs-CZ" sz="2000" i="1" dirty="0"/>
              <a:t> free </a:t>
            </a:r>
            <a:r>
              <a:rPr lang="cs-CZ" sz="2000" i="1" dirty="0" err="1"/>
              <a:t>encyclopedia</a:t>
            </a:r>
            <a:r>
              <a:rPr lang="cs-CZ" sz="2000" dirty="0"/>
              <a:t> [online]. San Francisco (CA): </a:t>
            </a:r>
            <a:r>
              <a:rPr lang="cs-CZ" sz="2000" dirty="0" err="1"/>
              <a:t>Wikimedia</a:t>
            </a:r>
            <a:r>
              <a:rPr lang="cs-CZ" sz="2000" dirty="0"/>
              <a:t> </a:t>
            </a:r>
            <a:r>
              <a:rPr lang="cs-CZ" sz="2000" dirty="0" err="1"/>
              <a:t>Foundation</a:t>
            </a:r>
            <a:r>
              <a:rPr lang="cs-CZ" sz="2000" dirty="0"/>
              <a:t>, 2001- [cit. 2011-11-09]. Dostupné z: </a:t>
            </a:r>
            <a:r>
              <a:rPr lang="cs-CZ" sz="2000" dirty="0" smtClean="0"/>
              <a:t>wiki/Velevrub_mal%C3%AD%C5%99sk%C3%BD</a:t>
            </a:r>
          </a:p>
          <a:p>
            <a:r>
              <a:rPr lang="cs-CZ" sz="2000" dirty="0"/>
              <a:t>Ústřice jedlá. In: </a:t>
            </a:r>
            <a:r>
              <a:rPr lang="cs-CZ" sz="2000" i="1" dirty="0" err="1"/>
              <a:t>Wikipedia</a:t>
            </a:r>
            <a:r>
              <a:rPr lang="cs-CZ" sz="2000" dirty="0"/>
              <a:t>: </a:t>
            </a:r>
            <a:r>
              <a:rPr lang="cs-CZ" sz="2000" i="1" dirty="0" err="1"/>
              <a:t>the</a:t>
            </a:r>
            <a:r>
              <a:rPr lang="cs-CZ" sz="2000" i="1" dirty="0"/>
              <a:t> free </a:t>
            </a:r>
            <a:r>
              <a:rPr lang="cs-CZ" sz="2000" i="1" dirty="0" err="1"/>
              <a:t>encyclopedia</a:t>
            </a:r>
            <a:r>
              <a:rPr lang="cs-CZ" sz="2000" dirty="0"/>
              <a:t> [online]. San Francisco (CA): </a:t>
            </a:r>
            <a:r>
              <a:rPr lang="cs-CZ" sz="2000" dirty="0" err="1"/>
              <a:t>Wikimedia</a:t>
            </a:r>
            <a:r>
              <a:rPr lang="cs-CZ" sz="2000" dirty="0"/>
              <a:t> </a:t>
            </a:r>
            <a:r>
              <a:rPr lang="cs-CZ" sz="2000" dirty="0" err="1"/>
              <a:t>Foundation</a:t>
            </a:r>
            <a:r>
              <a:rPr lang="cs-CZ" sz="2000" dirty="0"/>
              <a:t>, 2001- [cit. 2011-11-09]. Dostupné z: </a:t>
            </a:r>
            <a:r>
              <a:rPr lang="cs-CZ" sz="2000" dirty="0">
                <a:hlinkClick r:id="rId2"/>
              </a:rPr>
              <a:t>http://</a:t>
            </a:r>
            <a:r>
              <a:rPr lang="cs-CZ" sz="2000" dirty="0" smtClean="0">
                <a:hlinkClick r:id="rId2"/>
              </a:rPr>
              <a:t>cs.wikipedia.org/wiki/Soubor:Ostrea_edulis_01.jpg</a:t>
            </a:r>
            <a:endParaRPr lang="cs-CZ" sz="2000" dirty="0" smtClean="0"/>
          </a:p>
          <a:p>
            <a:r>
              <a:rPr lang="cs-CZ" sz="2000" dirty="0"/>
              <a:t>Ústřice jedlá z přístavního města </a:t>
            </a:r>
            <a:r>
              <a:rPr lang="cs-CZ" sz="2000" dirty="0" err="1"/>
              <a:t>Cancale</a:t>
            </a:r>
            <a:r>
              <a:rPr lang="cs-CZ" sz="2000" dirty="0"/>
              <a:t>, které je známé nejlepšími ústřicemi na světě. In: </a:t>
            </a:r>
            <a:r>
              <a:rPr lang="cs-CZ" sz="2000" i="1" dirty="0" err="1"/>
              <a:t>Wikipedia</a:t>
            </a:r>
            <a:r>
              <a:rPr lang="cs-CZ" sz="2000" dirty="0"/>
              <a:t>: </a:t>
            </a:r>
            <a:r>
              <a:rPr lang="cs-CZ" sz="2000" i="1" dirty="0" err="1"/>
              <a:t>the</a:t>
            </a:r>
            <a:r>
              <a:rPr lang="cs-CZ" sz="2000" i="1" dirty="0"/>
              <a:t> free </a:t>
            </a:r>
            <a:r>
              <a:rPr lang="cs-CZ" sz="2000" i="1" dirty="0" err="1"/>
              <a:t>encyclopedia</a:t>
            </a:r>
            <a:r>
              <a:rPr lang="cs-CZ" sz="2000" dirty="0"/>
              <a:t> [online]. San Francisco (CA): </a:t>
            </a:r>
            <a:r>
              <a:rPr lang="cs-CZ" sz="2000" dirty="0" err="1"/>
              <a:t>Wikimedia</a:t>
            </a:r>
            <a:r>
              <a:rPr lang="cs-CZ" sz="2000" dirty="0"/>
              <a:t> </a:t>
            </a:r>
            <a:r>
              <a:rPr lang="cs-CZ" sz="2000" dirty="0" err="1"/>
              <a:t>Foundation</a:t>
            </a:r>
            <a:r>
              <a:rPr lang="cs-CZ" sz="2000" dirty="0"/>
              <a:t>, 2001- [cit. 2011-11-09]. Dostupné z: </a:t>
            </a:r>
            <a:r>
              <a:rPr lang="cs-CZ" sz="2000" dirty="0">
                <a:hlinkClick r:id="rId3"/>
              </a:rPr>
              <a:t>http://</a:t>
            </a:r>
            <a:r>
              <a:rPr lang="cs-CZ" sz="2000" dirty="0" smtClean="0">
                <a:hlinkClick r:id="rId3"/>
              </a:rPr>
              <a:t>cs.wikipedia.org/wiki/Soubor:European_oyster.jpg</a:t>
            </a:r>
            <a:endParaRPr lang="cs-CZ" sz="2000" dirty="0" smtClean="0"/>
          </a:p>
          <a:p>
            <a:r>
              <a:rPr lang="cs-CZ" sz="2000" i="1" dirty="0"/>
              <a:t>Srdcovka jedlá</a:t>
            </a:r>
            <a:r>
              <a:rPr lang="cs-CZ" sz="2000" dirty="0"/>
              <a:t>: </a:t>
            </a:r>
            <a:r>
              <a:rPr lang="cs-CZ" sz="2000" i="1" dirty="0"/>
              <a:t>Projekt Atlas rostlin a živočichů</a:t>
            </a:r>
            <a:r>
              <a:rPr lang="cs-CZ" sz="2000" dirty="0"/>
              <a:t> [online]. 2004 [cit. 2011-11-09]. Dostupné z: http://www.guh.cz/edu/bi/biologie_bezobratli/html06/foto_021.html</a:t>
            </a:r>
            <a:endParaRPr lang="cs-CZ" sz="2000" dirty="0" smtClean="0"/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5871294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Zdroje a 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196752"/>
            <a:ext cx="8640960" cy="5328592"/>
          </a:xfrm>
        </p:spPr>
        <p:txBody>
          <a:bodyPr>
            <a:normAutofit/>
          </a:bodyPr>
          <a:lstStyle/>
          <a:p>
            <a:r>
              <a:rPr lang="cs-CZ" sz="2000" dirty="0"/>
              <a:t>Slávka jedlá. In: </a:t>
            </a:r>
            <a:r>
              <a:rPr lang="cs-CZ" sz="2000" i="1" dirty="0" err="1"/>
              <a:t>Wikipedia</a:t>
            </a:r>
            <a:r>
              <a:rPr lang="cs-CZ" sz="2000" dirty="0"/>
              <a:t>: </a:t>
            </a:r>
            <a:r>
              <a:rPr lang="cs-CZ" sz="2000" i="1" dirty="0" err="1"/>
              <a:t>the</a:t>
            </a:r>
            <a:r>
              <a:rPr lang="cs-CZ" sz="2000" i="1" dirty="0"/>
              <a:t> free </a:t>
            </a:r>
            <a:r>
              <a:rPr lang="cs-CZ" sz="2000" i="1" dirty="0" err="1"/>
              <a:t>encyclopedia</a:t>
            </a:r>
            <a:r>
              <a:rPr lang="cs-CZ" sz="2000" dirty="0"/>
              <a:t> [online]. San Francisco (CA): </a:t>
            </a:r>
            <a:r>
              <a:rPr lang="cs-CZ" sz="2000" dirty="0" err="1"/>
              <a:t>Wikimedia</a:t>
            </a:r>
            <a:r>
              <a:rPr lang="cs-CZ" sz="2000" dirty="0"/>
              <a:t> </a:t>
            </a:r>
            <a:r>
              <a:rPr lang="cs-CZ" sz="2000" dirty="0" err="1"/>
              <a:t>Foundation</a:t>
            </a:r>
            <a:r>
              <a:rPr lang="cs-CZ" sz="2000" dirty="0"/>
              <a:t>, 2001- [cit. 2011- 11-09]. Dostupné z: </a:t>
            </a:r>
            <a:r>
              <a:rPr lang="cs-CZ" sz="2000" dirty="0" smtClean="0">
                <a:hlinkClick r:id="rId2"/>
              </a:rPr>
              <a:t>http</a:t>
            </a:r>
            <a:r>
              <a:rPr lang="cs-CZ" sz="2000" dirty="0">
                <a:hlinkClick r:id="rId2"/>
              </a:rPr>
              <a:t>://</a:t>
            </a:r>
            <a:r>
              <a:rPr lang="cs-CZ" sz="2000" dirty="0" smtClean="0">
                <a:hlinkClick r:id="rId2"/>
              </a:rPr>
              <a:t>cs.wikipedia.org/wiki/Soubor:Miesmuscheln_Mytilus_2.jpg</a:t>
            </a:r>
            <a:endParaRPr lang="cs-CZ" sz="2000" dirty="0" smtClean="0"/>
          </a:p>
          <a:p>
            <a:r>
              <a:rPr lang="cs-CZ" sz="2000" dirty="0" smtClean="0"/>
              <a:t>Slávky </a:t>
            </a:r>
            <a:r>
              <a:rPr lang="cs-CZ" sz="2000" dirty="0"/>
              <a:t>jedlé. In: </a:t>
            </a:r>
            <a:r>
              <a:rPr lang="cs-CZ" sz="2000" i="1" dirty="0" err="1"/>
              <a:t>Wikipedia</a:t>
            </a:r>
            <a:r>
              <a:rPr lang="cs-CZ" sz="2000" dirty="0"/>
              <a:t>: </a:t>
            </a:r>
            <a:r>
              <a:rPr lang="cs-CZ" sz="2000" i="1" dirty="0" err="1"/>
              <a:t>the</a:t>
            </a:r>
            <a:r>
              <a:rPr lang="cs-CZ" sz="2000" i="1" dirty="0"/>
              <a:t> free </a:t>
            </a:r>
            <a:r>
              <a:rPr lang="cs-CZ" sz="2000" i="1" dirty="0" err="1"/>
              <a:t>encyclopedia</a:t>
            </a:r>
            <a:r>
              <a:rPr lang="cs-CZ" sz="2000" dirty="0"/>
              <a:t> [online]. San Francisco (CA): </a:t>
            </a:r>
            <a:r>
              <a:rPr lang="cs-CZ" sz="2000" dirty="0" err="1"/>
              <a:t>Wikimedia</a:t>
            </a:r>
            <a:r>
              <a:rPr lang="cs-CZ" sz="2000" dirty="0"/>
              <a:t> </a:t>
            </a:r>
            <a:r>
              <a:rPr lang="cs-CZ" sz="2000" dirty="0" err="1"/>
              <a:t>Foundation</a:t>
            </a:r>
            <a:r>
              <a:rPr lang="cs-CZ" sz="2000" dirty="0"/>
              <a:t>, 2001- [cit. 2011-11-09]. Dostupné z: </a:t>
            </a:r>
            <a:r>
              <a:rPr lang="cs-CZ" sz="2000" dirty="0">
                <a:hlinkClick r:id="rId3"/>
              </a:rPr>
              <a:t>http://</a:t>
            </a:r>
            <a:r>
              <a:rPr lang="cs-CZ" sz="2000" dirty="0" smtClean="0">
                <a:hlinkClick r:id="rId3"/>
              </a:rPr>
              <a:t>commons.wikimedia.org/wiki/File:Blue_mussel_Mytilus_edulis.jpg?uselang=cs</a:t>
            </a:r>
            <a:endParaRPr lang="cs-CZ" sz="2000" dirty="0" smtClean="0"/>
          </a:p>
          <a:p>
            <a:r>
              <a:rPr lang="cs-CZ" sz="2000" dirty="0"/>
              <a:t>Zéva obrovská: </a:t>
            </a:r>
            <a:r>
              <a:rPr lang="cs-CZ" sz="2000" dirty="0" err="1"/>
              <a:t>Aquarium</a:t>
            </a:r>
            <a:r>
              <a:rPr lang="cs-CZ" sz="2000" dirty="0"/>
              <a:t> </a:t>
            </a:r>
            <a:r>
              <a:rPr lang="cs-CZ" sz="2000" dirty="0" err="1"/>
              <a:t>Finisterrae</a:t>
            </a:r>
            <a:r>
              <a:rPr lang="cs-CZ" sz="2000" dirty="0"/>
              <a:t> na </a:t>
            </a:r>
            <a:r>
              <a:rPr lang="cs-CZ" sz="2000" dirty="0" err="1"/>
              <a:t>Coruña</a:t>
            </a:r>
            <a:r>
              <a:rPr lang="cs-CZ" sz="2000" dirty="0"/>
              <a:t>, </a:t>
            </a:r>
            <a:r>
              <a:rPr lang="cs-CZ" sz="2000" dirty="0" err="1"/>
              <a:t>Galicia</a:t>
            </a:r>
            <a:r>
              <a:rPr lang="cs-CZ" sz="2000" dirty="0"/>
              <a:t>, </a:t>
            </a:r>
            <a:r>
              <a:rPr lang="cs-CZ" sz="2000" dirty="0" err="1"/>
              <a:t>España</a:t>
            </a:r>
            <a:r>
              <a:rPr lang="cs-CZ" sz="2000" dirty="0"/>
              <a:t>. In: </a:t>
            </a:r>
            <a:r>
              <a:rPr lang="cs-CZ" sz="2000" i="1" dirty="0" err="1"/>
              <a:t>Wikipedia</a:t>
            </a:r>
            <a:r>
              <a:rPr lang="cs-CZ" sz="2000" dirty="0"/>
              <a:t>: </a:t>
            </a:r>
            <a:r>
              <a:rPr lang="cs-CZ" sz="2000" i="1" dirty="0" err="1"/>
              <a:t>the</a:t>
            </a:r>
            <a:r>
              <a:rPr lang="cs-CZ" sz="2000" i="1" dirty="0"/>
              <a:t> free </a:t>
            </a:r>
            <a:r>
              <a:rPr lang="cs-CZ" sz="2000" i="1" dirty="0" err="1"/>
              <a:t>encyclopedia</a:t>
            </a:r>
            <a:r>
              <a:rPr lang="cs-CZ" sz="2000" dirty="0"/>
              <a:t> [online]. San Francisco (CA): </a:t>
            </a:r>
            <a:r>
              <a:rPr lang="cs-CZ" sz="2000" dirty="0" err="1"/>
              <a:t>Wikimedia</a:t>
            </a:r>
            <a:r>
              <a:rPr lang="cs-CZ" sz="2000" dirty="0"/>
              <a:t> </a:t>
            </a:r>
            <a:r>
              <a:rPr lang="cs-CZ" sz="2000" dirty="0" err="1"/>
              <a:t>Foundation</a:t>
            </a:r>
            <a:r>
              <a:rPr lang="cs-CZ" sz="2000" dirty="0"/>
              <a:t>, 2001- [cit. 2011-11- 09]. Dostupné z: </a:t>
            </a:r>
            <a:r>
              <a:rPr lang="cs-CZ" sz="2000" dirty="0">
                <a:hlinkClick r:id="rId4"/>
              </a:rPr>
              <a:t>http://commons.wikimedia.org/wiki/File:Tridacna_gigas.001_-_</a:t>
            </a:r>
            <a:r>
              <a:rPr lang="cs-CZ" sz="2000" dirty="0" smtClean="0">
                <a:hlinkClick r:id="rId4"/>
              </a:rPr>
              <a:t>Aquarium_Finisterrae.JPG?uselang=cs</a:t>
            </a:r>
            <a:endParaRPr lang="cs-CZ" sz="2000" dirty="0" smtClean="0"/>
          </a:p>
          <a:p>
            <a:r>
              <a:rPr lang="cs-CZ" sz="2000" dirty="0"/>
              <a:t>Zéva obrovská a potápěč. In: </a:t>
            </a:r>
            <a:r>
              <a:rPr lang="cs-CZ" sz="2000" i="1" dirty="0" err="1"/>
              <a:t>Wikipedia</a:t>
            </a:r>
            <a:r>
              <a:rPr lang="cs-CZ" sz="2000" dirty="0"/>
              <a:t>: </a:t>
            </a:r>
            <a:r>
              <a:rPr lang="cs-CZ" sz="2000" i="1" dirty="0" err="1"/>
              <a:t>the</a:t>
            </a:r>
            <a:r>
              <a:rPr lang="cs-CZ" sz="2000" i="1" dirty="0"/>
              <a:t> free </a:t>
            </a:r>
            <a:r>
              <a:rPr lang="cs-CZ" sz="2000" i="1" dirty="0" err="1"/>
              <a:t>encyclopedia</a:t>
            </a:r>
            <a:r>
              <a:rPr lang="cs-CZ" sz="2000" dirty="0"/>
              <a:t> [online]. San Francisco (CA): </a:t>
            </a:r>
            <a:r>
              <a:rPr lang="cs-CZ" sz="2000" dirty="0" err="1"/>
              <a:t>Wikimedia</a:t>
            </a:r>
            <a:r>
              <a:rPr lang="cs-CZ" sz="2000" dirty="0"/>
              <a:t> </a:t>
            </a:r>
            <a:r>
              <a:rPr lang="cs-CZ" sz="2000" dirty="0" err="1"/>
              <a:t>Foundation</a:t>
            </a:r>
            <a:r>
              <a:rPr lang="cs-CZ" sz="2000" dirty="0"/>
              <a:t>, 2001- [cit. 2011-11-09]. Dostupné z: http://upload.wikimedia.org/wikipedia/commons/2/22/Giant_clam_with_diver.jpg</a:t>
            </a:r>
            <a:endParaRPr lang="cs-CZ" sz="2000" dirty="0" smtClean="0"/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7831241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 a 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000" dirty="0"/>
              <a:t>ČERNÍK, Vladimír, Marta HAMERSKÁ, Zdeněk MARTINEC a Jan VANĚK. </a:t>
            </a:r>
            <a:r>
              <a:rPr lang="cs-CZ" sz="2000" i="1" dirty="0"/>
              <a:t>Přírodopis 6 pro základní školy</a:t>
            </a:r>
            <a:r>
              <a:rPr lang="cs-CZ" sz="2000" dirty="0"/>
              <a:t>: </a:t>
            </a:r>
            <a:r>
              <a:rPr lang="cs-CZ" sz="2000" i="1" dirty="0"/>
              <a:t>Zoologie a botanika</a:t>
            </a:r>
            <a:r>
              <a:rPr lang="cs-CZ" sz="2000" dirty="0"/>
              <a:t>. 1. vydání. Praha: SPN-pedagogické nakladatelství, a.s., 2007. ISBN 978-80-7235-374-3</a:t>
            </a:r>
            <a:r>
              <a:rPr lang="cs-CZ" dirty="0"/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351688899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180</TotalTime>
  <Words>1175</Words>
  <Application>Microsoft Office PowerPoint</Application>
  <PresentationFormat>Předvádění na obrazovce (4:3)</PresentationFormat>
  <Paragraphs>81</Paragraphs>
  <Slides>22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22</vt:i4>
      </vt:variant>
    </vt:vector>
  </HeadingPairs>
  <TitlesOfParts>
    <vt:vector size="23" baseType="lpstr">
      <vt:lpstr>Motiv systému Office</vt:lpstr>
      <vt:lpstr>Prezentace aplikace PowerPoint</vt:lpstr>
      <vt:lpstr>Anotace</vt:lpstr>
      <vt:lpstr>Měkkýši </vt:lpstr>
      <vt:lpstr>MLŽI</vt:lpstr>
      <vt:lpstr>Mlži</vt:lpstr>
      <vt:lpstr>Škeble rybničná – stavba těla</vt:lpstr>
      <vt:lpstr>Zástupci mlžů</vt:lpstr>
      <vt:lpstr>Škeble rybničná</vt:lpstr>
      <vt:lpstr>Velevrub malířský</vt:lpstr>
      <vt:lpstr>Perlorodka říční</vt:lpstr>
      <vt:lpstr>Ústřice jedlá</vt:lpstr>
      <vt:lpstr>Ústřice jedlá</vt:lpstr>
      <vt:lpstr> Srdcovka jedlá </vt:lpstr>
      <vt:lpstr>Slávka jedlá</vt:lpstr>
      <vt:lpstr>                                  Slávka jedlá</vt:lpstr>
      <vt:lpstr>Největší žijící mlž</vt:lpstr>
      <vt:lpstr>Zéva obrovská</vt:lpstr>
      <vt:lpstr>Zéva obrovská</vt:lpstr>
      <vt:lpstr>Zdroje a citace</vt:lpstr>
      <vt:lpstr>Zdroje a citace</vt:lpstr>
      <vt:lpstr>Zdroje a citace</vt:lpstr>
      <vt:lpstr>Zdroje a 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Měkkýši</dc:title>
  <dc:creator>Fiedlerová Ivana</dc:creator>
  <cp:lastModifiedBy>Fiedlerová Ivana</cp:lastModifiedBy>
  <cp:revision>40</cp:revision>
  <dcterms:created xsi:type="dcterms:W3CDTF">2012-02-28T20:37:43Z</dcterms:created>
  <dcterms:modified xsi:type="dcterms:W3CDTF">2012-03-10T22:31:13Z</dcterms:modified>
</cp:coreProperties>
</file>