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74" r:id="rId2"/>
    <p:sldId id="272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5" r:id="rId12"/>
    <p:sldId id="266" r:id="rId13"/>
    <p:sldId id="267" r:id="rId14"/>
    <p:sldId id="268" r:id="rId15"/>
    <p:sldId id="264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VY_32_INOVACE_3. 2. </a:t>
          </a:r>
          <a:r>
            <a:rPr lang="cs-CZ" sz="2000" baseline="0" dirty="0" smtClean="0"/>
            <a:t>5. </a:t>
          </a:r>
          <a:r>
            <a:rPr lang="cs-CZ" sz="2000" baseline="0" dirty="0" smtClean="0"/>
            <a:t>3. F 06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Praha-východ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Ivana Fiedlerová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Přírodopis 6 - Měkkýši hlavonožci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-2095" custLinFactNeighborY="-1569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16E58C-758A-42C4-B8C6-979A90C5FE6B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315647C-029F-4341-B1FB-525E6D9D0C81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D3F301D-31FB-4FAF-8E11-3311790646B1}" type="presOf" srcId="{D1B46980-6531-4606-95E6-44980827E919}" destId="{2BE915AB-18AA-4053-B92C-3BFC9ED204BB}" srcOrd="1" destOrd="0" presId="urn:microsoft.com/office/officeart/2005/8/layout/target3"/>
    <dgm:cxn modelId="{BB068F5D-0866-4DE3-9E34-BA726ACFB47C}" type="presOf" srcId="{757F3AB3-0718-4624-B441-E567A8F0AB56}" destId="{333A1088-737F-45CB-B68E-254E46348037}" srcOrd="0" destOrd="0" presId="urn:microsoft.com/office/officeart/2005/8/layout/target3"/>
    <dgm:cxn modelId="{36B2E8C3-43AB-4860-AA7C-431DF6237D2E}" type="presOf" srcId="{4C35D32F-0EAB-4CD7-82EE-45574DC2A586}" destId="{890E4F0B-2866-4A3F-A3C7-2A14B1797930}" srcOrd="1" destOrd="0" presId="urn:microsoft.com/office/officeart/2005/8/layout/target3"/>
    <dgm:cxn modelId="{EFA4DD61-EBE0-4954-B039-AA46BA50D813}" type="presOf" srcId="{D1D4F407-5343-4D3F-B5B9-D407B03CAEB4}" destId="{AED2198E-93D5-4001-81B4-73124B309672}" srcOrd="1" destOrd="0" presId="urn:microsoft.com/office/officeart/2005/8/layout/target3"/>
    <dgm:cxn modelId="{CC5BB7F2-B365-4CFA-A8AD-271FA6F6D6BB}" type="presOf" srcId="{4C35D32F-0EAB-4CD7-82EE-45574DC2A586}" destId="{8BEBB6EC-1DAA-4CAC-8A25-BC0FCBD5DBD5}" srcOrd="0" destOrd="0" presId="urn:microsoft.com/office/officeart/2005/8/layout/target3"/>
    <dgm:cxn modelId="{C94C0B6E-BDDE-4AF6-B9F7-2A6CC7725A39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0E56075-DD96-4630-A19B-10C69FB9FCC5}" type="presOf" srcId="{B651F6E3-6281-48DB-9319-2AEAFDAE7572}" destId="{619D679B-A015-4ECF-8348-D1034C574F40}" srcOrd="0" destOrd="0" presId="urn:microsoft.com/office/officeart/2005/8/layout/target3"/>
    <dgm:cxn modelId="{C6ACD1D3-A88E-420C-8139-BB117729A5D8}" type="presOf" srcId="{B651F6E3-6281-48DB-9319-2AEAFDAE7572}" destId="{6BB5E863-4638-4E1D-BFDE-399D028AC4ED}" srcOrd="1" destOrd="0" presId="urn:microsoft.com/office/officeart/2005/8/layout/target3"/>
    <dgm:cxn modelId="{7AA2F3FA-7B3B-4ED8-BDA9-A205A3AB9D83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EC61195-6E63-4180-824A-5BD9AA59A3BC}" type="presParOf" srcId="{333A1088-737F-45CB-B68E-254E46348037}" destId="{F5ABB229-8D3B-4694-996A-96F23CF14429}" srcOrd="0" destOrd="0" presId="urn:microsoft.com/office/officeart/2005/8/layout/target3"/>
    <dgm:cxn modelId="{65B3196A-FBA7-4CF4-A75D-7535BA576B53}" type="presParOf" srcId="{333A1088-737F-45CB-B68E-254E46348037}" destId="{F41139FD-01EE-4571-8B17-4FB00FC51163}" srcOrd="1" destOrd="0" presId="urn:microsoft.com/office/officeart/2005/8/layout/target3"/>
    <dgm:cxn modelId="{C2D8FB4B-F42B-4882-B924-A2A787ADA739}" type="presParOf" srcId="{333A1088-737F-45CB-B68E-254E46348037}" destId="{D005CE8C-CC26-4C3E-AC11-E15060ECD759}" srcOrd="2" destOrd="0" presId="urn:microsoft.com/office/officeart/2005/8/layout/target3"/>
    <dgm:cxn modelId="{421A400E-EE95-4B81-85C0-0F49038977E8}" type="presParOf" srcId="{333A1088-737F-45CB-B68E-254E46348037}" destId="{2C702D82-9B77-49B7-9568-BB8EB47C3372}" srcOrd="3" destOrd="0" presId="urn:microsoft.com/office/officeart/2005/8/layout/target3"/>
    <dgm:cxn modelId="{72E8CCB8-FC72-47E4-9691-C3C879BA947B}" type="presParOf" srcId="{333A1088-737F-45CB-B68E-254E46348037}" destId="{A52A0455-90FF-4808-ABD0-F02540D31D5A}" srcOrd="4" destOrd="0" presId="urn:microsoft.com/office/officeart/2005/8/layout/target3"/>
    <dgm:cxn modelId="{3CDE6366-4729-47B6-8228-264CEA4D4BAE}" type="presParOf" srcId="{333A1088-737F-45CB-B68E-254E46348037}" destId="{6140AFEC-043D-4C43-A2F9-D0F5331DF3A3}" srcOrd="5" destOrd="0" presId="urn:microsoft.com/office/officeart/2005/8/layout/target3"/>
    <dgm:cxn modelId="{44C55076-0E50-4DB2-B7AB-247FCA21F969}" type="presParOf" srcId="{333A1088-737F-45CB-B68E-254E46348037}" destId="{9358AC05-5D7D-4327-9F80-1AD486AEA664}" srcOrd="6" destOrd="0" presId="urn:microsoft.com/office/officeart/2005/8/layout/target3"/>
    <dgm:cxn modelId="{F254941F-BCF1-45FC-A93C-4AA8A62AAC95}" type="presParOf" srcId="{333A1088-737F-45CB-B68E-254E46348037}" destId="{313FC574-E1CD-4FB4-B054-0B805CE0447D}" srcOrd="7" destOrd="0" presId="urn:microsoft.com/office/officeart/2005/8/layout/target3"/>
    <dgm:cxn modelId="{E7EE84C1-655F-4895-912F-7ECE99BAEB1C}" type="presParOf" srcId="{333A1088-737F-45CB-B68E-254E46348037}" destId="{619D679B-A015-4ECF-8348-D1034C574F40}" srcOrd="8" destOrd="0" presId="urn:microsoft.com/office/officeart/2005/8/layout/target3"/>
    <dgm:cxn modelId="{4FC6A2E1-15E9-49D4-A53E-7046F69EA701}" type="presParOf" srcId="{333A1088-737F-45CB-B68E-254E46348037}" destId="{322283A8-4A27-4CDA-BAE3-F381106A9174}" srcOrd="9" destOrd="0" presId="urn:microsoft.com/office/officeart/2005/8/layout/target3"/>
    <dgm:cxn modelId="{BCB24347-3C57-4A0E-AD08-55EF6E3369A2}" type="presParOf" srcId="{333A1088-737F-45CB-B68E-254E46348037}" destId="{FFC9F71D-1B4F-4AD9-A4A6-86ADEFC8AF5C}" srcOrd="10" destOrd="0" presId="urn:microsoft.com/office/officeart/2005/8/layout/target3"/>
    <dgm:cxn modelId="{217250D2-44E5-4DC9-AFFE-C58E8375831E}" type="presParOf" srcId="{333A1088-737F-45CB-B68E-254E46348037}" destId="{25B08C86-7E15-44DC-BE7F-FFB55DD49D12}" srcOrd="11" destOrd="0" presId="urn:microsoft.com/office/officeart/2005/8/layout/target3"/>
    <dgm:cxn modelId="{42144549-359D-49F9-8DDF-34356B9B4257}" type="presParOf" srcId="{333A1088-737F-45CB-B68E-254E46348037}" destId="{76644BE8-9D7C-4C09-B250-3D10AF48CBB7}" srcOrd="12" destOrd="0" presId="urn:microsoft.com/office/officeart/2005/8/layout/target3"/>
    <dgm:cxn modelId="{DFCC7B34-0D5F-41BB-A81F-C932F236B6AE}" type="presParOf" srcId="{333A1088-737F-45CB-B68E-254E46348037}" destId="{EE85B701-7295-41C0-BA7A-34D3756A2AE6}" srcOrd="13" destOrd="0" presId="urn:microsoft.com/office/officeart/2005/8/layout/target3"/>
    <dgm:cxn modelId="{91E1165B-DA10-4DE0-9657-60E07C328A66}" type="presParOf" srcId="{333A1088-737F-45CB-B68E-254E46348037}" destId="{8BEBB6EC-1DAA-4CAC-8A25-BC0FCBD5DBD5}" srcOrd="14" destOrd="0" presId="urn:microsoft.com/office/officeart/2005/8/layout/target3"/>
    <dgm:cxn modelId="{12B32F70-495F-4636-B418-3BE344A28944}" type="presParOf" srcId="{333A1088-737F-45CB-B68E-254E46348037}" destId="{AED2198E-93D5-4001-81B4-73124B309672}" srcOrd="15" destOrd="0" presId="urn:microsoft.com/office/officeart/2005/8/layout/target3"/>
    <dgm:cxn modelId="{C85EA707-5ED0-4B83-8B7B-A25F5C12F1BD}" type="presParOf" srcId="{333A1088-737F-45CB-B68E-254E46348037}" destId="{2BE915AB-18AA-4053-B92C-3BFC9ED204BB}" srcOrd="16" destOrd="0" presId="urn:microsoft.com/office/officeart/2005/8/layout/target3"/>
    <dgm:cxn modelId="{A7FFB7CC-C394-4D1E-BABD-6EA0F4182E10}" type="presParOf" srcId="{333A1088-737F-45CB-B68E-254E46348037}" destId="{6BB5E863-4638-4E1D-BFDE-399D028AC4ED}" srcOrd="17" destOrd="0" presId="urn:microsoft.com/office/officeart/2005/8/layout/target3"/>
    <dgm:cxn modelId="{FAD05EC0-6E71-4D91-88F0-F8A9E4E04076}" type="presParOf" srcId="{333A1088-737F-45CB-B68E-254E46348037}" destId="{5A5FFA88-C948-4069-8E93-59FA12366E83}" srcOrd="18" destOrd="0" presId="urn:microsoft.com/office/officeart/2005/8/layout/target3"/>
    <dgm:cxn modelId="{7473B6E4-2322-4222-870E-F389E360C44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Praha-východ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Ing. Ivana Fiedlerová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04062" y="792083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VY_32_INOVACE_3. 2. </a:t>
          </a:r>
          <a:r>
            <a:rPr lang="cs-CZ" sz="2000" kern="1200" baseline="0" dirty="0" smtClean="0"/>
            <a:t>5. </a:t>
          </a:r>
          <a:r>
            <a:rPr lang="cs-CZ" sz="2000" kern="1200" baseline="0" dirty="0" smtClean="0"/>
            <a:t>3. F 06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Přírodopis 6 - Měkkýši hlavonožci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302AE0-CB93-4E98-9E73-0BB590256B2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FF0E7E-EB67-4D2E-9D95-BEBD6F46EE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9976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Ryby" TargetMode="External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://cs.wikipedia.org/wiki/Ml%C5%BEi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Sépie tráví den zahrabaná v písku na dně, navečer začne být aktivní a vydává se na lov. Číhá vleže v písku, pak z něj vyklouzne a k vybrané kořisti (obvykle se živí menšími </a:t>
            </a:r>
            <a:r>
              <a:rPr lang="cs-CZ" dirty="0" smtClean="0">
                <a:hlinkClick r:id="rId3" action="ppaction://hlinkfile" tooltip="Ryby"/>
              </a:rPr>
              <a:t>rybami</a:t>
            </a:r>
            <a:r>
              <a:rPr lang="cs-CZ" dirty="0" smtClean="0"/>
              <a:t> nebo </a:t>
            </a:r>
            <a:r>
              <a:rPr lang="cs-CZ" dirty="0" smtClean="0">
                <a:hlinkClick r:id="rId4" action="ppaction://hlinkfile" tooltip="Mlži"/>
              </a:rPr>
              <a:t>mlži</a:t>
            </a:r>
            <a:r>
              <a:rPr lang="cs-CZ" dirty="0" smtClean="0"/>
              <a:t>) pomalu pluje pomocí vlnovitého pohybu ploutevního lemu. Když je dostatečně blízko, vymrští obě lapací ramena, do té doby uložená v kožních kapsách a oběť jimi uchopí. Oběť usmrtí pomocí ostrých čelistí a ochromujících sekretů.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FF0E7E-EB67-4D2E-9D95-BEBD6F46EE75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2318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C9247-E1FB-431E-A8B0-A19F624AB08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7B64A1-03DA-466E-8602-7EAA7AAC1E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55718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C9247-E1FB-431E-A8B0-A19F624AB08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7B64A1-03DA-466E-8602-7EAA7AAC1E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74039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C9247-E1FB-431E-A8B0-A19F624AB08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7B64A1-03DA-466E-8602-7EAA7AAC1E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78334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C9247-E1FB-431E-A8B0-A19F624AB08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7B64A1-03DA-466E-8602-7EAA7AAC1E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57329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C9247-E1FB-431E-A8B0-A19F624AB08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7B64A1-03DA-466E-8602-7EAA7AAC1E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06070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C9247-E1FB-431E-A8B0-A19F624AB08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7B64A1-03DA-466E-8602-7EAA7AAC1E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54354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C9247-E1FB-431E-A8B0-A19F624AB08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7B64A1-03DA-466E-8602-7EAA7AAC1E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08163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C9247-E1FB-431E-A8B0-A19F624AB08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7B64A1-03DA-466E-8602-7EAA7AAC1E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96469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C9247-E1FB-431E-A8B0-A19F624AB08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7B64A1-03DA-466E-8602-7EAA7AAC1E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88810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C9247-E1FB-431E-A8B0-A19F624AB08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7B64A1-03DA-466E-8602-7EAA7AAC1E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0048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C9247-E1FB-431E-A8B0-A19F624AB08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7B64A1-03DA-466E-8602-7EAA7AAC1E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34226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6000"/>
            <a:lum/>
          </a:blip>
          <a:srcRect/>
          <a:stretch>
            <a:fillRect t="-53000" b="-5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0C9247-E1FB-431E-A8B0-A19F624AB08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7B64A1-03DA-466E-8602-7EAA7AAC1E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04889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Octopus_greece.jpg" TargetMode="External"/><Relationship Id="rId2" Type="http://schemas.openxmlformats.org/officeDocument/2006/relationships/hyperlink" Target="http://cs.wikipedia.org/wiki/Soubor:Moving_Octopus_Vulgaris_2005-01-14.ogg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ovinky.cz/veda-skoly/206680-obavana-obri-krakatice-neni-zadny-dravec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2782058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9261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Tento materiál je určen pro žáky 6. ročníku, cílem je popsat životní prostředí měkkýšů,  rozdělit měkkýše na plže, mlže a hlavonožce, a popsat  jejich společné a rozdílné znaky a dále poznat jednotlivé zástupce této třídy</a:t>
            </a:r>
          </a:p>
        </p:txBody>
      </p:sp>
    </p:spTree>
    <p:extLst>
      <p:ext uri="{BB962C8B-B14F-4D97-AF65-F5344CB8AC3E}">
        <p14:creationId xmlns:p14="http://schemas.microsoft.com/office/powerpoint/2010/main" val="2377214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7000"/>
            <a:lum/>
          </a:blip>
          <a:srcRect/>
          <a:stretch>
            <a:fillRect t="-53000" b="-5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Měkkýši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tx1"/>
                </a:solidFill>
                <a:latin typeface="Comic Sans MS" pitchFamily="66" charset="0"/>
              </a:rPr>
              <a:t>Hlavonožci</a:t>
            </a:r>
            <a:endParaRPr lang="cs-CZ" sz="4800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7853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latin typeface="Comic Sans MS" pitchFamily="66" charset="0"/>
              </a:rPr>
              <a:t>Hlavonožci</a:t>
            </a:r>
            <a:endParaRPr lang="cs-CZ" sz="4800" b="1" dirty="0">
              <a:latin typeface="Comic Sans MS" pitchFamily="66" charset="0"/>
            </a:endParaRPr>
          </a:p>
        </p:txBody>
      </p:sp>
      <p:pic>
        <p:nvPicPr>
          <p:cNvPr id="1026" name="Picture 2" descr="C:\Users\FiedlerovaI\AppData\Local\Microsoft\Windows\Temporary Internet Files\Content.IE5\WEEDP4A4\MP900423107[2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27948"/>
            <a:ext cx="8064895" cy="537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6713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Hlavonožci - 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mořští živočichové -  nejdokonalejší měkkýši</a:t>
            </a:r>
          </a:p>
          <a:p>
            <a:r>
              <a:rPr lang="cs-CZ" dirty="0" smtClean="0"/>
              <a:t>dravci</a:t>
            </a:r>
          </a:p>
          <a:p>
            <a:r>
              <a:rPr lang="cs-CZ" dirty="0" smtClean="0"/>
              <a:t>měří od jednoho centimetru do mnoha metrů (i přes 20 m</a:t>
            </a:r>
          </a:p>
          <a:p>
            <a:r>
              <a:rPr lang="cs-CZ" dirty="0" smtClean="0"/>
              <a:t>schránka u většiny chybí, je redukována na tzv. sepiovou kost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2820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znaky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Tělo je tvořeno trupem a  velkou hlavou, ze které vyrůstá různý počet chapadel</a:t>
            </a:r>
          </a:p>
          <a:p>
            <a:r>
              <a:rPr lang="cs-CZ" dirty="0" smtClean="0"/>
              <a:t>Oporu těla tvoří destička z uhličitanu vápenatého – např.  tzv. sépiová kost</a:t>
            </a:r>
          </a:p>
          <a:p>
            <a:r>
              <a:rPr lang="cs-CZ" dirty="0" smtClean="0"/>
              <a:t>Dýchají žábrami.</a:t>
            </a:r>
          </a:p>
          <a:p>
            <a:r>
              <a:rPr lang="cs-CZ" dirty="0" smtClean="0"/>
              <a:t>V případě ohrožení vypouštějí hlavonožci inkoustový oblak, který je skryje a mohou tak nepozorovaně uplavat. Je buď černý nebo hnědý.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3493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Způsob pohybu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pomocí vlnění ploutevního lemu</a:t>
            </a:r>
          </a:p>
          <a:p>
            <a:r>
              <a:rPr lang="cs-CZ" dirty="0" smtClean="0"/>
              <a:t> pomocí  chapadel </a:t>
            </a:r>
          </a:p>
          <a:p>
            <a:r>
              <a:rPr lang="cs-CZ" dirty="0" smtClean="0"/>
              <a:t>Reaktivní pohyb -vytlačování vody ze sifonu. Tento </a:t>
            </a:r>
            <a:r>
              <a:rPr lang="cs-CZ" dirty="0" err="1" smtClean="0"/>
              <a:t>tryskovitý</a:t>
            </a:r>
            <a:r>
              <a:rPr lang="cs-CZ" dirty="0" smtClean="0"/>
              <a:t> pohyb umožňuje některým menším druhům vyskakovat nad hladinu. Dýchají </a:t>
            </a:r>
            <a:r>
              <a:rPr lang="cs-CZ" dirty="0" err="1" smtClean="0"/>
              <a:t>žábrami.b</a:t>
            </a:r>
            <a:r>
              <a:rPr lang="cs-CZ" dirty="0" smtClean="0"/>
              <a:t> V případě ohrožení vypouštějí hlavonožci inkoustový oblak, který je skryje a mohou tak nepozorovaně uplavat. Je buď černý nebo hnědý.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9117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Chobotnice pobřežní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124744"/>
            <a:ext cx="7227647" cy="5420735"/>
          </a:xfrm>
        </p:spPr>
      </p:pic>
    </p:spTree>
    <p:extLst>
      <p:ext uri="{BB962C8B-B14F-4D97-AF65-F5344CB8AC3E}">
        <p14:creationId xmlns:p14="http://schemas.microsoft.com/office/powerpoint/2010/main" val="4201482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Chobotnice pobřežní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328592"/>
          </a:xfrm>
        </p:spPr>
        <p:txBody>
          <a:bodyPr/>
          <a:lstStyle/>
          <a:p>
            <a:r>
              <a:rPr lang="cs-CZ" dirty="0" smtClean="0"/>
              <a:t>Chobotnice jsou charakteristické osmi rameny, obvykle s přísavkami. </a:t>
            </a:r>
          </a:p>
          <a:p>
            <a:r>
              <a:rPr lang="cs-CZ" dirty="0" smtClean="0"/>
              <a:t>Jejich útrobní vak je bez ploutvovitého lemu.</a:t>
            </a:r>
          </a:p>
          <a:p>
            <a:r>
              <a:rPr lang="cs-CZ" dirty="0" smtClean="0"/>
              <a:t>Pohybují se lezením a plaváním.</a:t>
            </a:r>
          </a:p>
          <a:p>
            <a:r>
              <a:rPr lang="cs-CZ" dirty="0" smtClean="0"/>
              <a:t>jsou velmi inteligentní tvorové</a:t>
            </a:r>
          </a:p>
          <a:p>
            <a:r>
              <a:rPr lang="cs-CZ" dirty="0" smtClean="0"/>
              <a:t>Živí se mořskými měkkýši a korýši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8357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/>
          <p:cNvPicPr>
            <a:picLocks noGrp="1" noChangeAspect="1"/>
          </p:cNvPicPr>
          <p:nvPr>
            <p:ph sz="half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780" y="350204"/>
            <a:ext cx="8676456" cy="6507796"/>
          </a:xfrm>
        </p:spPr>
      </p:pic>
      <p:sp>
        <p:nvSpPr>
          <p:cNvPr id="8" name="TextovéPole 7"/>
          <p:cNvSpPr txBox="1"/>
          <p:nvPr/>
        </p:nvSpPr>
        <p:spPr>
          <a:xfrm>
            <a:off x="467544" y="476672"/>
            <a:ext cx="8352928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Chobotnice dokáže měnit barvu i strukturu své kůže, také vylučuje inkoust a tím mate nepřítele</a:t>
            </a:r>
          </a:p>
          <a:p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7556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b="1" dirty="0" smtClean="0">
                <a:latin typeface="Comic Sans MS" pitchFamily="66" charset="0"/>
              </a:rPr>
              <a:t>Sépie obecná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457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Tělo je zploštělé a kolem dokola obroubené ploutvovým lemem. </a:t>
            </a:r>
          </a:p>
          <a:p>
            <a:r>
              <a:rPr lang="cs-CZ" dirty="0" smtClean="0"/>
              <a:t>Zbarvení je velmi variabilní a sépie dokáže rychle změnit jeho barvu v závislosti na okolním prostředí. </a:t>
            </a:r>
          </a:p>
          <a:p>
            <a:r>
              <a:rPr lang="cs-CZ" dirty="0" smtClean="0"/>
              <a:t>Barvu dokáže však měnit i v závislosti na své náladě.</a:t>
            </a:r>
          </a:p>
          <a:p>
            <a:r>
              <a:rPr lang="cs-CZ" dirty="0" smtClean="0"/>
              <a:t>Na hřbetě pod kůží má zbytek vápenité schránky – je možné jí najít vyplavenou na pobřeží jako sépiovou kost.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9850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43650"/>
            <a:ext cx="8832980" cy="6624736"/>
          </a:xfrm>
        </p:spPr>
      </p:pic>
      <p:sp>
        <p:nvSpPr>
          <p:cNvPr id="6" name="TextovéPole 5"/>
          <p:cNvSpPr txBox="1"/>
          <p:nvPr/>
        </p:nvSpPr>
        <p:spPr>
          <a:xfrm>
            <a:off x="611560" y="332656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4365104"/>
            <a:ext cx="4608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osm krátkých ramen vybavených čtyřmi řadami přísavek a dvě ramena dlouhá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1560" y="4149080"/>
            <a:ext cx="453650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latin typeface="Comic Sans MS" pitchFamily="66" charset="0"/>
              </a:rPr>
              <a:t>Má osm krátkých ramen vybavených čtyřmi řadami přísavek a dvě ramena dlouhá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3568" y="517322"/>
            <a:ext cx="36724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latin typeface="Comic Sans MS" pitchFamily="66" charset="0"/>
              </a:rPr>
              <a:t>Sépie obecná</a:t>
            </a:r>
            <a:endParaRPr lang="cs-CZ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7969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latin typeface="Comic Sans MS" pitchFamily="66" charset="0"/>
              </a:rPr>
              <a:t>Loděnky</a:t>
            </a:r>
            <a:endParaRPr lang="cs-CZ" sz="4800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8229600" cy="5472608"/>
          </a:xfrm>
        </p:spPr>
        <p:txBody>
          <a:bodyPr/>
          <a:lstStyle/>
          <a:p>
            <a:r>
              <a:rPr lang="cs-CZ" dirty="0" smtClean="0"/>
              <a:t>Patří mezi živoucí fosilie( zkameněliny)</a:t>
            </a:r>
          </a:p>
          <a:p>
            <a:r>
              <a:rPr lang="cs-CZ" dirty="0" smtClean="0"/>
              <a:t>První loděnky se objevily asi před 500 miliony lety. Většina druhů loděnek již vyhynula.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2780928"/>
            <a:ext cx="4992555" cy="3744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0819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Krakatice obrovská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Jeden z největších hlavonožců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2276872"/>
            <a:ext cx="7620000" cy="429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1245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92088"/>
          </a:xfrm>
        </p:spPr>
        <p:txBody>
          <a:bodyPr/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052736"/>
            <a:ext cx="8640960" cy="5688632"/>
          </a:xfrm>
        </p:spPr>
        <p:txBody>
          <a:bodyPr/>
          <a:lstStyle/>
          <a:p>
            <a:r>
              <a:rPr lang="cs-CZ" sz="2000" dirty="0" smtClean="0">
                <a:effectLst/>
              </a:rPr>
              <a:t>Obrázky. </a:t>
            </a:r>
            <a:r>
              <a:rPr lang="cs-CZ" sz="2000" i="1" dirty="0" smtClean="0">
                <a:effectLst/>
              </a:rPr>
              <a:t>Office.com</a:t>
            </a:r>
            <a:r>
              <a:rPr lang="cs-CZ" sz="2000" dirty="0" smtClean="0">
                <a:effectLst/>
              </a:rPr>
              <a:t>: </a:t>
            </a:r>
            <a:r>
              <a:rPr lang="cs-CZ" sz="2000" i="1" dirty="0" smtClean="0">
                <a:effectLst/>
              </a:rPr>
              <a:t>vyhledávání obrázků a klipartů</a:t>
            </a:r>
            <a:r>
              <a:rPr lang="cs-CZ" sz="2000" dirty="0" smtClean="0">
                <a:effectLst/>
              </a:rPr>
              <a:t> [online]. 2011 [cit. 2011-12-09]. Dostupné z: http://office.microsoft.com/cs-cz/images/?CTT=6&amp;ver=14&amp;app=powerpnt.exe</a:t>
            </a:r>
            <a:endParaRPr lang="cs-CZ" sz="2000" dirty="0" smtClean="0"/>
          </a:p>
          <a:p>
            <a:r>
              <a:rPr lang="cs-CZ" sz="2000" dirty="0" smtClean="0"/>
              <a:t>Pohybující se chobotnice. In: &lt;i&gt;</a:t>
            </a:r>
            <a:r>
              <a:rPr lang="cs-CZ" sz="2000" dirty="0" err="1" smtClean="0"/>
              <a:t>Wikipedia</a:t>
            </a:r>
            <a:r>
              <a:rPr lang="cs-CZ" sz="2000" dirty="0" smtClean="0"/>
              <a:t>&lt;/i&gt;: &lt;i&gt;</a:t>
            </a:r>
            <a:r>
              <a:rPr lang="cs-CZ" sz="2000" dirty="0" err="1" smtClean="0"/>
              <a:t>the</a:t>
            </a:r>
            <a:r>
              <a:rPr lang="cs-CZ" sz="2000" dirty="0" smtClean="0"/>
              <a:t> free </a:t>
            </a:r>
            <a:r>
              <a:rPr lang="cs-CZ" sz="2000" dirty="0" err="1" smtClean="0"/>
              <a:t>encyclopedia</a:t>
            </a:r>
            <a:r>
              <a:rPr lang="cs-CZ" sz="2000" dirty="0" smtClean="0"/>
              <a:t>&lt;/i&gt; [online]. San Francisco (CA): </a:t>
            </a:r>
            <a:r>
              <a:rPr lang="cs-CZ" sz="2000" dirty="0" err="1" smtClean="0"/>
              <a:t>Wikimedia</a:t>
            </a:r>
            <a:r>
              <a:rPr lang="cs-CZ" sz="2000" dirty="0" smtClean="0"/>
              <a:t> </a:t>
            </a:r>
            <a:r>
              <a:rPr lang="cs-CZ" sz="2000" dirty="0" err="1" smtClean="0"/>
              <a:t>Foundation</a:t>
            </a:r>
            <a:r>
              <a:rPr lang="cs-CZ" sz="2000" dirty="0" smtClean="0"/>
              <a:t>, 2001- [cit. 2011-12-09]. Dostupné z: </a:t>
            </a:r>
            <a:r>
              <a:rPr lang="cs-CZ" sz="2000" dirty="0" smtClean="0">
                <a:hlinkClick r:id="rId2"/>
              </a:rPr>
              <a:t>http://cs.wikipedia.org/wiki/Soubor:Moving_Octopus_Vulgaris_2005-01-14.ogg</a:t>
            </a:r>
            <a:endParaRPr lang="cs-CZ" sz="2000" dirty="0" smtClean="0"/>
          </a:p>
          <a:p>
            <a:r>
              <a:rPr lang="cs-CZ" sz="2000" dirty="0" smtClean="0">
                <a:effectLst/>
              </a:rPr>
              <a:t>Chobotnice - foceno na </a:t>
            </a:r>
            <a:r>
              <a:rPr lang="cs-CZ" sz="2000" dirty="0" err="1" smtClean="0">
                <a:effectLst/>
              </a:rPr>
              <a:t>Olymské</a:t>
            </a:r>
            <a:r>
              <a:rPr lang="cs-CZ" sz="2000" dirty="0" smtClean="0">
                <a:effectLst/>
              </a:rPr>
              <a:t> riviéře, Řecko. In: </a:t>
            </a:r>
            <a:r>
              <a:rPr lang="cs-CZ" sz="2000" i="1" dirty="0" err="1" smtClean="0">
                <a:effectLst/>
              </a:rPr>
              <a:t>Wikipedia</a:t>
            </a:r>
            <a:r>
              <a:rPr lang="cs-CZ" sz="2000" dirty="0" smtClean="0">
                <a:effectLst/>
              </a:rPr>
              <a:t>: </a:t>
            </a:r>
            <a:r>
              <a:rPr lang="cs-CZ" sz="2000" i="1" dirty="0" err="1" smtClean="0">
                <a:effectLst/>
              </a:rPr>
              <a:t>the</a:t>
            </a:r>
            <a:r>
              <a:rPr lang="cs-CZ" sz="2000" i="1" dirty="0" smtClean="0">
                <a:effectLst/>
              </a:rPr>
              <a:t> free </a:t>
            </a:r>
            <a:r>
              <a:rPr lang="cs-CZ" sz="2000" i="1" dirty="0" err="1" smtClean="0">
                <a:effectLst/>
              </a:rPr>
              <a:t>encyclopedia</a:t>
            </a:r>
            <a:r>
              <a:rPr lang="cs-CZ" sz="2000" dirty="0" smtClean="0">
                <a:effectLst/>
              </a:rPr>
              <a:t> [online]. San Francisco (CA): </a:t>
            </a:r>
            <a:r>
              <a:rPr lang="cs-CZ" sz="2000" dirty="0" err="1" smtClean="0">
                <a:effectLst/>
              </a:rPr>
              <a:t>Wikimedia</a:t>
            </a:r>
            <a:r>
              <a:rPr lang="cs-CZ" sz="2000" dirty="0" smtClean="0">
                <a:effectLst/>
              </a:rPr>
              <a:t> </a:t>
            </a:r>
            <a:r>
              <a:rPr lang="cs-CZ" sz="2000" dirty="0" err="1" smtClean="0">
                <a:effectLst/>
              </a:rPr>
              <a:t>Foundation</a:t>
            </a:r>
            <a:r>
              <a:rPr lang="cs-CZ" sz="2000" dirty="0" smtClean="0">
                <a:effectLst/>
              </a:rPr>
              <a:t>, 2001- [cit. 2011-12-09]. Dostupné z: </a:t>
            </a:r>
            <a:r>
              <a:rPr lang="cs-CZ" sz="2000" dirty="0" smtClean="0">
                <a:effectLst/>
                <a:hlinkClick r:id="rId3"/>
              </a:rPr>
              <a:t>http://cs.wikipedia.org/wiki/Soubor:Octopus_greece.jpg</a:t>
            </a:r>
            <a:endParaRPr lang="cs-CZ" sz="2000" dirty="0" smtClean="0">
              <a:effectLst/>
            </a:endParaRPr>
          </a:p>
          <a:p>
            <a:r>
              <a:rPr lang="cs-CZ" sz="2000" dirty="0" smtClean="0">
                <a:effectLst/>
              </a:rPr>
              <a:t>Loděnka-Nautilus in </a:t>
            </a:r>
            <a:r>
              <a:rPr lang="cs-CZ" sz="2000" dirty="0" err="1" smtClean="0">
                <a:effectLst/>
              </a:rPr>
              <a:t>Berlin</a:t>
            </a:r>
            <a:r>
              <a:rPr lang="cs-CZ" sz="2000" dirty="0" smtClean="0">
                <a:effectLst/>
              </a:rPr>
              <a:t> Zoo </a:t>
            </a:r>
            <a:r>
              <a:rPr lang="cs-CZ" sz="2000" dirty="0" err="1" smtClean="0">
                <a:effectLst/>
              </a:rPr>
              <a:t>Aquarium</a:t>
            </a:r>
            <a:r>
              <a:rPr lang="cs-CZ" sz="2000" dirty="0" smtClean="0">
                <a:effectLst/>
              </a:rPr>
              <a:t>. In: </a:t>
            </a:r>
            <a:r>
              <a:rPr lang="cs-CZ" sz="2000" i="1" dirty="0" err="1" smtClean="0">
                <a:effectLst/>
              </a:rPr>
              <a:t>Wikipedia</a:t>
            </a:r>
            <a:r>
              <a:rPr lang="cs-CZ" sz="2000" dirty="0" smtClean="0">
                <a:effectLst/>
              </a:rPr>
              <a:t>: </a:t>
            </a:r>
            <a:r>
              <a:rPr lang="cs-CZ" sz="2000" i="1" dirty="0" err="1" smtClean="0">
                <a:effectLst/>
              </a:rPr>
              <a:t>the</a:t>
            </a:r>
            <a:r>
              <a:rPr lang="cs-CZ" sz="2000" i="1" dirty="0" smtClean="0">
                <a:effectLst/>
              </a:rPr>
              <a:t> free </a:t>
            </a:r>
            <a:r>
              <a:rPr lang="cs-CZ" sz="2000" i="1" dirty="0" err="1" smtClean="0">
                <a:effectLst/>
              </a:rPr>
              <a:t>encyclopedia</a:t>
            </a:r>
            <a:r>
              <a:rPr lang="cs-CZ" sz="2000" dirty="0" smtClean="0">
                <a:effectLst/>
              </a:rPr>
              <a:t> [online]. San Francisco (CA): </a:t>
            </a:r>
            <a:r>
              <a:rPr lang="cs-CZ" sz="2000" dirty="0" err="1" smtClean="0">
                <a:effectLst/>
              </a:rPr>
              <a:t>Wikimedia</a:t>
            </a:r>
            <a:r>
              <a:rPr lang="cs-CZ" sz="2000" dirty="0" smtClean="0">
                <a:effectLst/>
              </a:rPr>
              <a:t> </a:t>
            </a:r>
            <a:r>
              <a:rPr lang="cs-CZ" sz="2000" dirty="0" err="1" smtClean="0">
                <a:effectLst/>
              </a:rPr>
              <a:t>Foundation</a:t>
            </a:r>
            <a:r>
              <a:rPr lang="cs-CZ" sz="2000" dirty="0" smtClean="0">
                <a:effectLst/>
              </a:rPr>
              <a:t>, 2001- [cit. 2012-02-29]. Dostupné z: http://cs.wikipedia.org/wiki/Soubor:Nautilus-JB-01.jpg</a:t>
            </a:r>
            <a:endParaRPr lang="cs-CZ" sz="2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4886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effectLst/>
              </a:rPr>
              <a:t>Obávaná obří krakatice není žádný dravec. In: </a:t>
            </a:r>
            <a:r>
              <a:rPr lang="cs-CZ" sz="2000" i="1" dirty="0" smtClean="0">
                <a:effectLst/>
              </a:rPr>
              <a:t>Novinky.cz</a:t>
            </a:r>
            <a:r>
              <a:rPr lang="cs-CZ" sz="2000" dirty="0" smtClean="0">
                <a:effectLst/>
              </a:rPr>
              <a:t> [online]. pondělí 26. července 2010, 13:00 [cit. 2011-12-09]. Dostupné z: </a:t>
            </a:r>
            <a:r>
              <a:rPr lang="cs-CZ" sz="2000" dirty="0" smtClean="0">
                <a:effectLst/>
                <a:hlinkClick r:id="rId2"/>
              </a:rPr>
              <a:t>http://www.novinky.cz/veda-skoly/206680-obavana-obri-krakatice-neni-zadny-dravec.htm</a:t>
            </a:r>
            <a:endParaRPr lang="cs-CZ" sz="2000" dirty="0" smtClean="0">
              <a:effectLst/>
            </a:endParaRPr>
          </a:p>
          <a:p>
            <a:r>
              <a:rPr lang="cs-CZ" sz="2000" dirty="0" smtClean="0">
                <a:effectLst/>
              </a:rPr>
              <a:t>ČERNÍK, Vladimír, Marta HAMERSKÁ, Zdeněk MARTINEC a Jan VANĚK. </a:t>
            </a:r>
            <a:r>
              <a:rPr lang="cs-CZ" sz="2000" i="1" dirty="0" smtClean="0">
                <a:effectLst/>
              </a:rPr>
              <a:t>Přírodopis 6 pro základní školy</a:t>
            </a:r>
            <a:r>
              <a:rPr lang="cs-CZ" sz="2000" dirty="0" smtClean="0">
                <a:effectLst/>
              </a:rPr>
              <a:t>: </a:t>
            </a:r>
            <a:r>
              <a:rPr lang="cs-CZ" sz="2000" i="1" dirty="0" smtClean="0">
                <a:effectLst/>
              </a:rPr>
              <a:t>Zoologie a botanika</a:t>
            </a:r>
            <a:r>
              <a:rPr lang="cs-CZ" sz="2000" dirty="0" smtClean="0">
                <a:effectLst/>
              </a:rPr>
              <a:t>. 1. vydání. Praha: SPN-pedagogické nakladatelství, a.s., 2007. </a:t>
            </a:r>
            <a:r>
              <a:rPr lang="cs-CZ" sz="2000" smtClean="0">
                <a:effectLst/>
              </a:rPr>
              <a:t>ISBN 978-80-7235-374-3.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97777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124</TotalTime>
  <Words>692</Words>
  <Application>Microsoft Office PowerPoint</Application>
  <PresentationFormat>Předvádění na obrazovce (4:3)</PresentationFormat>
  <Paragraphs>56</Paragraphs>
  <Slides>16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Anotace</vt:lpstr>
      <vt:lpstr>Měkkýši</vt:lpstr>
      <vt:lpstr>Hlavonožci</vt:lpstr>
      <vt:lpstr>Hlavonožci - charakteristika</vt:lpstr>
      <vt:lpstr>Hlavní znaky</vt:lpstr>
      <vt:lpstr>Způsob pohybu</vt:lpstr>
      <vt:lpstr>Chobotnice pobřežní</vt:lpstr>
      <vt:lpstr>Chobotnice pobřežní</vt:lpstr>
      <vt:lpstr>Prezentace aplikace PowerPoint</vt:lpstr>
      <vt:lpstr>Sépie obecná</vt:lpstr>
      <vt:lpstr>Prezentace aplikace PowerPoint</vt:lpstr>
      <vt:lpstr>Loděnky</vt:lpstr>
      <vt:lpstr>Krakatice obrovská</vt:lpstr>
      <vt:lpstr>Zdroje a citace</vt:lpstr>
      <vt:lpstr>Zdroje a 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Měkkýši</dc:title>
  <dc:creator>Fiedlerová Ivana</dc:creator>
  <cp:lastModifiedBy>Fiedlerová Ivana</cp:lastModifiedBy>
  <cp:revision>21</cp:revision>
  <dcterms:created xsi:type="dcterms:W3CDTF">2012-02-29T19:08:13Z</dcterms:created>
  <dcterms:modified xsi:type="dcterms:W3CDTF">2012-03-10T22:30:56Z</dcterms:modified>
</cp:coreProperties>
</file>