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62" r:id="rId5"/>
    <p:sldId id="27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30" autoAdjust="0"/>
    <p:restoredTop sz="94660"/>
  </p:normalViewPr>
  <p:slideViewPr>
    <p:cSldViewPr>
      <p:cViewPr>
        <p:scale>
          <a:sx n="100" d="100"/>
          <a:sy n="100" d="100"/>
        </p:scale>
        <p:origin x="-39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A6CB36-46C5-4FAC-8B8C-9CE467506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95D6F3-2875-4858-B327-907F40D70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49F301-25D1-41E8-9DE0-BEB56115C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80EF3B-7AE4-42E2-B91E-B823C325F5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A3F16-9022-4755-B135-9F428D19A5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87692A-FC22-4BE1-801F-F788EBE19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3FF1A2-9BA6-4DB5-BE58-1BC7CE55C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72C233-1639-4552-BCA4-4308EF8C3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5BEDD-72FB-420A-8A0A-6A87AB7F63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196EEE-6520-4F88-B4C7-D621903C4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371C6B-F59A-453E-9A74-1696CED32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B650606D-B75D-427C-8F94-EA7229F56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l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alkopyrit" TargetMode="External"/><Relationship Id="rId2" Type="http://schemas.openxmlformats.org/officeDocument/2006/relationships/hyperlink" Target="http://cs.wikipedia.org/wiki/Soubor:Cinnaba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elebil.net/mineraly/chalkopyr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Ch9 - 1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10. 2010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Opakování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Sulfidy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základních poznatků o sulfidech – názvosloví, vlastnosti, zástupci, užití</a:t>
            </a:r>
            <a:endParaRPr lang="cs-CZ" dirty="0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Sulfidy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z="4400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Sulfidy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Jsou </a:t>
            </a:r>
            <a:r>
              <a:rPr lang="cs-CZ" b="1" dirty="0" smtClean="0"/>
              <a:t>dvouprvkové sloučeniny síry </a:t>
            </a:r>
            <a:r>
              <a:rPr lang="cs-CZ" b="1" dirty="0" smtClean="0"/>
              <a:t>                  s </a:t>
            </a:r>
            <a:r>
              <a:rPr lang="cs-CZ" b="1" dirty="0" smtClean="0"/>
              <a:t>jiným prvkem</a:t>
            </a:r>
            <a:r>
              <a:rPr lang="cs-CZ" dirty="0" smtClean="0"/>
              <a:t>, obvykle kovem či polokovem</a:t>
            </a:r>
          </a:p>
          <a:p>
            <a:pPr eaLnBrk="1" hangingPunct="1"/>
            <a:r>
              <a:rPr lang="cs-CZ" dirty="0" smtClean="0"/>
              <a:t>Síra má v sulfidech </a:t>
            </a:r>
            <a:r>
              <a:rPr lang="cs-CZ" b="1" dirty="0" smtClean="0"/>
              <a:t>oxidační číslo</a:t>
            </a:r>
            <a:r>
              <a:rPr lang="cs-CZ" dirty="0" smtClean="0"/>
              <a:t> </a:t>
            </a:r>
            <a:r>
              <a:rPr lang="cs-CZ" b="1" dirty="0" smtClean="0"/>
              <a:t>–II</a:t>
            </a:r>
          </a:p>
          <a:p>
            <a:pPr eaLnBrk="1" hangingPunct="1"/>
            <a:r>
              <a:rPr lang="cs-CZ" dirty="0" smtClean="0"/>
              <a:t>Jsou to </a:t>
            </a:r>
            <a:r>
              <a:rPr lang="cs-CZ" b="1" dirty="0" smtClean="0"/>
              <a:t>pevné látky</a:t>
            </a:r>
          </a:p>
          <a:p>
            <a:pPr eaLnBrk="1" hangingPunct="1"/>
            <a:r>
              <a:rPr lang="cs-CZ" dirty="0" smtClean="0"/>
              <a:t>V přírodě se vyskytují jako</a:t>
            </a:r>
            <a:r>
              <a:rPr lang="cs-CZ" b="1" dirty="0" smtClean="0"/>
              <a:t> nerosty</a:t>
            </a:r>
          </a:p>
          <a:p>
            <a:pPr eaLnBrk="1" hangingPunct="1"/>
            <a:r>
              <a:rPr lang="cs-CZ" dirty="0" smtClean="0"/>
              <a:t>Mnohé z nich jsou </a:t>
            </a:r>
            <a:r>
              <a:rPr lang="cs-CZ" b="1" dirty="0" smtClean="0"/>
              <a:t>výrazně zbarvené</a:t>
            </a:r>
            <a:r>
              <a:rPr lang="cs-CZ" dirty="0" smtClean="0"/>
              <a:t>, mají </a:t>
            </a:r>
            <a:r>
              <a:rPr lang="cs-CZ" b="1" dirty="0" smtClean="0"/>
              <a:t>kovový lesk</a:t>
            </a:r>
          </a:p>
          <a:p>
            <a:pPr eaLnBrk="1" hangingPunct="1"/>
            <a:endParaRPr lang="cs-CZ" b="1" dirty="0" smtClean="0"/>
          </a:p>
          <a:p>
            <a:pPr eaLnBrk="1" hangingPunct="1"/>
            <a:endParaRPr lang="cs-CZ" b="1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Názvosloví sulfidů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Platí </a:t>
            </a:r>
            <a:r>
              <a:rPr lang="cs-CZ" b="1" smtClean="0"/>
              <a:t>stejná pravidla jako pro oxidy</a:t>
            </a:r>
          </a:p>
          <a:p>
            <a:pPr eaLnBrk="1" hangingPunct="1"/>
            <a:r>
              <a:rPr lang="cs-CZ" smtClean="0"/>
              <a:t>Rozdíl je v tom, že místo podstatného jména oxid píšeme </a:t>
            </a:r>
            <a:r>
              <a:rPr lang="cs-CZ" b="1" smtClean="0"/>
              <a:t>sulfid </a:t>
            </a:r>
          </a:p>
          <a:p>
            <a:pPr eaLnBrk="1" hangingPunct="1"/>
            <a:r>
              <a:rPr lang="cs-CZ" smtClean="0"/>
              <a:t>Ve vzorcích píšeme místo značky kyslíku O značku síry S</a:t>
            </a: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Sulfid olovnatý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>Galenit, </a:t>
            </a:r>
            <a:r>
              <a:rPr lang="cs-CZ" sz="3200" dirty="0" err="1" smtClean="0"/>
              <a:t>PbS</a:t>
            </a:r>
            <a:endParaRPr lang="cs-CZ" sz="3200" dirty="0" smtClean="0"/>
          </a:p>
          <a:p>
            <a:pPr eaLnBrk="1" hangingPunct="1"/>
            <a:r>
              <a:rPr lang="cs-CZ" sz="3200" dirty="0" smtClean="0"/>
              <a:t>Je těžký šedý nerost s namodralým odstínem</a:t>
            </a:r>
          </a:p>
          <a:p>
            <a:pPr eaLnBrk="1" hangingPunct="1"/>
            <a:r>
              <a:rPr lang="cs-CZ" sz="3200" dirty="0" smtClean="0"/>
              <a:t>Má kovový lesk</a:t>
            </a:r>
          </a:p>
          <a:p>
            <a:pPr eaLnBrk="1" hangingPunct="1"/>
            <a:r>
              <a:rPr lang="cs-CZ" sz="3200" dirty="0" smtClean="0"/>
              <a:t>Má velkou hustotu</a:t>
            </a:r>
          </a:p>
          <a:p>
            <a:pPr eaLnBrk="1" hangingPunct="1"/>
            <a:r>
              <a:rPr lang="cs-CZ" sz="3200" dirty="0" smtClean="0"/>
              <a:t>Je surovinou </a:t>
            </a:r>
            <a:r>
              <a:rPr lang="cs-CZ" sz="3200" dirty="0" smtClean="0"/>
              <a:t>                   pro </a:t>
            </a:r>
            <a:r>
              <a:rPr lang="cs-CZ" sz="3200" dirty="0" smtClean="0"/>
              <a:t>výrobu olova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 l="71531" t="76973" b="1551"/>
          <a:stretch>
            <a:fillRect/>
          </a:stretch>
        </p:blipFill>
        <p:spPr>
          <a:xfrm rot="10800000">
            <a:off x="4536280" y="1750208"/>
            <a:ext cx="4572034" cy="43577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2857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Sulfid zinečnatý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200" dirty="0" smtClean="0"/>
              <a:t>Sfalerit, </a:t>
            </a:r>
            <a:r>
              <a:rPr lang="cs-CZ" sz="3200" dirty="0" err="1" smtClean="0"/>
              <a:t>ZnS</a:t>
            </a:r>
            <a:endParaRPr lang="cs-CZ" sz="3200" dirty="0" smtClean="0"/>
          </a:p>
          <a:p>
            <a:pPr eaLnBrk="1" hangingPunct="1">
              <a:lnSpc>
                <a:spcPct val="90000"/>
              </a:lnSpc>
            </a:pPr>
            <a:r>
              <a:rPr lang="cs-CZ" sz="3200" dirty="0" smtClean="0"/>
              <a:t>Je hnědý, žlutý, šedavě až modravě černý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dirty="0" smtClean="0"/>
              <a:t>Tvoří krychlové krystaly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dirty="0" smtClean="0"/>
              <a:t>Má vysoký lesk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dirty="0" smtClean="0"/>
              <a:t>Je hlavní rudou </a:t>
            </a:r>
            <a:r>
              <a:rPr lang="cs-CZ" sz="3200" dirty="0" smtClean="0"/>
              <a:t>     pro </a:t>
            </a:r>
            <a:r>
              <a:rPr lang="cs-CZ" sz="3200" dirty="0" smtClean="0"/>
              <a:t>výrobu zinku</a:t>
            </a:r>
          </a:p>
        </p:txBody>
      </p:sp>
      <p:sp>
        <p:nvSpPr>
          <p:cNvPr id="6148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dirty="0" smtClean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 l="47283" t="3668" r="9239" b="78958"/>
          <a:stretch>
            <a:fillRect/>
          </a:stretch>
        </p:blipFill>
        <p:spPr>
          <a:xfrm rot="10800000">
            <a:off x="4643438" y="1857364"/>
            <a:ext cx="4143404" cy="3429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Sulfid zinečnatý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412776"/>
            <a:ext cx="4182616" cy="4525963"/>
          </a:xfrm>
        </p:spPr>
        <p:txBody>
          <a:bodyPr/>
          <a:lstStyle/>
          <a:p>
            <a:pPr eaLnBrk="1" hangingPunct="1"/>
            <a:r>
              <a:rPr lang="cs-CZ" sz="3200" dirty="0" smtClean="0"/>
              <a:t>Používá se </a:t>
            </a:r>
            <a:r>
              <a:rPr lang="cs-CZ" sz="3200" dirty="0" smtClean="0"/>
              <a:t>                    k </a:t>
            </a:r>
            <a:r>
              <a:rPr lang="cs-CZ" sz="3200" dirty="0" smtClean="0"/>
              <a:t>výrobě luminoforů = látky, které pohlcují záření </a:t>
            </a:r>
            <a:r>
              <a:rPr lang="cs-CZ" sz="3200" dirty="0" smtClean="0"/>
              <a:t>                   a </a:t>
            </a:r>
            <a:r>
              <a:rPr lang="cs-CZ" sz="3200" dirty="0" smtClean="0"/>
              <a:t>postupně ho mohou vyzařovat </a:t>
            </a:r>
            <a:r>
              <a:rPr lang="cs-CZ" sz="3200" dirty="0" smtClean="0"/>
              <a:t>  ve </a:t>
            </a:r>
            <a:r>
              <a:rPr lang="cs-CZ" sz="3200" dirty="0" smtClean="0"/>
              <a:t>formě světla</a:t>
            </a:r>
          </a:p>
          <a:p>
            <a:pPr eaLnBrk="1" hangingPunct="1"/>
            <a:r>
              <a:rPr lang="cs-CZ" sz="3200" dirty="0" smtClean="0"/>
              <a:t>Svítící hodinové ručičky, zářivky, výbojky</a:t>
            </a:r>
          </a:p>
        </p:txBody>
      </p:sp>
      <p:pic>
        <p:nvPicPr>
          <p:cNvPr id="8" name="Zástupný symbol pro obsah 7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37361" t="78288" r="31830" b="1192"/>
          <a:stretch>
            <a:fillRect/>
          </a:stretch>
        </p:blipFill>
        <p:spPr>
          <a:xfrm rot="10800000">
            <a:off x="4572000" y="2285992"/>
            <a:ext cx="4000528" cy="3714776"/>
          </a:xfrm>
          <a:effectLst>
            <a:softEdge rad="112500"/>
          </a:effectLst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Sulfid rtuťnatý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00200"/>
            <a:ext cx="4464050" cy="4525963"/>
          </a:xfrm>
        </p:spPr>
        <p:txBody>
          <a:bodyPr/>
          <a:lstStyle/>
          <a:p>
            <a:pPr eaLnBrk="1" hangingPunct="1"/>
            <a:r>
              <a:rPr lang="cs-CZ" sz="3200" smtClean="0"/>
              <a:t>Rumělka, HgS</a:t>
            </a:r>
          </a:p>
          <a:p>
            <a:pPr eaLnBrk="1" hangingPunct="1"/>
            <a:r>
              <a:rPr lang="cs-CZ" sz="3200" smtClean="0"/>
              <a:t>Největší světová ložiska tohoto nerostu se nacházejí ve Španělsku, Slovinsku, Itálii, USA a Rusku</a:t>
            </a:r>
          </a:p>
          <a:p>
            <a:pPr eaLnBrk="1" hangingPunct="1"/>
            <a:r>
              <a:rPr lang="cs-CZ" sz="3200" smtClean="0"/>
              <a:t>Je hlavním minerálem pro výrobu rtuti</a:t>
            </a:r>
          </a:p>
        </p:txBody>
      </p:sp>
      <p:sp>
        <p:nvSpPr>
          <p:cNvPr id="8196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6390" name="Picture 6" descr="200px-Cinna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844675"/>
            <a:ext cx="4176713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Disulfid železnatý</a:t>
            </a:r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>Pyrit, FeS</a:t>
            </a:r>
            <a:r>
              <a:rPr lang="cs-CZ" sz="2400" baseline="-25000" dirty="0" smtClean="0"/>
              <a:t>2</a:t>
            </a:r>
            <a:endParaRPr lang="cs-CZ" sz="2000" dirty="0" smtClean="0"/>
          </a:p>
          <a:p>
            <a:pPr eaLnBrk="1" hangingPunct="1"/>
            <a:r>
              <a:rPr lang="cs-CZ" sz="3200" dirty="0" smtClean="0"/>
              <a:t>Má zlatavou barvu</a:t>
            </a:r>
          </a:p>
          <a:p>
            <a:pPr eaLnBrk="1" hangingPunct="1"/>
            <a:r>
              <a:rPr lang="cs-CZ" sz="3200" dirty="0" smtClean="0"/>
              <a:t>Zlato hlupáků, „kočičí zlato“</a:t>
            </a:r>
          </a:p>
          <a:p>
            <a:pPr eaLnBrk="1" hangingPunct="1"/>
            <a:r>
              <a:rPr lang="cs-CZ" sz="3200" dirty="0" smtClean="0"/>
              <a:t>Nejrozšířenější sulfid v zemské kůře</a:t>
            </a:r>
          </a:p>
          <a:p>
            <a:pPr eaLnBrk="1" hangingPunct="1"/>
            <a:r>
              <a:rPr lang="cs-CZ" sz="3200" dirty="0" smtClean="0"/>
              <a:t>Výroba železa</a:t>
            </a:r>
          </a:p>
          <a:p>
            <a:pPr eaLnBrk="1" hangingPunct="1"/>
            <a:endParaRPr lang="cs-CZ" sz="3200" dirty="0" smtClean="0"/>
          </a:p>
        </p:txBody>
      </p:sp>
      <p:sp>
        <p:nvSpPr>
          <p:cNvPr id="9220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 l="3721" t="78525" r="64030" b="826"/>
          <a:stretch>
            <a:fillRect/>
          </a:stretch>
        </p:blipFill>
        <p:spPr>
          <a:xfrm rot="10800000">
            <a:off x="4500562" y="1693397"/>
            <a:ext cx="4214844" cy="43998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Chalkopyrit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>CuFeS</a:t>
            </a:r>
            <a:r>
              <a:rPr lang="cs-CZ" sz="3200" baseline="-25000" dirty="0" smtClean="0"/>
              <a:t>2</a:t>
            </a:r>
            <a:endParaRPr lang="cs-CZ" sz="3200" dirty="0" smtClean="0"/>
          </a:p>
          <a:p>
            <a:pPr eaLnBrk="1" hangingPunct="1"/>
            <a:r>
              <a:rPr lang="cs-CZ" sz="3200" dirty="0" smtClean="0"/>
              <a:t>Název pochází </a:t>
            </a:r>
            <a:r>
              <a:rPr lang="cs-CZ" sz="3200" dirty="0" smtClean="0"/>
              <a:t>             z </a:t>
            </a:r>
            <a:r>
              <a:rPr lang="cs-CZ" sz="3200" dirty="0" smtClean="0"/>
              <a:t>řeckých slov </a:t>
            </a:r>
            <a:r>
              <a:rPr lang="cs-CZ" sz="3200" dirty="0" err="1" smtClean="0"/>
              <a:t>chalkos</a:t>
            </a:r>
            <a:r>
              <a:rPr lang="cs-CZ" sz="3200" dirty="0" smtClean="0"/>
              <a:t> – měď </a:t>
            </a:r>
            <a:r>
              <a:rPr lang="cs-CZ" sz="3200" dirty="0" smtClean="0"/>
              <a:t>           a </a:t>
            </a:r>
            <a:r>
              <a:rPr lang="cs-CZ" sz="3200" dirty="0" err="1" smtClean="0"/>
              <a:t>pyr</a:t>
            </a:r>
            <a:r>
              <a:rPr lang="cs-CZ" sz="3200" dirty="0" smtClean="0"/>
              <a:t> – oheň</a:t>
            </a:r>
          </a:p>
          <a:p>
            <a:pPr eaLnBrk="1" hangingPunct="1"/>
            <a:r>
              <a:rPr lang="cs-CZ" sz="3200" dirty="0" smtClean="0"/>
              <a:t>Je nejdůležitější rudou mědi </a:t>
            </a:r>
            <a:r>
              <a:rPr lang="cs-CZ" sz="3200" dirty="0" smtClean="0"/>
              <a:t>                 a </a:t>
            </a:r>
            <a:r>
              <a:rPr lang="cs-CZ" sz="3200" dirty="0" smtClean="0"/>
              <a:t>jediným zdrojem selenu a teluru</a:t>
            </a:r>
          </a:p>
        </p:txBody>
      </p:sp>
      <p:sp>
        <p:nvSpPr>
          <p:cNvPr id="10244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6" name="Obrázek 5" descr="chalkopyrit 02_resiz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00562" y="2285992"/>
            <a:ext cx="4286280" cy="3214710"/>
          </a:xfrm>
          <a:prstGeom prst="rect">
            <a:avLst/>
          </a:prstGeom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Sulfidy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jsou </a:t>
            </a:r>
            <a:r>
              <a:rPr lang="cs-CZ" b="1" smtClean="0"/>
              <a:t>dvouprvkové sloučeniny síry s jiným prvkem</a:t>
            </a:r>
            <a:r>
              <a:rPr lang="cs-CZ" smtClean="0"/>
              <a:t>, obvykle kovem či polokovem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síra má v sulfidech </a:t>
            </a:r>
            <a:r>
              <a:rPr lang="cs-CZ" b="1" smtClean="0"/>
              <a:t>oxidační číslo</a:t>
            </a:r>
            <a:r>
              <a:rPr lang="cs-CZ" smtClean="0"/>
              <a:t> </a:t>
            </a:r>
            <a:r>
              <a:rPr lang="cs-CZ" b="1" smtClean="0"/>
              <a:t>–II</a:t>
            </a:r>
            <a:endParaRPr lang="cs-CZ" b="1" u="sng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u="sng" smtClean="0"/>
              <a:t>Sulfid olovnatý (galenit), PbS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Těžký šedý nerost, má kovový lesk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Hlavní ruda pro výrobu železa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u="sng" smtClean="0"/>
              <a:t>Sulfid zinečnatý (sfalerit), ZnS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Hnědý, žlutý, šedý nerost s kovovým leskem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Je surovinou pro výrobu zinku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mtClean="0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Zdroje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1800" dirty="0" smtClean="0"/>
              <a:t>Úvod do obecné a anorganické chemie,J. Mach, I. </a:t>
            </a:r>
            <a:r>
              <a:rPr lang="cs-CZ" sz="1800" dirty="0" err="1" smtClean="0"/>
              <a:t>Plucková</a:t>
            </a:r>
            <a:r>
              <a:rPr lang="cs-CZ" sz="1800" dirty="0" smtClean="0"/>
              <a:t>, J. </a:t>
            </a:r>
            <a:r>
              <a:rPr lang="cs-CZ" sz="1800" dirty="0" err="1" smtClean="0"/>
              <a:t>Šibor</a:t>
            </a:r>
            <a:r>
              <a:rPr lang="cs-CZ" sz="1800" dirty="0" smtClean="0"/>
              <a:t>, nakladatelství Nová škola</a:t>
            </a:r>
          </a:p>
          <a:p>
            <a:pPr eaLnBrk="1" hangingPunct="1"/>
            <a:r>
              <a:rPr lang="cs-CZ" sz="1800" dirty="0" smtClean="0"/>
              <a:t>Základy chemie I,P. Beneš, V. </a:t>
            </a:r>
            <a:r>
              <a:rPr lang="cs-CZ" sz="1800" dirty="0" err="1" smtClean="0"/>
              <a:t>Pumpr</a:t>
            </a:r>
            <a:r>
              <a:rPr lang="cs-CZ" sz="1800" dirty="0" smtClean="0"/>
              <a:t>, J. </a:t>
            </a:r>
            <a:r>
              <a:rPr lang="cs-CZ" sz="1800" dirty="0" err="1" smtClean="0"/>
              <a:t>Banýr</a:t>
            </a:r>
            <a:r>
              <a:rPr lang="cs-CZ" sz="1800" dirty="0" smtClean="0"/>
              <a:t>, nakladatelství Fortuna</a:t>
            </a:r>
          </a:p>
          <a:p>
            <a:pPr eaLnBrk="1" hangingPunct="1"/>
            <a:r>
              <a:rPr lang="cs-CZ" sz="1800" dirty="0" smtClean="0"/>
              <a:t>Naskenované obrázky str. 89</a:t>
            </a:r>
          </a:p>
          <a:p>
            <a:pPr eaLnBrk="1" hangingPunct="1"/>
            <a:r>
              <a:rPr lang="cs-CZ" sz="1800" dirty="0" smtClean="0"/>
              <a:t>Chemie pro 8. ročník, J. Škoda, P. </a:t>
            </a:r>
            <a:r>
              <a:rPr lang="cs-CZ" sz="1800" dirty="0" err="1" smtClean="0"/>
              <a:t>Doulík</a:t>
            </a:r>
            <a:r>
              <a:rPr lang="cs-CZ" sz="1800" dirty="0" smtClean="0"/>
              <a:t>, nakladatelství </a:t>
            </a:r>
            <a:r>
              <a:rPr lang="cs-CZ" sz="1800" dirty="0" err="1" smtClean="0"/>
              <a:t>Fraus</a:t>
            </a:r>
            <a:endParaRPr lang="cs-CZ" sz="1800" dirty="0" smtClean="0"/>
          </a:p>
          <a:p>
            <a:pPr eaLnBrk="1" hangingPunct="1"/>
            <a:r>
              <a:rPr lang="cs-CZ" sz="1800" dirty="0" smtClean="0"/>
              <a:t>Naskenované obrázky str. 89</a:t>
            </a:r>
          </a:p>
          <a:p>
            <a:pPr eaLnBrk="1" hangingPunct="1"/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cs.wikipedia.org/wiki/Soubor:Cinnabar.jpg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3"/>
              </a:rPr>
              <a:t>http</a:t>
            </a:r>
            <a:r>
              <a:rPr lang="cs-CZ" sz="1800" dirty="0" smtClean="0">
                <a:hlinkClick r:id="rId3"/>
              </a:rPr>
              <a:t>://cs.wikipedia.org/wiki/Chalkopyrit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www.velebil.</a:t>
            </a:r>
            <a:r>
              <a:rPr lang="cs-CZ" sz="1800" dirty="0" err="1" smtClean="0">
                <a:hlinkClick r:id="rId4"/>
              </a:rPr>
              <a:t>net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mineraly</a:t>
            </a:r>
            <a:r>
              <a:rPr lang="cs-CZ" sz="1800" dirty="0" smtClean="0">
                <a:hlinkClick r:id="rId4"/>
              </a:rPr>
              <a:t>/chalkopyrit</a:t>
            </a:r>
            <a:endParaRPr lang="cs-CZ" sz="1800" dirty="0" smtClean="0"/>
          </a:p>
          <a:p>
            <a:pPr eaLnBrk="1" hangingPunct="1"/>
            <a:r>
              <a:rPr lang="cs-CZ" sz="1800" dirty="0" smtClean="0"/>
              <a:t>Jirásek</a:t>
            </a:r>
            <a:r>
              <a:rPr lang="cs-CZ" sz="1800" dirty="0" smtClean="0"/>
              <a:t>, J., Sivek, M., Láznička, P.: Ložiska nerostů. Ostrava: Anagram, 2010. ISBN 978-80-7342-206-6 – obrázek chalkopyritu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445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Snímek 1</vt:lpstr>
      <vt:lpstr>Anotace</vt:lpstr>
      <vt:lpstr>Sulfidy</vt:lpstr>
      <vt:lpstr>Sulfidy</vt:lpstr>
      <vt:lpstr>Názvosloví sulfidů</vt:lpstr>
      <vt:lpstr>Sulfid olovnatý</vt:lpstr>
      <vt:lpstr>Sulfid zinečnatý</vt:lpstr>
      <vt:lpstr>Sulfid zinečnatý</vt:lpstr>
      <vt:lpstr>Sulfid rtuťnatý</vt:lpstr>
      <vt:lpstr>Disulfid železnatý</vt:lpstr>
      <vt:lpstr>Chalkopyrit</vt:lpstr>
      <vt:lpstr>Sulfidy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Sulfidy</dc:title>
  <dc:subject>Chemie 9</dc:subject>
  <dc:creator>Přibíková</dc:creator>
  <cp:lastModifiedBy>Dum</cp:lastModifiedBy>
  <cp:revision>18</cp:revision>
  <dcterms:created xsi:type="dcterms:W3CDTF">2009-03-31T17:50:19Z</dcterms:created>
  <dcterms:modified xsi:type="dcterms:W3CDTF">2013-01-25T20:12:46Z</dcterms:modified>
</cp:coreProperties>
</file>